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3189FA-C76D-4256-BA17-FB752FF08BD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44E0-DF4B-448D-AFE7-AD56100A2F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82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3189FA-C76D-4256-BA17-FB752FF08BD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44E0-DF4B-448D-AFE7-AD56100A2FC0}" type="slidenum">
              <a:rPr lang="en-US" smtClean="0"/>
              <a:t>‹#›</a:t>
            </a:fld>
            <a:endParaRPr lang="en-US"/>
          </a:p>
        </p:txBody>
      </p:sp>
    </p:spTree>
    <p:extLst>
      <p:ext uri="{BB962C8B-B14F-4D97-AF65-F5344CB8AC3E}">
        <p14:creationId xmlns:p14="http://schemas.microsoft.com/office/powerpoint/2010/main" val="95318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3189FA-C76D-4256-BA17-FB752FF08BD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44E0-DF4B-448D-AFE7-AD56100A2FC0}" type="slidenum">
              <a:rPr lang="en-US" smtClean="0"/>
              <a:t>‹#›</a:t>
            </a:fld>
            <a:endParaRPr lang="en-US"/>
          </a:p>
        </p:txBody>
      </p:sp>
    </p:spTree>
    <p:extLst>
      <p:ext uri="{BB962C8B-B14F-4D97-AF65-F5344CB8AC3E}">
        <p14:creationId xmlns:p14="http://schemas.microsoft.com/office/powerpoint/2010/main" val="138839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3189FA-C76D-4256-BA17-FB752FF08BD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44E0-DF4B-448D-AFE7-AD56100A2FC0}" type="slidenum">
              <a:rPr lang="en-US" smtClean="0"/>
              <a:t>‹#›</a:t>
            </a:fld>
            <a:endParaRPr lang="en-US"/>
          </a:p>
        </p:txBody>
      </p:sp>
    </p:spTree>
    <p:extLst>
      <p:ext uri="{BB962C8B-B14F-4D97-AF65-F5344CB8AC3E}">
        <p14:creationId xmlns:p14="http://schemas.microsoft.com/office/powerpoint/2010/main" val="45279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3189FA-C76D-4256-BA17-FB752FF08BD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44E0-DF4B-448D-AFE7-AD56100A2F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08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3189FA-C76D-4256-BA17-FB752FF08BD1}"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44E0-DF4B-448D-AFE7-AD56100A2FC0}" type="slidenum">
              <a:rPr lang="en-US" smtClean="0"/>
              <a:t>‹#›</a:t>
            </a:fld>
            <a:endParaRPr lang="en-US"/>
          </a:p>
        </p:txBody>
      </p:sp>
    </p:spTree>
    <p:extLst>
      <p:ext uri="{BB962C8B-B14F-4D97-AF65-F5344CB8AC3E}">
        <p14:creationId xmlns:p14="http://schemas.microsoft.com/office/powerpoint/2010/main" val="268579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3189FA-C76D-4256-BA17-FB752FF08BD1}"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144E0-DF4B-448D-AFE7-AD56100A2FC0}" type="slidenum">
              <a:rPr lang="en-US" smtClean="0"/>
              <a:t>‹#›</a:t>
            </a:fld>
            <a:endParaRPr lang="en-US"/>
          </a:p>
        </p:txBody>
      </p:sp>
    </p:spTree>
    <p:extLst>
      <p:ext uri="{BB962C8B-B14F-4D97-AF65-F5344CB8AC3E}">
        <p14:creationId xmlns:p14="http://schemas.microsoft.com/office/powerpoint/2010/main" val="82976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3189FA-C76D-4256-BA17-FB752FF08BD1}"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144E0-DF4B-448D-AFE7-AD56100A2FC0}" type="slidenum">
              <a:rPr lang="en-US" smtClean="0"/>
              <a:t>‹#›</a:t>
            </a:fld>
            <a:endParaRPr lang="en-US"/>
          </a:p>
        </p:txBody>
      </p:sp>
    </p:spTree>
    <p:extLst>
      <p:ext uri="{BB962C8B-B14F-4D97-AF65-F5344CB8AC3E}">
        <p14:creationId xmlns:p14="http://schemas.microsoft.com/office/powerpoint/2010/main" val="399446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3189FA-C76D-4256-BA17-FB752FF08BD1}" type="datetimeFigureOut">
              <a:rPr lang="en-US" smtClean="0"/>
              <a:t>1/6/2024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01144E0-DF4B-448D-AFE7-AD56100A2FC0}" type="slidenum">
              <a:rPr lang="en-US" smtClean="0"/>
              <a:t>‹#›</a:t>
            </a:fld>
            <a:endParaRPr lang="en-US"/>
          </a:p>
        </p:txBody>
      </p:sp>
    </p:spTree>
    <p:extLst>
      <p:ext uri="{BB962C8B-B14F-4D97-AF65-F5344CB8AC3E}">
        <p14:creationId xmlns:p14="http://schemas.microsoft.com/office/powerpoint/2010/main" val="259590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3189FA-C76D-4256-BA17-FB752FF08BD1}" type="datetimeFigureOut">
              <a:rPr lang="en-US" smtClean="0"/>
              <a:t>1/6/2024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1144E0-DF4B-448D-AFE7-AD56100A2FC0}" type="slidenum">
              <a:rPr lang="en-US" smtClean="0"/>
              <a:t>‹#›</a:t>
            </a:fld>
            <a:endParaRPr lang="en-US"/>
          </a:p>
        </p:txBody>
      </p:sp>
    </p:spTree>
    <p:extLst>
      <p:ext uri="{BB962C8B-B14F-4D97-AF65-F5344CB8AC3E}">
        <p14:creationId xmlns:p14="http://schemas.microsoft.com/office/powerpoint/2010/main" val="391079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3189FA-C76D-4256-BA17-FB752FF08BD1}"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44E0-DF4B-448D-AFE7-AD56100A2FC0}" type="slidenum">
              <a:rPr lang="en-US" smtClean="0"/>
              <a:t>‹#›</a:t>
            </a:fld>
            <a:endParaRPr lang="en-US"/>
          </a:p>
        </p:txBody>
      </p:sp>
    </p:spTree>
    <p:extLst>
      <p:ext uri="{BB962C8B-B14F-4D97-AF65-F5344CB8AC3E}">
        <p14:creationId xmlns:p14="http://schemas.microsoft.com/office/powerpoint/2010/main" val="411626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3189FA-C76D-4256-BA17-FB752FF08BD1}" type="datetimeFigureOut">
              <a:rPr lang="en-US" smtClean="0"/>
              <a:t>1/6/2024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1144E0-DF4B-448D-AFE7-AD56100A2FC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816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ungbth2000/tm_msl_serialization/blob/master/source/NeoCortexApi/Predictor.cs#L100" TargetMode="External"/><Relationship Id="rId2" Type="http://schemas.openxmlformats.org/officeDocument/2006/relationships/hyperlink" Target="https://github.com/Hungbth2000/tm_msl_serialization/blob/master/source/NeoCortexApi/Predictor.cs#L74"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ungbth2000/tm_msl_serialization/blob/master/source/NeoCortexApi/Predictor.cs#L100" TargetMode="External"/><Relationship Id="rId2" Type="http://schemas.openxmlformats.org/officeDocument/2006/relationships/hyperlink" Target="https://github.com/Hungbth2000/tm_msl_serialization/blob/master/source/NeoCortexApi/Predictor.cs#L74"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Hungbth2000/tm_msl_serialization/blob/master/source/MySeProject/Program.cs#L2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Hungbth2000/tm_msl_serialization/blob/master/source/NeoCortexApi/Network/CortexLayer.cs#L166" TargetMode="External"/><Relationship Id="rId3" Type="http://schemas.openxmlformats.org/officeDocument/2006/relationships/hyperlink" Target="https://github.com/Hungbth2000/tm_msl_serialization/blob/master/source/NeoCortexApi/Predictor.cs#L100" TargetMode="External"/><Relationship Id="rId7" Type="http://schemas.openxmlformats.org/officeDocument/2006/relationships/hyperlink" Target="https://github.com/Hungbth2000/tm_msl_serialization/blob/master/source/NeoCortexApi/Classifiers/HtmClassifier.cs#L754" TargetMode="External"/><Relationship Id="rId2" Type="http://schemas.openxmlformats.org/officeDocument/2006/relationships/hyperlink" Target="https://github.com/Hungbth2000/tm_msl_serialization/blob/master/source/NeoCortexApi/Predictor.cs#L74" TargetMode="External"/><Relationship Id="rId1" Type="http://schemas.openxmlformats.org/officeDocument/2006/relationships/slideLayout" Target="../slideLayouts/slideLayout2.xml"/><Relationship Id="rId6" Type="http://schemas.openxmlformats.org/officeDocument/2006/relationships/hyperlink" Target="https://github.com/Hungbth2000/tm_msl_serialization/blob/master/source/NeoCortexApi/Classifiers/HtmClassifier.cs#L734" TargetMode="External"/><Relationship Id="rId5" Type="http://schemas.openxmlformats.org/officeDocument/2006/relationships/hyperlink" Target="https://github.com/Hungbth2000/tm_msl_serialization/blob/master/source/NeoCortexApi/Predictor.cs#L202" TargetMode="External"/><Relationship Id="rId10" Type="http://schemas.openxmlformats.org/officeDocument/2006/relationships/image" Target="../media/image2.png"/><Relationship Id="rId4" Type="http://schemas.openxmlformats.org/officeDocument/2006/relationships/hyperlink" Target="https://github.com/Hungbth2000/tm_msl_serialization/blob/master/source/NeoCortexApi/Predictor.cs#L185" TargetMode="External"/><Relationship Id="rId9" Type="http://schemas.openxmlformats.org/officeDocument/2006/relationships/hyperlink" Target="https://github.com/Hungbth2000/tm_msl_serialization/blob/master/source/MySeProject/Program.c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FFD7-9DD5-F838-C9DD-B6B7D8903279}"/>
              </a:ext>
            </a:extLst>
          </p:cNvPr>
          <p:cNvSpPr>
            <a:spLocks noGrp="1"/>
          </p:cNvSpPr>
          <p:nvPr>
            <p:ph type="ctrTitle"/>
          </p:nvPr>
        </p:nvSpPr>
        <p:spPr>
          <a:xfrm>
            <a:off x="1066800" y="1553329"/>
            <a:ext cx="10058400" cy="2466750"/>
          </a:xfrm>
        </p:spPr>
        <p:txBody>
          <a:bodyPr>
            <a:normAutofit/>
          </a:bodyPr>
          <a:lstStyle/>
          <a:p>
            <a:r>
              <a:rPr lang="en-US" sz="4000" b="1">
                <a:effectLst/>
                <a:latin typeface="Times New Roman" panose="02020603050405020304" pitchFamily="18" charset="0"/>
                <a:ea typeface="Times New Roman" panose="02020603050405020304" pitchFamily="18" charset="0"/>
              </a:rPr>
              <a:t>Implement Temporal Memory Learning sample with Serialization</a:t>
            </a:r>
            <a:endParaRPr lang="en-US" sz="11500" b="1"/>
          </a:p>
        </p:txBody>
      </p:sp>
      <p:grpSp>
        <p:nvGrpSpPr>
          <p:cNvPr id="4" name="Group 3">
            <a:extLst>
              <a:ext uri="{FF2B5EF4-FFF2-40B4-BE49-F238E27FC236}">
                <a16:creationId xmlns:a16="http://schemas.microsoft.com/office/drawing/2014/main" id="{DFF75630-AA69-16C9-7808-7D9F11D19247}"/>
              </a:ext>
            </a:extLst>
          </p:cNvPr>
          <p:cNvGrpSpPr>
            <a:grpSpLocks/>
          </p:cNvGrpSpPr>
          <p:nvPr/>
        </p:nvGrpSpPr>
        <p:grpSpPr bwMode="auto">
          <a:xfrm>
            <a:off x="6373496" y="0"/>
            <a:ext cx="5818504" cy="1782904"/>
            <a:chOff x="0" y="0"/>
            <a:chExt cx="58184" cy="17828"/>
          </a:xfrm>
        </p:grpSpPr>
        <p:sp>
          <p:nvSpPr>
            <p:cNvPr id="5" name="Rectangle 4">
              <a:extLst>
                <a:ext uri="{FF2B5EF4-FFF2-40B4-BE49-F238E27FC236}">
                  <a16:creationId xmlns:a16="http://schemas.microsoft.com/office/drawing/2014/main" id="{A584B7E4-C11F-FECB-A33E-A6C5B4E0929B}"/>
                </a:ext>
              </a:extLst>
            </p:cNvPr>
            <p:cNvSpPr>
              <a:spLocks noChangeArrowheads="1"/>
            </p:cNvSpPr>
            <p:nvPr/>
          </p:nvSpPr>
          <p:spPr bwMode="auto">
            <a:xfrm>
              <a:off x="57619" y="10472"/>
              <a:ext cx="45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FAE2D2FE-5BA3-0C80-DD24-23E455204323}"/>
                </a:ext>
              </a:extLst>
            </p:cNvPr>
            <p:cNvSpPr>
              <a:spLocks noChangeArrowheads="1"/>
            </p:cNvSpPr>
            <p:nvPr/>
          </p:nvSpPr>
          <p:spPr bwMode="auto">
            <a:xfrm>
              <a:off x="57726" y="12331"/>
              <a:ext cx="458" cy="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pic>
          <p:nvPicPr>
            <p:cNvPr id="7" name="Picture 6">
              <a:extLst>
                <a:ext uri="{FF2B5EF4-FFF2-40B4-BE49-F238E27FC236}">
                  <a16:creationId xmlns:a16="http://schemas.microsoft.com/office/drawing/2014/main" id="{507037C6-61A2-BD31-2220-C4628C5BA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9" y="0"/>
              <a:ext cx="24038" cy="11614"/>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1">
              <a:extLst>
                <a:ext uri="{FF2B5EF4-FFF2-40B4-BE49-F238E27FC236}">
                  <a16:creationId xmlns:a16="http://schemas.microsoft.com/office/drawing/2014/main" id="{7E3F7907-A53A-CE5A-98DA-B3B6B1944C06}"/>
                </a:ext>
              </a:extLst>
            </p:cNvPr>
            <p:cNvSpPr>
              <a:spLocks/>
            </p:cNvSpPr>
            <p:nvPr/>
          </p:nvSpPr>
          <p:spPr bwMode="auto">
            <a:xfrm>
              <a:off x="3" y="13093"/>
              <a:ext cx="57594" cy="108"/>
            </a:xfrm>
            <a:custGeom>
              <a:avLst/>
              <a:gdLst>
                <a:gd name="T0" fmla="*/ 2879725 w 5759450"/>
                <a:gd name="T1" fmla="*/ 0 h 10795"/>
                <a:gd name="T2" fmla="*/ 4470146 w 5759450"/>
                <a:gd name="T3" fmla="*/ 0 h 10795"/>
                <a:gd name="T4" fmla="*/ 5759450 w 5759450"/>
                <a:gd name="T5" fmla="*/ 2413 h 10795"/>
                <a:gd name="T6" fmla="*/ 5759450 w 5759450"/>
                <a:gd name="T7" fmla="*/ 5334 h 10795"/>
                <a:gd name="T8" fmla="*/ 5759450 w 5759450"/>
                <a:gd name="T9" fmla="*/ 8382 h 10795"/>
                <a:gd name="T10" fmla="*/ 4470146 w 5759450"/>
                <a:gd name="T11" fmla="*/ 10795 h 10795"/>
                <a:gd name="T12" fmla="*/ 2879725 w 5759450"/>
                <a:gd name="T13" fmla="*/ 10795 h 10795"/>
                <a:gd name="T14" fmla="*/ 1289304 w 5759450"/>
                <a:gd name="T15" fmla="*/ 10795 h 10795"/>
                <a:gd name="T16" fmla="*/ 0 w 5759450"/>
                <a:gd name="T17" fmla="*/ 8382 h 10795"/>
                <a:gd name="T18" fmla="*/ 0 w 5759450"/>
                <a:gd name="T19" fmla="*/ 5334 h 10795"/>
                <a:gd name="T20" fmla="*/ 0 w 5759450"/>
                <a:gd name="T21" fmla="*/ 2413 h 10795"/>
                <a:gd name="T22" fmla="*/ 1289304 w 5759450"/>
                <a:gd name="T23" fmla="*/ 0 h 10795"/>
                <a:gd name="T24" fmla="*/ 2879725 w 5759450"/>
                <a:gd name="T25" fmla="*/ 0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2879725" y="0"/>
                  </a:moveTo>
                  <a:cubicBezTo>
                    <a:pt x="4470146" y="0"/>
                    <a:pt x="5759450" y="2413"/>
                    <a:pt x="5759450" y="5334"/>
                  </a:cubicBezTo>
                  <a:cubicBezTo>
                    <a:pt x="5759450" y="8382"/>
                    <a:pt x="4470146" y="10795"/>
                    <a:pt x="2879725" y="10795"/>
                  </a:cubicBezTo>
                  <a:cubicBezTo>
                    <a:pt x="1289304" y="10795"/>
                    <a:pt x="0" y="8382"/>
                    <a:pt x="0" y="5334"/>
                  </a:cubicBezTo>
                  <a:cubicBezTo>
                    <a:pt x="0" y="2413"/>
                    <a:pt x="1289304" y="0"/>
                    <a:pt x="2879725" y="0"/>
                  </a:cubicBezTo>
                  <a:close/>
                </a:path>
              </a:pathLst>
            </a:custGeom>
            <a:solidFill>
              <a:srgbClr val="4F81BD"/>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US"/>
            </a:p>
          </p:txBody>
        </p:sp>
        <p:sp>
          <p:nvSpPr>
            <p:cNvPr id="9" name="Shape 12">
              <a:extLst>
                <a:ext uri="{FF2B5EF4-FFF2-40B4-BE49-F238E27FC236}">
                  <a16:creationId xmlns:a16="http://schemas.microsoft.com/office/drawing/2014/main" id="{9DD16E70-4F12-F3CA-0545-4F1DF47C8364}"/>
                </a:ext>
              </a:extLst>
            </p:cNvPr>
            <p:cNvSpPr>
              <a:spLocks/>
            </p:cNvSpPr>
            <p:nvPr/>
          </p:nvSpPr>
          <p:spPr bwMode="auto">
            <a:xfrm>
              <a:off x="3" y="13093"/>
              <a:ext cx="57594" cy="108"/>
            </a:xfrm>
            <a:custGeom>
              <a:avLst/>
              <a:gdLst>
                <a:gd name="T0" fmla="*/ 0 w 5759450"/>
                <a:gd name="T1" fmla="*/ 5334 h 10795"/>
                <a:gd name="T2" fmla="*/ 0 w 5759450"/>
                <a:gd name="T3" fmla="*/ 2413 h 10795"/>
                <a:gd name="T4" fmla="*/ 1289304 w 5759450"/>
                <a:gd name="T5" fmla="*/ 0 h 10795"/>
                <a:gd name="T6" fmla="*/ 2879725 w 5759450"/>
                <a:gd name="T7" fmla="*/ 0 h 10795"/>
                <a:gd name="T8" fmla="*/ 4470146 w 5759450"/>
                <a:gd name="T9" fmla="*/ 0 h 10795"/>
                <a:gd name="T10" fmla="*/ 5759450 w 5759450"/>
                <a:gd name="T11" fmla="*/ 2413 h 10795"/>
                <a:gd name="T12" fmla="*/ 5759450 w 5759450"/>
                <a:gd name="T13" fmla="*/ 5334 h 10795"/>
                <a:gd name="T14" fmla="*/ 5759450 w 5759450"/>
                <a:gd name="T15" fmla="*/ 8382 h 10795"/>
                <a:gd name="T16" fmla="*/ 4470146 w 5759450"/>
                <a:gd name="T17" fmla="*/ 10795 h 10795"/>
                <a:gd name="T18" fmla="*/ 2879725 w 5759450"/>
                <a:gd name="T19" fmla="*/ 10795 h 10795"/>
                <a:gd name="T20" fmla="*/ 1289304 w 5759450"/>
                <a:gd name="T21" fmla="*/ 10795 h 10795"/>
                <a:gd name="T22" fmla="*/ 0 w 5759450"/>
                <a:gd name="T23" fmla="*/ 8382 h 10795"/>
                <a:gd name="T24" fmla="*/ 0 w 5759450"/>
                <a:gd name="T25" fmla="*/ 5334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0" y="5334"/>
                  </a:moveTo>
                  <a:cubicBezTo>
                    <a:pt x="0" y="2413"/>
                    <a:pt x="1289304" y="0"/>
                    <a:pt x="2879725" y="0"/>
                  </a:cubicBezTo>
                  <a:cubicBezTo>
                    <a:pt x="4470146" y="0"/>
                    <a:pt x="5759450" y="2413"/>
                    <a:pt x="5759450" y="5334"/>
                  </a:cubicBezTo>
                  <a:cubicBezTo>
                    <a:pt x="5759450" y="8382"/>
                    <a:pt x="4470146" y="10795"/>
                    <a:pt x="2879725" y="10795"/>
                  </a:cubicBezTo>
                  <a:cubicBezTo>
                    <a:pt x="1289304" y="10795"/>
                    <a:pt x="0" y="8382"/>
                    <a:pt x="0" y="5334"/>
                  </a:cubicBezTo>
                  <a:close/>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Rectangle 9">
              <a:extLst>
                <a:ext uri="{FF2B5EF4-FFF2-40B4-BE49-F238E27FC236}">
                  <a16:creationId xmlns:a16="http://schemas.microsoft.com/office/drawing/2014/main" id="{171853F8-4B2E-4CCD-A8AB-747F8590D670}"/>
                </a:ext>
              </a:extLst>
            </p:cNvPr>
            <p:cNvSpPr>
              <a:spLocks noChangeArrowheads="1"/>
            </p:cNvSpPr>
            <p:nvPr/>
          </p:nvSpPr>
          <p:spPr bwMode="auto">
            <a:xfrm>
              <a:off x="0" y="14050"/>
              <a:ext cx="838" cy="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2200">
                  <a:solidFill>
                    <a:srgbClr val="000000"/>
                  </a:solidFill>
                  <a:effectLst/>
                  <a:latin typeface="Calibri" panose="020F0502020204030204" pitchFamily="34" charset="0"/>
                  <a:ea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p:txBody>
        </p:sp>
      </p:grpSp>
      <p:sp>
        <p:nvSpPr>
          <p:cNvPr id="12" name="TextBox 11">
            <a:extLst>
              <a:ext uri="{FF2B5EF4-FFF2-40B4-BE49-F238E27FC236}">
                <a16:creationId xmlns:a16="http://schemas.microsoft.com/office/drawing/2014/main" id="{AB0F5C41-8219-0442-B775-B626CBC2AC5B}"/>
              </a:ext>
            </a:extLst>
          </p:cNvPr>
          <p:cNvSpPr txBox="1"/>
          <p:nvPr/>
        </p:nvSpPr>
        <p:spPr>
          <a:xfrm>
            <a:off x="4329344" y="-98879"/>
            <a:ext cx="3533312" cy="1477328"/>
          </a:xfrm>
          <a:prstGeom prst="rect">
            <a:avLst/>
          </a:prstGeom>
          <a:noFill/>
        </p:spPr>
        <p:txBody>
          <a:bodyPr wrap="square" rtlCol="0">
            <a:spAutoFit/>
          </a:bodyPr>
          <a:lstStyle/>
          <a:p>
            <a:pPr marL="0" marR="0" algn="ctr">
              <a:spcBef>
                <a:spcPts val="0"/>
              </a:spcBef>
              <a:spcAft>
                <a:spcPts val="0"/>
              </a:spcAft>
              <a:tabLst>
                <a:tab pos="2971800" algn="ctr"/>
                <a:tab pos="5943600" algn="r"/>
              </a:tabLst>
            </a:pPr>
            <a:r>
              <a:rPr lang="en-US" sz="1800">
                <a:effectLst/>
              </a:rPr>
              <a:t> </a:t>
            </a:r>
          </a:p>
          <a:p>
            <a:pPr marL="0" marR="0" algn="ctr">
              <a:spcBef>
                <a:spcPts val="0"/>
              </a:spcBef>
              <a:spcAft>
                <a:spcPts val="0"/>
              </a:spcAft>
              <a:tabLst>
                <a:tab pos="2971800" algn="ctr"/>
                <a:tab pos="5943600" algn="r"/>
              </a:tabLst>
            </a:pPr>
            <a:r>
              <a:rPr lang="en-US" sz="1800">
                <a:effectLst/>
              </a:rPr>
              <a:t>Information Technology Course Module Software Engineering</a:t>
            </a:r>
          </a:p>
          <a:p>
            <a:pPr marL="0" marR="0" algn="ctr">
              <a:spcBef>
                <a:spcPts val="0"/>
              </a:spcBef>
              <a:spcAft>
                <a:spcPts val="0"/>
              </a:spcAft>
              <a:tabLst>
                <a:tab pos="2971800" algn="ctr"/>
                <a:tab pos="5943600" algn="r"/>
              </a:tabLst>
            </a:pPr>
            <a:r>
              <a:rPr lang="en-US" sz="1800">
                <a:effectLst/>
              </a:rPr>
              <a:t>by Damir Dobric / Andreas Pech</a:t>
            </a:r>
          </a:p>
          <a:p>
            <a:pPr marL="0" marR="0" algn="ctr">
              <a:spcBef>
                <a:spcPts val="0"/>
              </a:spcBef>
              <a:spcAft>
                <a:spcPts val="0"/>
              </a:spcAft>
              <a:tabLst>
                <a:tab pos="2971800" algn="ctr"/>
                <a:tab pos="5943600" algn="r"/>
              </a:tabLst>
            </a:pPr>
            <a:r>
              <a:rPr lang="en-US" sz="1800">
                <a:effectLst/>
              </a:rPr>
              <a:t> </a:t>
            </a:r>
            <a:endParaRPr lang="en-US" sz="1800">
              <a:effectLst/>
              <a:latin typeface="Times New Roman" panose="02020603050405020304" pitchFamily="18" charset="0"/>
              <a:ea typeface="宋体" panose="02010600030101010101" pitchFamily="2" charset="-122"/>
            </a:endParaRPr>
          </a:p>
        </p:txBody>
      </p:sp>
      <p:sp>
        <p:nvSpPr>
          <p:cNvPr id="15" name="Subtitle 2">
            <a:extLst>
              <a:ext uri="{FF2B5EF4-FFF2-40B4-BE49-F238E27FC236}">
                <a16:creationId xmlns:a16="http://schemas.microsoft.com/office/drawing/2014/main" id="{CC4DA299-9502-6C2A-93EF-ED588A63027D}"/>
              </a:ext>
            </a:extLst>
          </p:cNvPr>
          <p:cNvSpPr txBox="1">
            <a:spLocks/>
          </p:cNvSpPr>
          <p:nvPr/>
        </p:nvSpPr>
        <p:spPr>
          <a:xfrm>
            <a:off x="6886168" y="4522361"/>
            <a:ext cx="4734757"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effectLst/>
                <a:latin typeface="Times New Roman" panose="02020603050405020304" pitchFamily="18" charset="0"/>
                <a:ea typeface="宋体" panose="02010600030101010101" pitchFamily="2" charset="-122"/>
              </a:rPr>
              <a:t>Tanu Agarwal</a:t>
            </a:r>
            <a:r>
              <a:rPr lang="en-US" sz="1800">
                <a:effectLst/>
                <a:latin typeface="Times New Roman" panose="02020603050405020304" pitchFamily="18" charset="0"/>
                <a:ea typeface="宋体" panose="02010600030101010101" pitchFamily="2" charset="-122"/>
              </a:rPr>
              <a:t> </a:t>
            </a:r>
            <a:br>
              <a:rPr lang="en-US" sz="1800">
                <a:effectLst/>
                <a:latin typeface="Times New Roman" panose="02020603050405020304" pitchFamily="18" charset="0"/>
                <a:ea typeface="宋体" panose="02010600030101010101" pitchFamily="2" charset="-122"/>
              </a:rPr>
            </a:br>
            <a:r>
              <a:rPr lang="en-US" sz="1800">
                <a:effectLst/>
                <a:latin typeface="Times New Roman" panose="02020603050405020304" pitchFamily="18" charset="0"/>
                <a:ea typeface="宋体" panose="02010600030101010101" pitchFamily="2" charset="-122"/>
              </a:rPr>
              <a:t>tanu.agarwal@stud.fra-uas.de</a:t>
            </a:r>
            <a:endParaRPr lang="en-US"/>
          </a:p>
        </p:txBody>
      </p:sp>
      <p:sp>
        <p:nvSpPr>
          <p:cNvPr id="18" name="Subtitle 2">
            <a:extLst>
              <a:ext uri="{FF2B5EF4-FFF2-40B4-BE49-F238E27FC236}">
                <a16:creationId xmlns:a16="http://schemas.microsoft.com/office/drawing/2014/main" id="{FD489D37-A14E-9F19-3422-A742CE6D76D9}"/>
              </a:ext>
            </a:extLst>
          </p:cNvPr>
          <p:cNvSpPr txBox="1">
            <a:spLocks/>
          </p:cNvSpPr>
          <p:nvPr/>
        </p:nvSpPr>
        <p:spPr>
          <a:xfrm>
            <a:off x="571075" y="4522361"/>
            <a:ext cx="4734757"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a:latin typeface="Times New Roman" panose="02020603050405020304" pitchFamily="18" charset="0"/>
                <a:ea typeface="宋体" panose="02010600030101010101" pitchFamily="2" charset="-122"/>
              </a:rPr>
              <a:t>Hung Bui Tran Hai</a:t>
            </a:r>
            <a:r>
              <a:rPr lang="en-US" sz="1800">
                <a:effectLst/>
                <a:latin typeface="Times New Roman" panose="02020603050405020304" pitchFamily="18" charset="0"/>
                <a:ea typeface="宋体" panose="02010600030101010101" pitchFamily="2" charset="-122"/>
              </a:rPr>
              <a:t> </a:t>
            </a:r>
            <a:br>
              <a:rPr lang="en-US" sz="1800">
                <a:effectLst/>
                <a:latin typeface="Times New Roman" panose="02020603050405020304" pitchFamily="18" charset="0"/>
                <a:ea typeface="宋体" panose="02010600030101010101" pitchFamily="2" charset="-122"/>
              </a:rPr>
            </a:br>
            <a:r>
              <a:rPr lang="en-US" sz="1800">
                <a:effectLst/>
                <a:latin typeface="Times New Roman" panose="02020603050405020304" pitchFamily="18" charset="0"/>
                <a:ea typeface="宋体" panose="02010600030101010101" pitchFamily="2" charset="-122"/>
              </a:rPr>
              <a:t>hung.buitranhai@stud.fra-uas</a:t>
            </a:r>
            <a:endParaRPr lang="en-US"/>
          </a:p>
        </p:txBody>
      </p:sp>
    </p:spTree>
    <p:extLst>
      <p:ext uri="{BB962C8B-B14F-4D97-AF65-F5344CB8AC3E}">
        <p14:creationId xmlns:p14="http://schemas.microsoft.com/office/powerpoint/2010/main" val="55597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D42B-15A8-F843-7CF4-E443A5667CF0}"/>
              </a:ext>
            </a:extLst>
          </p:cNvPr>
          <p:cNvSpPr>
            <a:spLocks noGrp="1"/>
          </p:cNvSpPr>
          <p:nvPr>
            <p:ph type="title"/>
          </p:nvPr>
        </p:nvSpPr>
        <p:spPr>
          <a:xfrm>
            <a:off x="1097280" y="286604"/>
            <a:ext cx="10058400" cy="1400154"/>
          </a:xfrm>
        </p:spPr>
        <p:txBody>
          <a:bodyPr>
            <a:normAutofit/>
          </a:bodyPr>
          <a:lstStyle/>
          <a:p>
            <a:r>
              <a:rPr lang="en-US" sz="3200" b="1">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94EA3D2-B9ED-5122-9D7D-17EA0C5BE807}"/>
              </a:ext>
            </a:extLst>
          </p:cNvPr>
          <p:cNvSpPr>
            <a:spLocks noGrp="1"/>
          </p:cNvSpPr>
          <p:nvPr>
            <p:ph idx="1"/>
          </p:nvPr>
        </p:nvSpPr>
        <p:spPr>
          <a:xfrm>
            <a:off x="1097280" y="1845734"/>
            <a:ext cx="10958596" cy="4288736"/>
          </a:xfrm>
        </p:spPr>
        <p:txBody>
          <a:bodyPr>
            <a:no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this project, serialization with Temporal Memory is implemented in Multi Sequence Learning. </a:t>
            </a:r>
          </a:p>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state after prediction can be stored using the serialization technique.</a:t>
            </a:r>
          </a:p>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Additionally, prediction result comparison is done between the normal and serialized predictor.</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2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Therefore, the outline of this project can mainly be described in two parts as follows:</a:t>
            </a:r>
            <a:endParaRPr 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50000"/>
              </a:lnSpc>
              <a:spcBef>
                <a:spcPts val="0"/>
              </a:spcBef>
              <a:buFont typeface="Wingdings" panose="05000000000000000000" pitchFamily="2" charset="2"/>
              <a:buChar char="v"/>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Implementing </a:t>
            </a: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Serialize()</a:t>
            </a: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Deserialize()</a:t>
            </a: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methods in the Predictor class to serialize and deserialize </a:t>
            </a:r>
            <a:r>
              <a:rPr lang="en-US" dirty="0">
                <a:latin typeface="Times New Roman" panose="02020603050405020304" pitchFamily="18" charset="0"/>
                <a:ea typeface="Times New Roman" panose="02020603050405020304" pitchFamily="18" charset="0"/>
                <a:cs typeface="Times New Roman" panose="02020603050405020304" pitchFamily="18" charset="0"/>
              </a:rPr>
              <a:t>p</a:t>
            </a: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redictor instances </a:t>
            </a:r>
            <a:r>
              <a:rPr lang="en-GB"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containing Connections, CortexLayer, and HtmClassifier </a:t>
            </a: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properties.</a:t>
            </a:r>
            <a:endParaRPr lang="en-US" u="none" strike="noStrike" dirty="0">
              <a:effectLst/>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50000"/>
              </a:lnSpc>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Comparing predictions made using the standard and serialized predictor to validate Serialization and Deserialization functionality.</a:t>
            </a:r>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08D7EBC6-E5DE-2309-2B62-F25D01492D7A}"/>
              </a:ext>
            </a:extLst>
          </p:cNvPr>
          <p:cNvGrpSpPr>
            <a:grpSpLocks/>
          </p:cNvGrpSpPr>
          <p:nvPr/>
        </p:nvGrpSpPr>
        <p:grpSpPr bwMode="auto">
          <a:xfrm>
            <a:off x="6373496" y="0"/>
            <a:ext cx="5818504" cy="1782904"/>
            <a:chOff x="0" y="0"/>
            <a:chExt cx="58184" cy="17828"/>
          </a:xfrm>
        </p:grpSpPr>
        <p:sp>
          <p:nvSpPr>
            <p:cNvPr id="5" name="Rectangle 4">
              <a:extLst>
                <a:ext uri="{FF2B5EF4-FFF2-40B4-BE49-F238E27FC236}">
                  <a16:creationId xmlns:a16="http://schemas.microsoft.com/office/drawing/2014/main" id="{2AF63645-A477-9985-7A9D-56CF6A8CBFD1}"/>
                </a:ext>
              </a:extLst>
            </p:cNvPr>
            <p:cNvSpPr>
              <a:spLocks noChangeArrowheads="1"/>
            </p:cNvSpPr>
            <p:nvPr/>
          </p:nvSpPr>
          <p:spPr bwMode="auto">
            <a:xfrm>
              <a:off x="57619" y="10472"/>
              <a:ext cx="45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17707D14-74C5-F656-AD13-5E3A1475BD8E}"/>
                </a:ext>
              </a:extLst>
            </p:cNvPr>
            <p:cNvSpPr>
              <a:spLocks noChangeArrowheads="1"/>
            </p:cNvSpPr>
            <p:nvPr/>
          </p:nvSpPr>
          <p:spPr bwMode="auto">
            <a:xfrm>
              <a:off x="57726" y="12331"/>
              <a:ext cx="458" cy="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pic>
          <p:nvPicPr>
            <p:cNvPr id="7" name="Picture 6">
              <a:extLst>
                <a:ext uri="{FF2B5EF4-FFF2-40B4-BE49-F238E27FC236}">
                  <a16:creationId xmlns:a16="http://schemas.microsoft.com/office/drawing/2014/main" id="{F93F6C0E-4235-0952-EB0C-1E807096E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69" y="0"/>
              <a:ext cx="24038" cy="11614"/>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1">
              <a:extLst>
                <a:ext uri="{FF2B5EF4-FFF2-40B4-BE49-F238E27FC236}">
                  <a16:creationId xmlns:a16="http://schemas.microsoft.com/office/drawing/2014/main" id="{79FE11FA-4DBD-344C-D013-E578532380E1}"/>
                </a:ext>
              </a:extLst>
            </p:cNvPr>
            <p:cNvSpPr>
              <a:spLocks/>
            </p:cNvSpPr>
            <p:nvPr/>
          </p:nvSpPr>
          <p:spPr bwMode="auto">
            <a:xfrm>
              <a:off x="3" y="13093"/>
              <a:ext cx="57594" cy="108"/>
            </a:xfrm>
            <a:custGeom>
              <a:avLst/>
              <a:gdLst>
                <a:gd name="T0" fmla="*/ 2879725 w 5759450"/>
                <a:gd name="T1" fmla="*/ 0 h 10795"/>
                <a:gd name="T2" fmla="*/ 4470146 w 5759450"/>
                <a:gd name="T3" fmla="*/ 0 h 10795"/>
                <a:gd name="T4" fmla="*/ 5759450 w 5759450"/>
                <a:gd name="T5" fmla="*/ 2413 h 10795"/>
                <a:gd name="T6" fmla="*/ 5759450 w 5759450"/>
                <a:gd name="T7" fmla="*/ 5334 h 10795"/>
                <a:gd name="T8" fmla="*/ 5759450 w 5759450"/>
                <a:gd name="T9" fmla="*/ 8382 h 10795"/>
                <a:gd name="T10" fmla="*/ 4470146 w 5759450"/>
                <a:gd name="T11" fmla="*/ 10795 h 10795"/>
                <a:gd name="T12" fmla="*/ 2879725 w 5759450"/>
                <a:gd name="T13" fmla="*/ 10795 h 10795"/>
                <a:gd name="T14" fmla="*/ 1289304 w 5759450"/>
                <a:gd name="T15" fmla="*/ 10795 h 10795"/>
                <a:gd name="T16" fmla="*/ 0 w 5759450"/>
                <a:gd name="T17" fmla="*/ 8382 h 10795"/>
                <a:gd name="T18" fmla="*/ 0 w 5759450"/>
                <a:gd name="T19" fmla="*/ 5334 h 10795"/>
                <a:gd name="T20" fmla="*/ 0 w 5759450"/>
                <a:gd name="T21" fmla="*/ 2413 h 10795"/>
                <a:gd name="T22" fmla="*/ 1289304 w 5759450"/>
                <a:gd name="T23" fmla="*/ 0 h 10795"/>
                <a:gd name="T24" fmla="*/ 2879725 w 5759450"/>
                <a:gd name="T25" fmla="*/ 0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2879725" y="0"/>
                  </a:moveTo>
                  <a:cubicBezTo>
                    <a:pt x="4470146" y="0"/>
                    <a:pt x="5759450" y="2413"/>
                    <a:pt x="5759450" y="5334"/>
                  </a:cubicBezTo>
                  <a:cubicBezTo>
                    <a:pt x="5759450" y="8382"/>
                    <a:pt x="4470146" y="10795"/>
                    <a:pt x="2879725" y="10795"/>
                  </a:cubicBezTo>
                  <a:cubicBezTo>
                    <a:pt x="1289304" y="10795"/>
                    <a:pt x="0" y="8382"/>
                    <a:pt x="0" y="5334"/>
                  </a:cubicBezTo>
                  <a:cubicBezTo>
                    <a:pt x="0" y="2413"/>
                    <a:pt x="1289304" y="0"/>
                    <a:pt x="2879725" y="0"/>
                  </a:cubicBezTo>
                  <a:close/>
                </a:path>
              </a:pathLst>
            </a:custGeom>
            <a:solidFill>
              <a:srgbClr val="4F81BD"/>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US"/>
            </a:p>
          </p:txBody>
        </p:sp>
        <p:sp>
          <p:nvSpPr>
            <p:cNvPr id="9" name="Shape 12">
              <a:extLst>
                <a:ext uri="{FF2B5EF4-FFF2-40B4-BE49-F238E27FC236}">
                  <a16:creationId xmlns:a16="http://schemas.microsoft.com/office/drawing/2014/main" id="{FD87920D-2E24-18FE-76FC-C5557E6BB304}"/>
                </a:ext>
              </a:extLst>
            </p:cNvPr>
            <p:cNvSpPr>
              <a:spLocks/>
            </p:cNvSpPr>
            <p:nvPr/>
          </p:nvSpPr>
          <p:spPr bwMode="auto">
            <a:xfrm>
              <a:off x="3" y="13093"/>
              <a:ext cx="57594" cy="108"/>
            </a:xfrm>
            <a:custGeom>
              <a:avLst/>
              <a:gdLst>
                <a:gd name="T0" fmla="*/ 0 w 5759450"/>
                <a:gd name="T1" fmla="*/ 5334 h 10795"/>
                <a:gd name="T2" fmla="*/ 0 w 5759450"/>
                <a:gd name="T3" fmla="*/ 2413 h 10795"/>
                <a:gd name="T4" fmla="*/ 1289304 w 5759450"/>
                <a:gd name="T5" fmla="*/ 0 h 10795"/>
                <a:gd name="T6" fmla="*/ 2879725 w 5759450"/>
                <a:gd name="T7" fmla="*/ 0 h 10795"/>
                <a:gd name="T8" fmla="*/ 4470146 w 5759450"/>
                <a:gd name="T9" fmla="*/ 0 h 10795"/>
                <a:gd name="T10" fmla="*/ 5759450 w 5759450"/>
                <a:gd name="T11" fmla="*/ 2413 h 10795"/>
                <a:gd name="T12" fmla="*/ 5759450 w 5759450"/>
                <a:gd name="T13" fmla="*/ 5334 h 10795"/>
                <a:gd name="T14" fmla="*/ 5759450 w 5759450"/>
                <a:gd name="T15" fmla="*/ 8382 h 10795"/>
                <a:gd name="T16" fmla="*/ 4470146 w 5759450"/>
                <a:gd name="T17" fmla="*/ 10795 h 10795"/>
                <a:gd name="T18" fmla="*/ 2879725 w 5759450"/>
                <a:gd name="T19" fmla="*/ 10795 h 10795"/>
                <a:gd name="T20" fmla="*/ 1289304 w 5759450"/>
                <a:gd name="T21" fmla="*/ 10795 h 10795"/>
                <a:gd name="T22" fmla="*/ 0 w 5759450"/>
                <a:gd name="T23" fmla="*/ 8382 h 10795"/>
                <a:gd name="T24" fmla="*/ 0 w 5759450"/>
                <a:gd name="T25" fmla="*/ 5334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0" y="5334"/>
                  </a:moveTo>
                  <a:cubicBezTo>
                    <a:pt x="0" y="2413"/>
                    <a:pt x="1289304" y="0"/>
                    <a:pt x="2879725" y="0"/>
                  </a:cubicBezTo>
                  <a:cubicBezTo>
                    <a:pt x="4470146" y="0"/>
                    <a:pt x="5759450" y="2413"/>
                    <a:pt x="5759450" y="5334"/>
                  </a:cubicBezTo>
                  <a:cubicBezTo>
                    <a:pt x="5759450" y="8382"/>
                    <a:pt x="4470146" y="10795"/>
                    <a:pt x="2879725" y="10795"/>
                  </a:cubicBezTo>
                  <a:cubicBezTo>
                    <a:pt x="1289304" y="10795"/>
                    <a:pt x="0" y="8382"/>
                    <a:pt x="0" y="5334"/>
                  </a:cubicBezTo>
                  <a:close/>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Rectangle 9">
              <a:extLst>
                <a:ext uri="{FF2B5EF4-FFF2-40B4-BE49-F238E27FC236}">
                  <a16:creationId xmlns:a16="http://schemas.microsoft.com/office/drawing/2014/main" id="{177F49C8-1BF2-609D-0AD4-D067C15D0817}"/>
                </a:ext>
              </a:extLst>
            </p:cNvPr>
            <p:cNvSpPr>
              <a:spLocks noChangeArrowheads="1"/>
            </p:cNvSpPr>
            <p:nvPr/>
          </p:nvSpPr>
          <p:spPr bwMode="auto">
            <a:xfrm>
              <a:off x="0" y="14050"/>
              <a:ext cx="838" cy="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2200">
                  <a:solidFill>
                    <a:srgbClr val="000000"/>
                  </a:solidFill>
                  <a:effectLst/>
                  <a:latin typeface="Calibri" panose="020F0502020204030204" pitchFamily="34" charset="0"/>
                  <a:ea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14211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F852-B615-2F54-4735-85960D75AE40}"/>
              </a:ext>
            </a:extLst>
          </p:cNvPr>
          <p:cNvSpPr>
            <a:spLocks noGrp="1"/>
          </p:cNvSpPr>
          <p:nvPr>
            <p:ph type="title"/>
          </p:nvPr>
        </p:nvSpPr>
        <p:spPr/>
        <p:txBody>
          <a:bodyPr>
            <a:normAutofit/>
          </a:bodyPr>
          <a:lstStyle/>
          <a:p>
            <a:r>
              <a:rPr lang="en-US" sz="3200" b="1">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99F459D5-0E51-0832-B73E-428AE930F0FC}"/>
              </a:ext>
            </a:extLst>
          </p:cNvPr>
          <p:cNvSpPr>
            <a:spLocks noGrp="1"/>
          </p:cNvSpPr>
          <p:nvPr>
            <p:ph idx="1"/>
          </p:nvPr>
        </p:nvSpPr>
        <p:spPr>
          <a:xfrm>
            <a:off x="1097280" y="1802167"/>
            <a:ext cx="10058400" cy="4066927"/>
          </a:xfrm>
        </p:spPr>
        <p:txBody>
          <a:bodyPr>
            <a:normAutofit/>
          </a:bodyPr>
          <a:lstStyle/>
          <a:p>
            <a:pPr algn="just">
              <a:lnSpc>
                <a:spcPct val="15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Serialization</a:t>
            </a:r>
            <a:r>
              <a:rPr lang="en-US" sz="1800"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involves transforming an object into a format suitable for streaming, enabling it to be stored in a file, database, or memory</a:t>
            </a:r>
            <a:r>
              <a:rPr lang="en-US" sz="1800" dirty="0">
                <a:effectLst/>
                <a:latin typeface="Times New Roman" panose="02020603050405020304" pitchFamily="18" charset="0"/>
                <a:ea typeface="Times New Roman" panose="02020603050405020304" pitchFamily="18" charset="0"/>
              </a:rPr>
              <a:t>. The object is serialized to a stream, which carries not just the data, but information about the object's type.</a:t>
            </a:r>
          </a:p>
          <a:p>
            <a:pPr algn="just">
              <a:lnSpc>
                <a:spcPct val="150000"/>
              </a:lnSpc>
              <a:buFont typeface="Wingdings" panose="05000000000000000000" pitchFamily="2" charset="2"/>
              <a:buChar char="Ø"/>
            </a:pPr>
            <a:endParaRPr lang="en-US" sz="1800" dirty="0">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Deserialization</a:t>
            </a:r>
            <a:r>
              <a:rPr lang="en-US" sz="1800"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is the counterpart of Serialization and involves retrieving a serialized object for future use. Essentially, it restores the object's state by configuring properties, fields, and other relevant attributes.</a:t>
            </a:r>
            <a:endParaRPr lang="en-US"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504EBC93-E7C8-9A2C-78A8-B1D14C7CC1F7}"/>
              </a:ext>
            </a:extLst>
          </p:cNvPr>
          <p:cNvGrpSpPr>
            <a:grpSpLocks/>
          </p:cNvGrpSpPr>
          <p:nvPr/>
        </p:nvGrpSpPr>
        <p:grpSpPr bwMode="auto">
          <a:xfrm>
            <a:off x="6373496" y="0"/>
            <a:ext cx="5818504" cy="1782904"/>
            <a:chOff x="0" y="0"/>
            <a:chExt cx="58184" cy="17828"/>
          </a:xfrm>
        </p:grpSpPr>
        <p:sp>
          <p:nvSpPr>
            <p:cNvPr id="5" name="Rectangle 4">
              <a:extLst>
                <a:ext uri="{FF2B5EF4-FFF2-40B4-BE49-F238E27FC236}">
                  <a16:creationId xmlns:a16="http://schemas.microsoft.com/office/drawing/2014/main" id="{B27C5BC2-3184-4D56-A1C1-238C39F2AF88}"/>
                </a:ext>
              </a:extLst>
            </p:cNvPr>
            <p:cNvSpPr>
              <a:spLocks noChangeArrowheads="1"/>
            </p:cNvSpPr>
            <p:nvPr/>
          </p:nvSpPr>
          <p:spPr bwMode="auto">
            <a:xfrm>
              <a:off x="57619" y="10472"/>
              <a:ext cx="45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BA0D0A0E-D4ED-B915-9D53-725157C8598E}"/>
                </a:ext>
              </a:extLst>
            </p:cNvPr>
            <p:cNvSpPr>
              <a:spLocks noChangeArrowheads="1"/>
            </p:cNvSpPr>
            <p:nvPr/>
          </p:nvSpPr>
          <p:spPr bwMode="auto">
            <a:xfrm>
              <a:off x="57726" y="12331"/>
              <a:ext cx="458" cy="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pic>
          <p:nvPicPr>
            <p:cNvPr id="7" name="Picture 6">
              <a:extLst>
                <a:ext uri="{FF2B5EF4-FFF2-40B4-BE49-F238E27FC236}">
                  <a16:creationId xmlns:a16="http://schemas.microsoft.com/office/drawing/2014/main" id="{DB14E606-3EB5-D4D5-02AE-3D0526B27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9" y="0"/>
              <a:ext cx="24038" cy="11614"/>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1">
              <a:extLst>
                <a:ext uri="{FF2B5EF4-FFF2-40B4-BE49-F238E27FC236}">
                  <a16:creationId xmlns:a16="http://schemas.microsoft.com/office/drawing/2014/main" id="{93545FF8-EDD3-15C0-03F5-F33D75297B69}"/>
                </a:ext>
              </a:extLst>
            </p:cNvPr>
            <p:cNvSpPr>
              <a:spLocks/>
            </p:cNvSpPr>
            <p:nvPr/>
          </p:nvSpPr>
          <p:spPr bwMode="auto">
            <a:xfrm>
              <a:off x="3" y="13093"/>
              <a:ext cx="57594" cy="108"/>
            </a:xfrm>
            <a:custGeom>
              <a:avLst/>
              <a:gdLst>
                <a:gd name="T0" fmla="*/ 2879725 w 5759450"/>
                <a:gd name="T1" fmla="*/ 0 h 10795"/>
                <a:gd name="T2" fmla="*/ 4470146 w 5759450"/>
                <a:gd name="T3" fmla="*/ 0 h 10795"/>
                <a:gd name="T4" fmla="*/ 5759450 w 5759450"/>
                <a:gd name="T5" fmla="*/ 2413 h 10795"/>
                <a:gd name="T6" fmla="*/ 5759450 w 5759450"/>
                <a:gd name="T7" fmla="*/ 5334 h 10795"/>
                <a:gd name="T8" fmla="*/ 5759450 w 5759450"/>
                <a:gd name="T9" fmla="*/ 8382 h 10795"/>
                <a:gd name="T10" fmla="*/ 4470146 w 5759450"/>
                <a:gd name="T11" fmla="*/ 10795 h 10795"/>
                <a:gd name="T12" fmla="*/ 2879725 w 5759450"/>
                <a:gd name="T13" fmla="*/ 10795 h 10795"/>
                <a:gd name="T14" fmla="*/ 1289304 w 5759450"/>
                <a:gd name="T15" fmla="*/ 10795 h 10795"/>
                <a:gd name="T16" fmla="*/ 0 w 5759450"/>
                <a:gd name="T17" fmla="*/ 8382 h 10795"/>
                <a:gd name="T18" fmla="*/ 0 w 5759450"/>
                <a:gd name="T19" fmla="*/ 5334 h 10795"/>
                <a:gd name="T20" fmla="*/ 0 w 5759450"/>
                <a:gd name="T21" fmla="*/ 2413 h 10795"/>
                <a:gd name="T22" fmla="*/ 1289304 w 5759450"/>
                <a:gd name="T23" fmla="*/ 0 h 10795"/>
                <a:gd name="T24" fmla="*/ 2879725 w 5759450"/>
                <a:gd name="T25" fmla="*/ 0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2879725" y="0"/>
                  </a:moveTo>
                  <a:cubicBezTo>
                    <a:pt x="4470146" y="0"/>
                    <a:pt x="5759450" y="2413"/>
                    <a:pt x="5759450" y="5334"/>
                  </a:cubicBezTo>
                  <a:cubicBezTo>
                    <a:pt x="5759450" y="8382"/>
                    <a:pt x="4470146" y="10795"/>
                    <a:pt x="2879725" y="10795"/>
                  </a:cubicBezTo>
                  <a:cubicBezTo>
                    <a:pt x="1289304" y="10795"/>
                    <a:pt x="0" y="8382"/>
                    <a:pt x="0" y="5334"/>
                  </a:cubicBezTo>
                  <a:cubicBezTo>
                    <a:pt x="0" y="2413"/>
                    <a:pt x="1289304" y="0"/>
                    <a:pt x="2879725" y="0"/>
                  </a:cubicBezTo>
                  <a:close/>
                </a:path>
              </a:pathLst>
            </a:custGeom>
            <a:solidFill>
              <a:srgbClr val="4F81BD"/>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US"/>
            </a:p>
          </p:txBody>
        </p:sp>
        <p:sp>
          <p:nvSpPr>
            <p:cNvPr id="9" name="Shape 12">
              <a:extLst>
                <a:ext uri="{FF2B5EF4-FFF2-40B4-BE49-F238E27FC236}">
                  <a16:creationId xmlns:a16="http://schemas.microsoft.com/office/drawing/2014/main" id="{BE12E264-3AE8-4034-4C79-8C641057A9AE}"/>
                </a:ext>
              </a:extLst>
            </p:cNvPr>
            <p:cNvSpPr>
              <a:spLocks/>
            </p:cNvSpPr>
            <p:nvPr/>
          </p:nvSpPr>
          <p:spPr bwMode="auto">
            <a:xfrm>
              <a:off x="3" y="13093"/>
              <a:ext cx="57594" cy="108"/>
            </a:xfrm>
            <a:custGeom>
              <a:avLst/>
              <a:gdLst>
                <a:gd name="T0" fmla="*/ 0 w 5759450"/>
                <a:gd name="T1" fmla="*/ 5334 h 10795"/>
                <a:gd name="T2" fmla="*/ 0 w 5759450"/>
                <a:gd name="T3" fmla="*/ 2413 h 10795"/>
                <a:gd name="T4" fmla="*/ 1289304 w 5759450"/>
                <a:gd name="T5" fmla="*/ 0 h 10795"/>
                <a:gd name="T6" fmla="*/ 2879725 w 5759450"/>
                <a:gd name="T7" fmla="*/ 0 h 10795"/>
                <a:gd name="T8" fmla="*/ 4470146 w 5759450"/>
                <a:gd name="T9" fmla="*/ 0 h 10795"/>
                <a:gd name="T10" fmla="*/ 5759450 w 5759450"/>
                <a:gd name="T11" fmla="*/ 2413 h 10795"/>
                <a:gd name="T12" fmla="*/ 5759450 w 5759450"/>
                <a:gd name="T13" fmla="*/ 5334 h 10795"/>
                <a:gd name="T14" fmla="*/ 5759450 w 5759450"/>
                <a:gd name="T15" fmla="*/ 8382 h 10795"/>
                <a:gd name="T16" fmla="*/ 4470146 w 5759450"/>
                <a:gd name="T17" fmla="*/ 10795 h 10795"/>
                <a:gd name="T18" fmla="*/ 2879725 w 5759450"/>
                <a:gd name="T19" fmla="*/ 10795 h 10795"/>
                <a:gd name="T20" fmla="*/ 1289304 w 5759450"/>
                <a:gd name="T21" fmla="*/ 10795 h 10795"/>
                <a:gd name="T22" fmla="*/ 0 w 5759450"/>
                <a:gd name="T23" fmla="*/ 8382 h 10795"/>
                <a:gd name="T24" fmla="*/ 0 w 5759450"/>
                <a:gd name="T25" fmla="*/ 5334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0" y="5334"/>
                  </a:moveTo>
                  <a:cubicBezTo>
                    <a:pt x="0" y="2413"/>
                    <a:pt x="1289304" y="0"/>
                    <a:pt x="2879725" y="0"/>
                  </a:cubicBezTo>
                  <a:cubicBezTo>
                    <a:pt x="4470146" y="0"/>
                    <a:pt x="5759450" y="2413"/>
                    <a:pt x="5759450" y="5334"/>
                  </a:cubicBezTo>
                  <a:cubicBezTo>
                    <a:pt x="5759450" y="8382"/>
                    <a:pt x="4470146" y="10795"/>
                    <a:pt x="2879725" y="10795"/>
                  </a:cubicBezTo>
                  <a:cubicBezTo>
                    <a:pt x="1289304" y="10795"/>
                    <a:pt x="0" y="8382"/>
                    <a:pt x="0" y="5334"/>
                  </a:cubicBezTo>
                  <a:close/>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Rectangle 9">
              <a:extLst>
                <a:ext uri="{FF2B5EF4-FFF2-40B4-BE49-F238E27FC236}">
                  <a16:creationId xmlns:a16="http://schemas.microsoft.com/office/drawing/2014/main" id="{E39AF7D7-342D-1C2A-0D80-46BBA7758A8E}"/>
                </a:ext>
              </a:extLst>
            </p:cNvPr>
            <p:cNvSpPr>
              <a:spLocks noChangeArrowheads="1"/>
            </p:cNvSpPr>
            <p:nvPr/>
          </p:nvSpPr>
          <p:spPr bwMode="auto">
            <a:xfrm>
              <a:off x="0" y="14050"/>
              <a:ext cx="838" cy="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2200">
                  <a:solidFill>
                    <a:srgbClr val="000000"/>
                  </a:solidFill>
                  <a:effectLst/>
                  <a:latin typeface="Calibri" panose="020F0502020204030204" pitchFamily="34" charset="0"/>
                  <a:ea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39130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F852-B615-2F54-4735-85960D75AE40}"/>
              </a:ext>
            </a:extLst>
          </p:cNvPr>
          <p:cNvSpPr>
            <a:spLocks noGrp="1"/>
          </p:cNvSpPr>
          <p:nvPr>
            <p:ph type="title"/>
          </p:nvPr>
        </p:nvSpPr>
        <p:spPr/>
        <p:txBody>
          <a:bodyPr>
            <a:normAutofit/>
          </a:bodyPr>
          <a:lstStyle/>
          <a:p>
            <a:r>
              <a:rPr lang="en-US" sz="3200" b="1">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99F459D5-0E51-0832-B73E-428AE930F0FC}"/>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To implement serialization with TM for the MSL project, we need at first make the “Predictor” which is the output of MSL become serializable.</a:t>
            </a:r>
          </a:p>
          <a:p>
            <a:pPr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Predictor class inherits the interface ISerializable which defines serialization methods.</a:t>
            </a:r>
          </a:p>
          <a:p>
            <a:pPr algn="just">
              <a:lnSpc>
                <a:spcPct val="150000"/>
              </a:lnSpc>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“Predictor” which is the output of MSL must be serializable. Thus, </a:t>
            </a:r>
            <a:r>
              <a:rPr lang="en-US" sz="1800" dirty="0">
                <a:effectLst/>
                <a:latin typeface="Times New Roman" panose="02020603050405020304" pitchFamily="18" charset="0"/>
                <a:ea typeface="Times New Roman" panose="02020603050405020304" pitchFamily="18" charset="0"/>
                <a:hlinkClick r:id="rId2"/>
              </a:rPr>
              <a:t>Serialize()</a:t>
            </a:r>
            <a:r>
              <a:rPr lang="en-US" sz="1800" dirty="0">
                <a:effectLst/>
                <a:latin typeface="Times New Roman" panose="02020603050405020304" pitchFamily="18" charset="0"/>
                <a:ea typeface="Times New Roman" panose="02020603050405020304" pitchFamily="18" charset="0"/>
              </a:rPr>
              <a:t> and </a:t>
            </a:r>
            <a:r>
              <a:rPr lang="en-US" sz="1800" dirty="0">
                <a:effectLst/>
                <a:latin typeface="Times New Roman" panose="02020603050405020304" pitchFamily="18" charset="0"/>
                <a:ea typeface="Times New Roman" panose="02020603050405020304" pitchFamily="18" charset="0"/>
                <a:hlinkClick r:id="rId3"/>
              </a:rPr>
              <a:t>Deserialize()</a:t>
            </a:r>
            <a:r>
              <a:rPr lang="en-US" sz="1800" dirty="0">
                <a:effectLst/>
                <a:latin typeface="Times New Roman" panose="02020603050405020304" pitchFamily="18" charset="0"/>
                <a:ea typeface="Times New Roman" panose="02020603050405020304" pitchFamily="18" charset="0"/>
              </a:rPr>
              <a:t> methods are implemented in the Predictor class.</a:t>
            </a:r>
          </a:p>
          <a:p>
            <a:pPr algn="just">
              <a:lnSpc>
                <a:spcPct val="150000"/>
              </a:lnSpc>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rPr>
              <a:t>However, methods for the serialization of objects which are in the Predictor layers are required. </a:t>
            </a:r>
            <a:endParaRPr lang="en-US"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BB5012F1-E368-BA18-637E-3099D03804EE}"/>
              </a:ext>
            </a:extLst>
          </p:cNvPr>
          <p:cNvGrpSpPr>
            <a:grpSpLocks/>
          </p:cNvGrpSpPr>
          <p:nvPr/>
        </p:nvGrpSpPr>
        <p:grpSpPr bwMode="auto">
          <a:xfrm>
            <a:off x="6373496" y="0"/>
            <a:ext cx="5818504" cy="1782904"/>
            <a:chOff x="0" y="0"/>
            <a:chExt cx="58184" cy="17828"/>
          </a:xfrm>
        </p:grpSpPr>
        <p:sp>
          <p:nvSpPr>
            <p:cNvPr id="5" name="Rectangle 4">
              <a:extLst>
                <a:ext uri="{FF2B5EF4-FFF2-40B4-BE49-F238E27FC236}">
                  <a16:creationId xmlns:a16="http://schemas.microsoft.com/office/drawing/2014/main" id="{709B3C62-DE1C-9673-C95A-4DED35FA7960}"/>
                </a:ext>
              </a:extLst>
            </p:cNvPr>
            <p:cNvSpPr>
              <a:spLocks noChangeArrowheads="1"/>
            </p:cNvSpPr>
            <p:nvPr/>
          </p:nvSpPr>
          <p:spPr bwMode="auto">
            <a:xfrm>
              <a:off x="57619" y="10472"/>
              <a:ext cx="45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8E124B53-5118-99EF-F7F3-CEBC0BF9C92C}"/>
                </a:ext>
              </a:extLst>
            </p:cNvPr>
            <p:cNvSpPr>
              <a:spLocks noChangeArrowheads="1"/>
            </p:cNvSpPr>
            <p:nvPr/>
          </p:nvSpPr>
          <p:spPr bwMode="auto">
            <a:xfrm>
              <a:off x="57726" y="12331"/>
              <a:ext cx="458" cy="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pic>
          <p:nvPicPr>
            <p:cNvPr id="7" name="Picture 6">
              <a:extLst>
                <a:ext uri="{FF2B5EF4-FFF2-40B4-BE49-F238E27FC236}">
                  <a16:creationId xmlns:a16="http://schemas.microsoft.com/office/drawing/2014/main" id="{11C6ED8E-2DFE-B679-9340-1A618E624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69" y="0"/>
              <a:ext cx="24038" cy="11614"/>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1">
              <a:extLst>
                <a:ext uri="{FF2B5EF4-FFF2-40B4-BE49-F238E27FC236}">
                  <a16:creationId xmlns:a16="http://schemas.microsoft.com/office/drawing/2014/main" id="{234DCBF4-1D36-4175-A899-E87674384E7A}"/>
                </a:ext>
              </a:extLst>
            </p:cNvPr>
            <p:cNvSpPr>
              <a:spLocks/>
            </p:cNvSpPr>
            <p:nvPr/>
          </p:nvSpPr>
          <p:spPr bwMode="auto">
            <a:xfrm>
              <a:off x="3" y="13093"/>
              <a:ext cx="57594" cy="108"/>
            </a:xfrm>
            <a:custGeom>
              <a:avLst/>
              <a:gdLst>
                <a:gd name="T0" fmla="*/ 2879725 w 5759450"/>
                <a:gd name="T1" fmla="*/ 0 h 10795"/>
                <a:gd name="T2" fmla="*/ 4470146 w 5759450"/>
                <a:gd name="T3" fmla="*/ 0 h 10795"/>
                <a:gd name="T4" fmla="*/ 5759450 w 5759450"/>
                <a:gd name="T5" fmla="*/ 2413 h 10795"/>
                <a:gd name="T6" fmla="*/ 5759450 w 5759450"/>
                <a:gd name="T7" fmla="*/ 5334 h 10795"/>
                <a:gd name="T8" fmla="*/ 5759450 w 5759450"/>
                <a:gd name="T9" fmla="*/ 8382 h 10795"/>
                <a:gd name="T10" fmla="*/ 4470146 w 5759450"/>
                <a:gd name="T11" fmla="*/ 10795 h 10795"/>
                <a:gd name="T12" fmla="*/ 2879725 w 5759450"/>
                <a:gd name="T13" fmla="*/ 10795 h 10795"/>
                <a:gd name="T14" fmla="*/ 1289304 w 5759450"/>
                <a:gd name="T15" fmla="*/ 10795 h 10795"/>
                <a:gd name="T16" fmla="*/ 0 w 5759450"/>
                <a:gd name="T17" fmla="*/ 8382 h 10795"/>
                <a:gd name="T18" fmla="*/ 0 w 5759450"/>
                <a:gd name="T19" fmla="*/ 5334 h 10795"/>
                <a:gd name="T20" fmla="*/ 0 w 5759450"/>
                <a:gd name="T21" fmla="*/ 2413 h 10795"/>
                <a:gd name="T22" fmla="*/ 1289304 w 5759450"/>
                <a:gd name="T23" fmla="*/ 0 h 10795"/>
                <a:gd name="T24" fmla="*/ 2879725 w 5759450"/>
                <a:gd name="T25" fmla="*/ 0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2879725" y="0"/>
                  </a:moveTo>
                  <a:cubicBezTo>
                    <a:pt x="4470146" y="0"/>
                    <a:pt x="5759450" y="2413"/>
                    <a:pt x="5759450" y="5334"/>
                  </a:cubicBezTo>
                  <a:cubicBezTo>
                    <a:pt x="5759450" y="8382"/>
                    <a:pt x="4470146" y="10795"/>
                    <a:pt x="2879725" y="10795"/>
                  </a:cubicBezTo>
                  <a:cubicBezTo>
                    <a:pt x="1289304" y="10795"/>
                    <a:pt x="0" y="8382"/>
                    <a:pt x="0" y="5334"/>
                  </a:cubicBezTo>
                  <a:cubicBezTo>
                    <a:pt x="0" y="2413"/>
                    <a:pt x="1289304" y="0"/>
                    <a:pt x="2879725" y="0"/>
                  </a:cubicBezTo>
                  <a:close/>
                </a:path>
              </a:pathLst>
            </a:custGeom>
            <a:solidFill>
              <a:srgbClr val="4F81BD"/>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US"/>
            </a:p>
          </p:txBody>
        </p:sp>
        <p:sp>
          <p:nvSpPr>
            <p:cNvPr id="9" name="Shape 12">
              <a:extLst>
                <a:ext uri="{FF2B5EF4-FFF2-40B4-BE49-F238E27FC236}">
                  <a16:creationId xmlns:a16="http://schemas.microsoft.com/office/drawing/2014/main" id="{2F795AAB-5E10-0E29-1749-2880A9551F59}"/>
                </a:ext>
              </a:extLst>
            </p:cNvPr>
            <p:cNvSpPr>
              <a:spLocks/>
            </p:cNvSpPr>
            <p:nvPr/>
          </p:nvSpPr>
          <p:spPr bwMode="auto">
            <a:xfrm>
              <a:off x="3" y="13093"/>
              <a:ext cx="57594" cy="108"/>
            </a:xfrm>
            <a:custGeom>
              <a:avLst/>
              <a:gdLst>
                <a:gd name="T0" fmla="*/ 0 w 5759450"/>
                <a:gd name="T1" fmla="*/ 5334 h 10795"/>
                <a:gd name="T2" fmla="*/ 0 w 5759450"/>
                <a:gd name="T3" fmla="*/ 2413 h 10795"/>
                <a:gd name="T4" fmla="*/ 1289304 w 5759450"/>
                <a:gd name="T5" fmla="*/ 0 h 10795"/>
                <a:gd name="T6" fmla="*/ 2879725 w 5759450"/>
                <a:gd name="T7" fmla="*/ 0 h 10795"/>
                <a:gd name="T8" fmla="*/ 4470146 w 5759450"/>
                <a:gd name="T9" fmla="*/ 0 h 10795"/>
                <a:gd name="T10" fmla="*/ 5759450 w 5759450"/>
                <a:gd name="T11" fmla="*/ 2413 h 10795"/>
                <a:gd name="T12" fmla="*/ 5759450 w 5759450"/>
                <a:gd name="T13" fmla="*/ 5334 h 10795"/>
                <a:gd name="T14" fmla="*/ 5759450 w 5759450"/>
                <a:gd name="T15" fmla="*/ 8382 h 10795"/>
                <a:gd name="T16" fmla="*/ 4470146 w 5759450"/>
                <a:gd name="T17" fmla="*/ 10795 h 10795"/>
                <a:gd name="T18" fmla="*/ 2879725 w 5759450"/>
                <a:gd name="T19" fmla="*/ 10795 h 10795"/>
                <a:gd name="T20" fmla="*/ 1289304 w 5759450"/>
                <a:gd name="T21" fmla="*/ 10795 h 10795"/>
                <a:gd name="T22" fmla="*/ 0 w 5759450"/>
                <a:gd name="T23" fmla="*/ 8382 h 10795"/>
                <a:gd name="T24" fmla="*/ 0 w 5759450"/>
                <a:gd name="T25" fmla="*/ 5334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0" y="5334"/>
                  </a:moveTo>
                  <a:cubicBezTo>
                    <a:pt x="0" y="2413"/>
                    <a:pt x="1289304" y="0"/>
                    <a:pt x="2879725" y="0"/>
                  </a:cubicBezTo>
                  <a:cubicBezTo>
                    <a:pt x="4470146" y="0"/>
                    <a:pt x="5759450" y="2413"/>
                    <a:pt x="5759450" y="5334"/>
                  </a:cubicBezTo>
                  <a:cubicBezTo>
                    <a:pt x="5759450" y="8382"/>
                    <a:pt x="4470146" y="10795"/>
                    <a:pt x="2879725" y="10795"/>
                  </a:cubicBezTo>
                  <a:cubicBezTo>
                    <a:pt x="1289304" y="10795"/>
                    <a:pt x="0" y="8382"/>
                    <a:pt x="0" y="5334"/>
                  </a:cubicBezTo>
                  <a:close/>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Rectangle 9">
              <a:extLst>
                <a:ext uri="{FF2B5EF4-FFF2-40B4-BE49-F238E27FC236}">
                  <a16:creationId xmlns:a16="http://schemas.microsoft.com/office/drawing/2014/main" id="{5570A46B-76C1-78FF-630E-5DEC929474B0}"/>
                </a:ext>
              </a:extLst>
            </p:cNvPr>
            <p:cNvSpPr>
              <a:spLocks noChangeArrowheads="1"/>
            </p:cNvSpPr>
            <p:nvPr/>
          </p:nvSpPr>
          <p:spPr bwMode="auto">
            <a:xfrm>
              <a:off x="0" y="14050"/>
              <a:ext cx="838" cy="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2200">
                  <a:solidFill>
                    <a:srgbClr val="000000"/>
                  </a:solidFill>
                  <a:effectLst/>
                  <a:latin typeface="Calibri" panose="020F0502020204030204" pitchFamily="34" charset="0"/>
                  <a:ea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03470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F852-B615-2F54-4735-85960D75AE40}"/>
              </a:ext>
            </a:extLst>
          </p:cNvPr>
          <p:cNvSpPr>
            <a:spLocks noGrp="1"/>
          </p:cNvSpPr>
          <p:nvPr>
            <p:ph type="title"/>
          </p:nvPr>
        </p:nvSpPr>
        <p:spPr>
          <a:xfrm>
            <a:off x="1097280" y="286603"/>
            <a:ext cx="10058400" cy="1450757"/>
          </a:xfrm>
        </p:spPr>
        <p:txBody>
          <a:bodyPr>
            <a:normAutofit/>
          </a:bodyPr>
          <a:lstStyle/>
          <a:p>
            <a:r>
              <a:rPr lang="en-US" sz="3200" b="1">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99F459D5-0E51-0832-B73E-428AE930F0FC}"/>
              </a:ext>
            </a:extLst>
          </p:cNvPr>
          <p:cNvSpPr>
            <a:spLocks noGrp="1"/>
          </p:cNvSpPr>
          <p:nvPr>
            <p:ph idx="1"/>
          </p:nvPr>
        </p:nvSpPr>
        <p:spPr>
          <a:xfrm>
            <a:off x="1097279" y="1845734"/>
            <a:ext cx="10058400" cy="4023360"/>
          </a:xfrm>
        </p:spPr>
        <p:txBody>
          <a:bodyPr>
            <a:normAutofit/>
          </a:bodyPr>
          <a:lstStyle/>
          <a:p>
            <a:pPr algn="just">
              <a:buFont typeface="Wingdings" panose="05000000000000000000" pitchFamily="2" charset="2"/>
              <a:buChar char="Ø"/>
            </a:pPr>
            <a:r>
              <a:rPr lang="en-GB" sz="1800" dirty="0">
                <a:solidFill>
                  <a:srgbClr val="000000"/>
                </a:solidFill>
                <a:latin typeface="Times New Roman" panose="02020603050405020304" pitchFamily="18" charset="0"/>
              </a:rPr>
              <a:t>Multi Sequence Learning (MSL) experiment demonstrates how to learn two sequences and how to use the prediction mechanism through the </a:t>
            </a:r>
            <a:r>
              <a:rPr lang="en-GB" sz="1800" dirty="0">
                <a:solidFill>
                  <a:srgbClr val="000000"/>
                </a:solidFill>
                <a:latin typeface="Times New Roman" panose="02020603050405020304" pitchFamily="18" charset="0"/>
                <a:hlinkClick r:id="rId2"/>
              </a:rPr>
              <a:t>RunMultiSequenceSerializationExperiment() </a:t>
            </a:r>
            <a:r>
              <a:rPr lang="en-GB" sz="1800" dirty="0">
                <a:solidFill>
                  <a:srgbClr val="000000"/>
                </a:solidFill>
                <a:latin typeface="Times New Roman" panose="02020603050405020304" pitchFamily="18" charset="0"/>
              </a:rPr>
              <a:t>method.</a:t>
            </a:r>
          </a:p>
          <a:p>
            <a:pPr algn="just">
              <a:buFont typeface="Wingdings" panose="05000000000000000000" pitchFamily="2" charset="2"/>
              <a:buChar char="Ø"/>
            </a:pPr>
            <a:r>
              <a:rPr lang="en-GB" sz="1800" dirty="0">
                <a:solidFill>
                  <a:srgbClr val="000000"/>
                </a:solidFill>
                <a:latin typeface="Times New Roman" panose="02020603050405020304" pitchFamily="18" charset="0"/>
              </a:rPr>
              <a:t>For testing purposes, we defined two instances of class Predictor i.e., "predictor" for normal predictor and "</a:t>
            </a:r>
            <a:r>
              <a:rPr lang="en-GB" sz="1800" dirty="0" err="1">
                <a:solidFill>
                  <a:srgbClr val="000000"/>
                </a:solidFill>
                <a:latin typeface="Times New Roman" panose="02020603050405020304" pitchFamily="18" charset="0"/>
              </a:rPr>
              <a:t>serializedPredictor</a:t>
            </a:r>
            <a:r>
              <a:rPr lang="en-GB" sz="1800" dirty="0">
                <a:solidFill>
                  <a:srgbClr val="000000"/>
                </a:solidFill>
                <a:latin typeface="Times New Roman" panose="02020603050405020304" pitchFamily="18" charset="0"/>
              </a:rPr>
              <a:t>“ results after serialization and deserialization of Predictor. </a:t>
            </a:r>
          </a:p>
          <a:p>
            <a:pPr algn="just">
              <a:buFont typeface="Wingdings" panose="05000000000000000000" pitchFamily="2" charset="2"/>
              <a:buChar char="Ø"/>
            </a:pPr>
            <a:r>
              <a:rPr lang="en-GB" sz="1800" dirty="0">
                <a:solidFill>
                  <a:srgbClr val="000000"/>
                </a:solidFill>
                <a:latin typeface="Times New Roman" panose="02020603050405020304" pitchFamily="18" charset="0"/>
              </a:rPr>
              <a:t>We compare the prediction output from the "predictor" and "</a:t>
            </a:r>
            <a:r>
              <a:rPr lang="en-GB" sz="1800" dirty="0" err="1">
                <a:solidFill>
                  <a:srgbClr val="000000"/>
                </a:solidFill>
                <a:latin typeface="Times New Roman" panose="02020603050405020304" pitchFamily="18" charset="0"/>
              </a:rPr>
              <a:t>serializedPredictor</a:t>
            </a:r>
            <a:r>
              <a:rPr lang="en-GB" sz="1800" dirty="0">
                <a:solidFill>
                  <a:srgbClr val="000000"/>
                </a:solidFill>
                <a:latin typeface="Times New Roman" panose="02020603050405020304" pitchFamily="18" charset="0"/>
              </a:rPr>
              <a:t>" instances. The same prediction (5, 4, 2) was made by both the normal predictor and the serialized predictor with the same accuracy. </a:t>
            </a:r>
          </a:p>
          <a:p>
            <a:pPr algn="just">
              <a:buFont typeface="Wingdings" panose="05000000000000000000" pitchFamily="2" charset="2"/>
              <a:buChar char="Ø"/>
            </a:pPr>
            <a:r>
              <a:rPr lang="en-GB" sz="1800" dirty="0">
                <a:solidFill>
                  <a:srgbClr val="000000"/>
                </a:solidFill>
                <a:latin typeface="Times New Roman" panose="02020603050405020304" pitchFamily="18" charset="0"/>
              </a:rPr>
              <a:t>This proves that the serialization approach appears to be correct since the output from both predictors is the same. </a:t>
            </a:r>
            <a:endParaRPr lang="en-US" sz="1800" dirty="0">
              <a:solidFill>
                <a:srgbClr val="000000"/>
              </a:solidFill>
              <a:latin typeface="Times New Roman" panose="02020603050405020304" pitchFamily="18" charset="0"/>
            </a:endParaRPr>
          </a:p>
        </p:txBody>
      </p:sp>
      <p:grpSp>
        <p:nvGrpSpPr>
          <p:cNvPr id="7" name="Group 6">
            <a:extLst>
              <a:ext uri="{FF2B5EF4-FFF2-40B4-BE49-F238E27FC236}">
                <a16:creationId xmlns:a16="http://schemas.microsoft.com/office/drawing/2014/main" id="{783FFB2C-A302-4638-09D2-76078AC63FFE}"/>
              </a:ext>
            </a:extLst>
          </p:cNvPr>
          <p:cNvGrpSpPr>
            <a:grpSpLocks/>
          </p:cNvGrpSpPr>
          <p:nvPr/>
        </p:nvGrpSpPr>
        <p:grpSpPr bwMode="auto">
          <a:xfrm>
            <a:off x="6373496" y="0"/>
            <a:ext cx="5818504" cy="1782904"/>
            <a:chOff x="0" y="0"/>
            <a:chExt cx="58184" cy="17828"/>
          </a:xfrm>
        </p:grpSpPr>
        <p:sp>
          <p:nvSpPr>
            <p:cNvPr id="8" name="Rectangle 7">
              <a:extLst>
                <a:ext uri="{FF2B5EF4-FFF2-40B4-BE49-F238E27FC236}">
                  <a16:creationId xmlns:a16="http://schemas.microsoft.com/office/drawing/2014/main" id="{23A358E5-A9D3-B989-5F58-654661742F60}"/>
                </a:ext>
              </a:extLst>
            </p:cNvPr>
            <p:cNvSpPr>
              <a:spLocks noChangeArrowheads="1"/>
            </p:cNvSpPr>
            <p:nvPr/>
          </p:nvSpPr>
          <p:spPr bwMode="auto">
            <a:xfrm>
              <a:off x="57619" y="10472"/>
              <a:ext cx="45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sp>
          <p:nvSpPr>
            <p:cNvPr id="9" name="Rectangle 8">
              <a:extLst>
                <a:ext uri="{FF2B5EF4-FFF2-40B4-BE49-F238E27FC236}">
                  <a16:creationId xmlns:a16="http://schemas.microsoft.com/office/drawing/2014/main" id="{745147D1-98FE-7D8B-AEDD-DC4053730114}"/>
                </a:ext>
              </a:extLst>
            </p:cNvPr>
            <p:cNvSpPr>
              <a:spLocks noChangeArrowheads="1"/>
            </p:cNvSpPr>
            <p:nvPr/>
          </p:nvSpPr>
          <p:spPr bwMode="auto">
            <a:xfrm>
              <a:off x="57726" y="12331"/>
              <a:ext cx="458" cy="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pic>
          <p:nvPicPr>
            <p:cNvPr id="10" name="Picture 9">
              <a:extLst>
                <a:ext uri="{FF2B5EF4-FFF2-40B4-BE49-F238E27FC236}">
                  <a16:creationId xmlns:a16="http://schemas.microsoft.com/office/drawing/2014/main" id="{B84B79A9-D203-8A82-C4C8-54A6B2EE0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9" y="0"/>
              <a:ext cx="24038" cy="11614"/>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11">
              <a:extLst>
                <a:ext uri="{FF2B5EF4-FFF2-40B4-BE49-F238E27FC236}">
                  <a16:creationId xmlns:a16="http://schemas.microsoft.com/office/drawing/2014/main" id="{EC675AE3-7E38-FA0D-64A8-679732D06D93}"/>
                </a:ext>
              </a:extLst>
            </p:cNvPr>
            <p:cNvSpPr>
              <a:spLocks/>
            </p:cNvSpPr>
            <p:nvPr/>
          </p:nvSpPr>
          <p:spPr bwMode="auto">
            <a:xfrm>
              <a:off x="3" y="13093"/>
              <a:ext cx="57594" cy="108"/>
            </a:xfrm>
            <a:custGeom>
              <a:avLst/>
              <a:gdLst>
                <a:gd name="T0" fmla="*/ 2879725 w 5759450"/>
                <a:gd name="T1" fmla="*/ 0 h 10795"/>
                <a:gd name="T2" fmla="*/ 4470146 w 5759450"/>
                <a:gd name="T3" fmla="*/ 0 h 10795"/>
                <a:gd name="T4" fmla="*/ 5759450 w 5759450"/>
                <a:gd name="T5" fmla="*/ 2413 h 10795"/>
                <a:gd name="T6" fmla="*/ 5759450 w 5759450"/>
                <a:gd name="T7" fmla="*/ 5334 h 10795"/>
                <a:gd name="T8" fmla="*/ 5759450 w 5759450"/>
                <a:gd name="T9" fmla="*/ 8382 h 10795"/>
                <a:gd name="T10" fmla="*/ 4470146 w 5759450"/>
                <a:gd name="T11" fmla="*/ 10795 h 10795"/>
                <a:gd name="T12" fmla="*/ 2879725 w 5759450"/>
                <a:gd name="T13" fmla="*/ 10795 h 10795"/>
                <a:gd name="T14" fmla="*/ 1289304 w 5759450"/>
                <a:gd name="T15" fmla="*/ 10795 h 10795"/>
                <a:gd name="T16" fmla="*/ 0 w 5759450"/>
                <a:gd name="T17" fmla="*/ 8382 h 10795"/>
                <a:gd name="T18" fmla="*/ 0 w 5759450"/>
                <a:gd name="T19" fmla="*/ 5334 h 10795"/>
                <a:gd name="T20" fmla="*/ 0 w 5759450"/>
                <a:gd name="T21" fmla="*/ 2413 h 10795"/>
                <a:gd name="T22" fmla="*/ 1289304 w 5759450"/>
                <a:gd name="T23" fmla="*/ 0 h 10795"/>
                <a:gd name="T24" fmla="*/ 2879725 w 5759450"/>
                <a:gd name="T25" fmla="*/ 0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2879725" y="0"/>
                  </a:moveTo>
                  <a:cubicBezTo>
                    <a:pt x="4470146" y="0"/>
                    <a:pt x="5759450" y="2413"/>
                    <a:pt x="5759450" y="5334"/>
                  </a:cubicBezTo>
                  <a:cubicBezTo>
                    <a:pt x="5759450" y="8382"/>
                    <a:pt x="4470146" y="10795"/>
                    <a:pt x="2879725" y="10795"/>
                  </a:cubicBezTo>
                  <a:cubicBezTo>
                    <a:pt x="1289304" y="10795"/>
                    <a:pt x="0" y="8382"/>
                    <a:pt x="0" y="5334"/>
                  </a:cubicBezTo>
                  <a:cubicBezTo>
                    <a:pt x="0" y="2413"/>
                    <a:pt x="1289304" y="0"/>
                    <a:pt x="2879725" y="0"/>
                  </a:cubicBezTo>
                  <a:close/>
                </a:path>
              </a:pathLst>
            </a:custGeom>
            <a:solidFill>
              <a:srgbClr val="4F81BD"/>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US"/>
            </a:p>
          </p:txBody>
        </p:sp>
        <p:sp>
          <p:nvSpPr>
            <p:cNvPr id="12" name="Shape 12">
              <a:extLst>
                <a:ext uri="{FF2B5EF4-FFF2-40B4-BE49-F238E27FC236}">
                  <a16:creationId xmlns:a16="http://schemas.microsoft.com/office/drawing/2014/main" id="{E7BD26A2-A308-4DEB-6601-6E26D6AEDD2F}"/>
                </a:ext>
              </a:extLst>
            </p:cNvPr>
            <p:cNvSpPr>
              <a:spLocks/>
            </p:cNvSpPr>
            <p:nvPr/>
          </p:nvSpPr>
          <p:spPr bwMode="auto">
            <a:xfrm>
              <a:off x="3" y="13093"/>
              <a:ext cx="57594" cy="108"/>
            </a:xfrm>
            <a:custGeom>
              <a:avLst/>
              <a:gdLst>
                <a:gd name="T0" fmla="*/ 0 w 5759450"/>
                <a:gd name="T1" fmla="*/ 5334 h 10795"/>
                <a:gd name="T2" fmla="*/ 0 w 5759450"/>
                <a:gd name="T3" fmla="*/ 2413 h 10795"/>
                <a:gd name="T4" fmla="*/ 1289304 w 5759450"/>
                <a:gd name="T5" fmla="*/ 0 h 10795"/>
                <a:gd name="T6" fmla="*/ 2879725 w 5759450"/>
                <a:gd name="T7" fmla="*/ 0 h 10795"/>
                <a:gd name="T8" fmla="*/ 4470146 w 5759450"/>
                <a:gd name="T9" fmla="*/ 0 h 10795"/>
                <a:gd name="T10" fmla="*/ 5759450 w 5759450"/>
                <a:gd name="T11" fmla="*/ 2413 h 10795"/>
                <a:gd name="T12" fmla="*/ 5759450 w 5759450"/>
                <a:gd name="T13" fmla="*/ 5334 h 10795"/>
                <a:gd name="T14" fmla="*/ 5759450 w 5759450"/>
                <a:gd name="T15" fmla="*/ 8382 h 10795"/>
                <a:gd name="T16" fmla="*/ 4470146 w 5759450"/>
                <a:gd name="T17" fmla="*/ 10795 h 10795"/>
                <a:gd name="T18" fmla="*/ 2879725 w 5759450"/>
                <a:gd name="T19" fmla="*/ 10795 h 10795"/>
                <a:gd name="T20" fmla="*/ 1289304 w 5759450"/>
                <a:gd name="T21" fmla="*/ 10795 h 10795"/>
                <a:gd name="T22" fmla="*/ 0 w 5759450"/>
                <a:gd name="T23" fmla="*/ 8382 h 10795"/>
                <a:gd name="T24" fmla="*/ 0 w 5759450"/>
                <a:gd name="T25" fmla="*/ 5334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0" y="5334"/>
                  </a:moveTo>
                  <a:cubicBezTo>
                    <a:pt x="0" y="2413"/>
                    <a:pt x="1289304" y="0"/>
                    <a:pt x="2879725" y="0"/>
                  </a:cubicBezTo>
                  <a:cubicBezTo>
                    <a:pt x="4470146" y="0"/>
                    <a:pt x="5759450" y="2413"/>
                    <a:pt x="5759450" y="5334"/>
                  </a:cubicBezTo>
                  <a:cubicBezTo>
                    <a:pt x="5759450" y="8382"/>
                    <a:pt x="4470146" y="10795"/>
                    <a:pt x="2879725" y="10795"/>
                  </a:cubicBezTo>
                  <a:cubicBezTo>
                    <a:pt x="1289304" y="10795"/>
                    <a:pt x="0" y="8382"/>
                    <a:pt x="0" y="5334"/>
                  </a:cubicBezTo>
                  <a:close/>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 name="Rectangle 12">
              <a:extLst>
                <a:ext uri="{FF2B5EF4-FFF2-40B4-BE49-F238E27FC236}">
                  <a16:creationId xmlns:a16="http://schemas.microsoft.com/office/drawing/2014/main" id="{971FF499-E50E-0717-A00C-0C98A4EBA0AC}"/>
                </a:ext>
              </a:extLst>
            </p:cNvPr>
            <p:cNvSpPr>
              <a:spLocks noChangeArrowheads="1"/>
            </p:cNvSpPr>
            <p:nvPr/>
          </p:nvSpPr>
          <p:spPr bwMode="auto">
            <a:xfrm>
              <a:off x="0" y="14050"/>
              <a:ext cx="838" cy="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2200">
                  <a:solidFill>
                    <a:srgbClr val="000000"/>
                  </a:solidFill>
                  <a:effectLst/>
                  <a:latin typeface="Calibri" panose="020F0502020204030204" pitchFamily="34" charset="0"/>
                  <a:ea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71659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F852-B615-2F54-4735-85960D75AE40}"/>
              </a:ext>
            </a:extLst>
          </p:cNvPr>
          <p:cNvSpPr>
            <a:spLocks noGrp="1"/>
          </p:cNvSpPr>
          <p:nvPr>
            <p:ph type="title"/>
          </p:nvPr>
        </p:nvSpPr>
        <p:spPr/>
        <p:txBody>
          <a:bodyPr>
            <a:normAutofit/>
          </a:bodyPr>
          <a:lstStyle/>
          <a:p>
            <a:r>
              <a:rPr lang="en-US" sz="3200" b="1">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99F459D5-0E51-0832-B73E-428AE930F0FC}"/>
              </a:ext>
            </a:extLst>
          </p:cNvPr>
          <p:cNvSpPr>
            <a:spLocks noGrp="1"/>
          </p:cNvSpPr>
          <p:nvPr>
            <p:ph idx="1"/>
          </p:nvPr>
        </p:nvSpPr>
        <p:spPr>
          <a:xfrm>
            <a:off x="1097280" y="1845733"/>
            <a:ext cx="10058400" cy="4430779"/>
          </a:xfrm>
        </p:spPr>
        <p:txBody>
          <a:bodyPr>
            <a:normAutofit/>
          </a:bodyPr>
          <a:lstStyle/>
          <a:p>
            <a:pPr>
              <a:lnSpc>
                <a:spcPct val="150000"/>
              </a:lnSpc>
              <a:buFont typeface="Wingdings" panose="05000000000000000000" pitchFamily="2" charset="2"/>
              <a:buChar char="Ø"/>
            </a:pPr>
            <a:r>
              <a:rPr lang="en-US" sz="1800" dirty="0">
                <a:solidFill>
                  <a:srgbClr val="000000"/>
                </a:solidFill>
                <a:latin typeface="Times New Roman" panose="02020603050405020304" pitchFamily="18" charset="0"/>
              </a:rPr>
              <a:t> Implementation of serialization with Temporal Memory in the Multi Sequence Learning (MSL) project is successful. The methods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Serialize()</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Deserialize()</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Save()</a:t>
            </a:r>
            <a:r>
              <a:rPr lang="en-US" sz="1800" dirty="0">
                <a:effectLst/>
                <a:latin typeface="Times New Roman" panose="02020603050405020304" pitchFamily="18" charset="0"/>
                <a:ea typeface="Times New Roman" panose="02020603050405020304" pitchFamily="18" charset="0"/>
              </a:rPr>
              <a:t>, and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Load()</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rPr>
              <a:t>are implemented in the Predictor class.</a:t>
            </a:r>
          </a:p>
          <a:p>
            <a:pPr>
              <a:lnSpc>
                <a:spcPct val="150000"/>
              </a:lnSpc>
              <a:buFont typeface="Wingdings" panose="05000000000000000000" pitchFamily="2" charset="2"/>
              <a:buChar char="Ø"/>
            </a:pPr>
            <a:r>
              <a:rPr lang="en-US" sz="1800" dirty="0">
                <a:solidFill>
                  <a:srgbClr val="000000"/>
                </a:solidFill>
                <a:latin typeface="Times New Roman" panose="02020603050405020304" pitchFamily="18" charset="0"/>
              </a:rPr>
              <a:t>Methods for serialization and deserialization of Predictor properties are also implemented which are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HtmClassifer.Serialize()</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HtmClassifier.Deserialize()</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8"/>
              </a:rPr>
              <a:t>CortexLayer.Serialize()</a:t>
            </a:r>
            <a:r>
              <a:rPr lang="en-US" sz="1800" dirty="0">
                <a:effectLst/>
                <a:latin typeface="Times New Roman" panose="02020603050405020304" pitchFamily="18" charset="0"/>
                <a:ea typeface="Times New Roman" panose="02020603050405020304" pitchFamily="18" charset="0"/>
              </a:rPr>
              <a:t>, …</a:t>
            </a:r>
          </a:p>
          <a:p>
            <a:pPr>
              <a:lnSpc>
                <a:spcPct val="150000"/>
              </a:lnSpc>
              <a:buFont typeface="Wingdings" panose="05000000000000000000" pitchFamily="2" charset="2"/>
              <a:buChar char="Ø"/>
            </a:pPr>
            <a:r>
              <a:rPr lang="en-US" sz="1800" u="sng" dirty="0">
                <a:solidFill>
                  <a:srgbClr val="0000FF"/>
                </a:solidFill>
                <a:latin typeface="Times New Roman" panose="02020603050405020304" pitchFamily="18" charset="0"/>
                <a:ea typeface="Times New Roman" panose="02020603050405020304" pitchFamily="18" charset="0"/>
                <a:hlinkClick r:id="rId9"/>
              </a:rPr>
              <a:t>A</a:t>
            </a:r>
            <a:r>
              <a:rPr lang="en-US" sz="1800" u="sng" dirty="0">
                <a:solidFill>
                  <a:srgbClr val="0000FF"/>
                </a:solidFill>
                <a:effectLst/>
                <a:latin typeface="Times New Roman" panose="02020603050405020304" pitchFamily="18" charset="0"/>
                <a:ea typeface="Times New Roman" panose="02020603050405020304" pitchFamily="18" charset="0"/>
                <a:hlinkClick r:id="rId9"/>
              </a:rPr>
              <a:t>n MSL example</a:t>
            </a:r>
            <a:r>
              <a:rPr lang="en-US" sz="1800" dirty="0">
                <a:effectLst/>
                <a:latin typeface="Times New Roman" panose="02020603050405020304" pitchFamily="18" charset="0"/>
                <a:ea typeface="Times New Roman" panose="02020603050405020304" pitchFamily="18" charset="0"/>
              </a:rPr>
              <a:t> has been made to </a:t>
            </a:r>
            <a:r>
              <a:rPr lang="en-US" sz="1800" dirty="0">
                <a:latin typeface="Times New Roman" panose="02020603050405020304" pitchFamily="18" charset="0"/>
                <a:ea typeface="Times New Roman" panose="02020603050405020304" pitchFamily="18" charset="0"/>
              </a:rPr>
              <a:t>validate</a:t>
            </a:r>
            <a:r>
              <a:rPr lang="en-US" sz="1800" dirty="0">
                <a:effectLst/>
                <a:latin typeface="Times New Roman" panose="02020603050405020304" pitchFamily="18" charset="0"/>
                <a:ea typeface="Times New Roman" panose="02020603050405020304" pitchFamily="18" charset="0"/>
              </a:rPr>
              <a:t> the use of Serialization in the MSL project.</a:t>
            </a:r>
          </a:p>
          <a:p>
            <a:pPr>
              <a:lnSpc>
                <a:spcPct val="150000"/>
              </a:lnSpc>
              <a:buFont typeface="Wingdings" panose="05000000000000000000" pitchFamily="2" charset="2"/>
              <a:buChar char="Ø"/>
            </a:pPr>
            <a:r>
              <a:rPr lang="en-GB" sz="1800" dirty="0">
                <a:solidFill>
                  <a:srgbClr val="000000"/>
                </a:solidFill>
                <a:latin typeface="Times New Roman" panose="02020603050405020304" pitchFamily="18" charset="0"/>
              </a:rPr>
              <a:t>P</a:t>
            </a:r>
            <a:r>
              <a:rPr lang="en-GB" sz="1800" b="0" i="0" u="none" strike="noStrike" baseline="0" dirty="0">
                <a:solidFill>
                  <a:srgbClr val="000000"/>
                </a:solidFill>
                <a:latin typeface="Times New Roman" panose="02020603050405020304" pitchFamily="18" charset="0"/>
              </a:rPr>
              <a:t>redictions were executed using both the standard predictor and the serialized predictor. The results of predictions from both predictors were scrutinized and found to be identical. </a:t>
            </a:r>
            <a:endParaRPr lang="en-US" sz="18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4DD9356-1A2F-5A8E-ED3A-4CF85034C3F8}"/>
              </a:ext>
            </a:extLst>
          </p:cNvPr>
          <p:cNvGrpSpPr>
            <a:grpSpLocks/>
          </p:cNvGrpSpPr>
          <p:nvPr/>
        </p:nvGrpSpPr>
        <p:grpSpPr bwMode="auto">
          <a:xfrm>
            <a:off x="6373496" y="0"/>
            <a:ext cx="5818504" cy="1782904"/>
            <a:chOff x="0" y="0"/>
            <a:chExt cx="58184" cy="17828"/>
          </a:xfrm>
        </p:grpSpPr>
        <p:sp>
          <p:nvSpPr>
            <p:cNvPr id="5" name="Rectangle 4">
              <a:extLst>
                <a:ext uri="{FF2B5EF4-FFF2-40B4-BE49-F238E27FC236}">
                  <a16:creationId xmlns:a16="http://schemas.microsoft.com/office/drawing/2014/main" id="{0B130FA8-6767-3799-8BA5-DD46AAD7435E}"/>
                </a:ext>
              </a:extLst>
            </p:cNvPr>
            <p:cNvSpPr>
              <a:spLocks noChangeArrowheads="1"/>
            </p:cNvSpPr>
            <p:nvPr/>
          </p:nvSpPr>
          <p:spPr bwMode="auto">
            <a:xfrm>
              <a:off x="57619" y="10472"/>
              <a:ext cx="45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358A6EED-FAF2-CF6C-160B-B97C56184457}"/>
                </a:ext>
              </a:extLst>
            </p:cNvPr>
            <p:cNvSpPr>
              <a:spLocks noChangeArrowheads="1"/>
            </p:cNvSpPr>
            <p:nvPr/>
          </p:nvSpPr>
          <p:spPr bwMode="auto">
            <a:xfrm>
              <a:off x="57726" y="12331"/>
              <a:ext cx="458" cy="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pic>
          <p:nvPicPr>
            <p:cNvPr id="7" name="Picture 6">
              <a:extLst>
                <a:ext uri="{FF2B5EF4-FFF2-40B4-BE49-F238E27FC236}">
                  <a16:creationId xmlns:a16="http://schemas.microsoft.com/office/drawing/2014/main" id="{155DEE35-132D-DA58-5E83-E589DD7652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69" y="0"/>
              <a:ext cx="24038" cy="11614"/>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1">
              <a:extLst>
                <a:ext uri="{FF2B5EF4-FFF2-40B4-BE49-F238E27FC236}">
                  <a16:creationId xmlns:a16="http://schemas.microsoft.com/office/drawing/2014/main" id="{A3CA5210-BEEC-3747-B9E1-03E43E38FC0D}"/>
                </a:ext>
              </a:extLst>
            </p:cNvPr>
            <p:cNvSpPr>
              <a:spLocks/>
            </p:cNvSpPr>
            <p:nvPr/>
          </p:nvSpPr>
          <p:spPr bwMode="auto">
            <a:xfrm>
              <a:off x="3" y="13093"/>
              <a:ext cx="57594" cy="108"/>
            </a:xfrm>
            <a:custGeom>
              <a:avLst/>
              <a:gdLst>
                <a:gd name="T0" fmla="*/ 2879725 w 5759450"/>
                <a:gd name="T1" fmla="*/ 0 h 10795"/>
                <a:gd name="T2" fmla="*/ 4470146 w 5759450"/>
                <a:gd name="T3" fmla="*/ 0 h 10795"/>
                <a:gd name="T4" fmla="*/ 5759450 w 5759450"/>
                <a:gd name="T5" fmla="*/ 2413 h 10795"/>
                <a:gd name="T6" fmla="*/ 5759450 w 5759450"/>
                <a:gd name="T7" fmla="*/ 5334 h 10795"/>
                <a:gd name="T8" fmla="*/ 5759450 w 5759450"/>
                <a:gd name="T9" fmla="*/ 8382 h 10795"/>
                <a:gd name="T10" fmla="*/ 4470146 w 5759450"/>
                <a:gd name="T11" fmla="*/ 10795 h 10795"/>
                <a:gd name="T12" fmla="*/ 2879725 w 5759450"/>
                <a:gd name="T13" fmla="*/ 10795 h 10795"/>
                <a:gd name="T14" fmla="*/ 1289304 w 5759450"/>
                <a:gd name="T15" fmla="*/ 10795 h 10795"/>
                <a:gd name="T16" fmla="*/ 0 w 5759450"/>
                <a:gd name="T17" fmla="*/ 8382 h 10795"/>
                <a:gd name="T18" fmla="*/ 0 w 5759450"/>
                <a:gd name="T19" fmla="*/ 5334 h 10795"/>
                <a:gd name="T20" fmla="*/ 0 w 5759450"/>
                <a:gd name="T21" fmla="*/ 2413 h 10795"/>
                <a:gd name="T22" fmla="*/ 1289304 w 5759450"/>
                <a:gd name="T23" fmla="*/ 0 h 10795"/>
                <a:gd name="T24" fmla="*/ 2879725 w 5759450"/>
                <a:gd name="T25" fmla="*/ 0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2879725" y="0"/>
                  </a:moveTo>
                  <a:cubicBezTo>
                    <a:pt x="4470146" y="0"/>
                    <a:pt x="5759450" y="2413"/>
                    <a:pt x="5759450" y="5334"/>
                  </a:cubicBezTo>
                  <a:cubicBezTo>
                    <a:pt x="5759450" y="8382"/>
                    <a:pt x="4470146" y="10795"/>
                    <a:pt x="2879725" y="10795"/>
                  </a:cubicBezTo>
                  <a:cubicBezTo>
                    <a:pt x="1289304" y="10795"/>
                    <a:pt x="0" y="8382"/>
                    <a:pt x="0" y="5334"/>
                  </a:cubicBezTo>
                  <a:cubicBezTo>
                    <a:pt x="0" y="2413"/>
                    <a:pt x="1289304" y="0"/>
                    <a:pt x="2879725" y="0"/>
                  </a:cubicBezTo>
                  <a:close/>
                </a:path>
              </a:pathLst>
            </a:custGeom>
            <a:solidFill>
              <a:srgbClr val="4F81BD"/>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US"/>
            </a:p>
          </p:txBody>
        </p:sp>
        <p:sp>
          <p:nvSpPr>
            <p:cNvPr id="9" name="Shape 12">
              <a:extLst>
                <a:ext uri="{FF2B5EF4-FFF2-40B4-BE49-F238E27FC236}">
                  <a16:creationId xmlns:a16="http://schemas.microsoft.com/office/drawing/2014/main" id="{29E47764-5882-BB32-18F1-9A6D89B048BC}"/>
                </a:ext>
              </a:extLst>
            </p:cNvPr>
            <p:cNvSpPr>
              <a:spLocks/>
            </p:cNvSpPr>
            <p:nvPr/>
          </p:nvSpPr>
          <p:spPr bwMode="auto">
            <a:xfrm>
              <a:off x="3" y="13093"/>
              <a:ext cx="57594" cy="108"/>
            </a:xfrm>
            <a:custGeom>
              <a:avLst/>
              <a:gdLst>
                <a:gd name="T0" fmla="*/ 0 w 5759450"/>
                <a:gd name="T1" fmla="*/ 5334 h 10795"/>
                <a:gd name="T2" fmla="*/ 0 w 5759450"/>
                <a:gd name="T3" fmla="*/ 2413 h 10795"/>
                <a:gd name="T4" fmla="*/ 1289304 w 5759450"/>
                <a:gd name="T5" fmla="*/ 0 h 10795"/>
                <a:gd name="T6" fmla="*/ 2879725 w 5759450"/>
                <a:gd name="T7" fmla="*/ 0 h 10795"/>
                <a:gd name="T8" fmla="*/ 4470146 w 5759450"/>
                <a:gd name="T9" fmla="*/ 0 h 10795"/>
                <a:gd name="T10" fmla="*/ 5759450 w 5759450"/>
                <a:gd name="T11" fmla="*/ 2413 h 10795"/>
                <a:gd name="T12" fmla="*/ 5759450 w 5759450"/>
                <a:gd name="T13" fmla="*/ 5334 h 10795"/>
                <a:gd name="T14" fmla="*/ 5759450 w 5759450"/>
                <a:gd name="T15" fmla="*/ 8382 h 10795"/>
                <a:gd name="T16" fmla="*/ 4470146 w 5759450"/>
                <a:gd name="T17" fmla="*/ 10795 h 10795"/>
                <a:gd name="T18" fmla="*/ 2879725 w 5759450"/>
                <a:gd name="T19" fmla="*/ 10795 h 10795"/>
                <a:gd name="T20" fmla="*/ 1289304 w 5759450"/>
                <a:gd name="T21" fmla="*/ 10795 h 10795"/>
                <a:gd name="T22" fmla="*/ 0 w 5759450"/>
                <a:gd name="T23" fmla="*/ 8382 h 10795"/>
                <a:gd name="T24" fmla="*/ 0 w 5759450"/>
                <a:gd name="T25" fmla="*/ 5334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0" y="5334"/>
                  </a:moveTo>
                  <a:cubicBezTo>
                    <a:pt x="0" y="2413"/>
                    <a:pt x="1289304" y="0"/>
                    <a:pt x="2879725" y="0"/>
                  </a:cubicBezTo>
                  <a:cubicBezTo>
                    <a:pt x="4470146" y="0"/>
                    <a:pt x="5759450" y="2413"/>
                    <a:pt x="5759450" y="5334"/>
                  </a:cubicBezTo>
                  <a:cubicBezTo>
                    <a:pt x="5759450" y="8382"/>
                    <a:pt x="4470146" y="10795"/>
                    <a:pt x="2879725" y="10795"/>
                  </a:cubicBezTo>
                  <a:cubicBezTo>
                    <a:pt x="1289304" y="10795"/>
                    <a:pt x="0" y="8382"/>
                    <a:pt x="0" y="5334"/>
                  </a:cubicBezTo>
                  <a:close/>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Rectangle 9">
              <a:extLst>
                <a:ext uri="{FF2B5EF4-FFF2-40B4-BE49-F238E27FC236}">
                  <a16:creationId xmlns:a16="http://schemas.microsoft.com/office/drawing/2014/main" id="{BE4ABA6C-73B3-825C-997B-91DE839F625E}"/>
                </a:ext>
              </a:extLst>
            </p:cNvPr>
            <p:cNvSpPr>
              <a:spLocks noChangeArrowheads="1"/>
            </p:cNvSpPr>
            <p:nvPr/>
          </p:nvSpPr>
          <p:spPr bwMode="auto">
            <a:xfrm>
              <a:off x="0" y="14050"/>
              <a:ext cx="838" cy="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2200">
                  <a:solidFill>
                    <a:srgbClr val="000000"/>
                  </a:solidFill>
                  <a:effectLst/>
                  <a:latin typeface="Calibri" panose="020F0502020204030204" pitchFamily="34" charset="0"/>
                  <a:ea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74321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F852-B615-2F54-4735-85960D75AE40}"/>
              </a:ext>
            </a:extLst>
          </p:cNvPr>
          <p:cNvSpPr>
            <a:spLocks noGrp="1"/>
          </p:cNvSpPr>
          <p:nvPr>
            <p:ph type="title"/>
          </p:nvPr>
        </p:nvSpPr>
        <p:spPr/>
        <p:txBody>
          <a:bodyPr>
            <a:normAutofit/>
          </a:bodyPr>
          <a:lstStyle/>
          <a:p>
            <a:r>
              <a:rPr lang="en-US" sz="3200" b="1">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99F459D5-0E51-0832-B73E-428AE930F0FC}"/>
              </a:ext>
            </a:extLst>
          </p:cNvPr>
          <p:cNvSpPr>
            <a:spLocks noGrp="1"/>
          </p:cNvSpPr>
          <p:nvPr>
            <p:ph idx="1"/>
          </p:nvPr>
        </p:nvSpPr>
        <p:spPr>
          <a:xfrm>
            <a:off x="1097280" y="1845733"/>
            <a:ext cx="10058400" cy="4208837"/>
          </a:xfrm>
        </p:spPr>
        <p:txBody>
          <a:bodyPr>
            <a:normAutofit/>
          </a:bodyPr>
          <a:lstStyle/>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Serialization with Temporal Memory in Multi Sequence Learning is implemented successfully. </a:t>
            </a:r>
          </a:p>
          <a:p>
            <a:pPr>
              <a:lnSpc>
                <a:spcPct val="150000"/>
              </a:lnSpc>
              <a:buFont typeface="Wingdings" panose="05000000000000000000" pitchFamily="2" charset="2"/>
              <a:buChar char="Ø"/>
            </a:pPr>
            <a:r>
              <a:rPr lang="en-US" sz="1800" dirty="0">
                <a:effectLst/>
                <a:latin typeface="Times New Roman" panose="02020603050405020304" pitchFamily="18" charset="0"/>
                <a:ea typeface="宋体" panose="02010600030101010101" pitchFamily="2" charset="-122"/>
              </a:rPr>
              <a:t>The properties of the Predictor class and the Predictor instance are successfully serialized.</a:t>
            </a:r>
            <a:endParaRPr lang="en-US"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en-US" sz="1800" dirty="0">
                <a:latin typeface="Times New Roman" panose="02020603050405020304" pitchFamily="18" charset="0"/>
                <a:ea typeface="宋体" panose="02010600030101010101" pitchFamily="2" charset="-122"/>
              </a:rPr>
              <a:t>T</a:t>
            </a:r>
            <a:r>
              <a:rPr lang="en-US" sz="1800" dirty="0">
                <a:effectLst/>
                <a:latin typeface="Times New Roman" panose="02020603050405020304" pitchFamily="18" charset="0"/>
                <a:ea typeface="宋体" panose="02010600030101010101" pitchFamily="2" charset="-122"/>
              </a:rPr>
              <a:t>he project is now serializable, and we can store the trained model and use it for the upcoming training.</a:t>
            </a:r>
          </a:p>
          <a:p>
            <a:pPr algn="just">
              <a:buFont typeface="Wingdings" panose="05000000000000000000" pitchFamily="2" charset="2"/>
              <a:buChar char="Ø"/>
            </a:pPr>
            <a:r>
              <a:rPr lang="en-GB" sz="1800" dirty="0">
                <a:latin typeface="Times New Roman" panose="02020603050405020304" pitchFamily="18" charset="0"/>
                <a:ea typeface="宋体" panose="02010600030101010101" pitchFamily="2" charset="-122"/>
              </a:rPr>
              <a:t>By comparing predictions made using the standard predictor and the serialized predictor, this project proves that the serialization approach appears to be promising and reliable since the objects are serialized and deserialized accurately. </a:t>
            </a:r>
            <a:endParaRPr lang="en-US" sz="1800" dirty="0">
              <a:latin typeface="Times New Roman" panose="02020603050405020304" pitchFamily="18" charset="0"/>
              <a:ea typeface="宋体" panose="02010600030101010101" pitchFamily="2" charset="-122"/>
            </a:endParaRPr>
          </a:p>
          <a:p>
            <a:pPr>
              <a:lnSpc>
                <a:spcPct val="150000"/>
              </a:lnSpc>
              <a:buFont typeface="Wingdings" panose="05000000000000000000" pitchFamily="2" charset="2"/>
              <a:buChar char="Ø"/>
            </a:pPr>
            <a:r>
              <a:rPr lang="en-US" sz="1800" dirty="0">
                <a:effectLst/>
                <a:latin typeface="Times New Roman" panose="02020603050405020304" pitchFamily="18" charset="0"/>
                <a:ea typeface="宋体" panose="02010600030101010101" pitchFamily="2" charset="-122"/>
              </a:rPr>
              <a:t>However, it is realized that the implementation is not totally complete as serialization for the scalar encoder is not successful yet. Further, research is necessary to identify how to do serialization of scalar encoder with this approach.</a:t>
            </a:r>
            <a:endParaRPr lang="en-US" sz="18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5A02C668-3D44-94D3-824A-671B8049C11D}"/>
              </a:ext>
            </a:extLst>
          </p:cNvPr>
          <p:cNvGrpSpPr>
            <a:grpSpLocks/>
          </p:cNvGrpSpPr>
          <p:nvPr/>
        </p:nvGrpSpPr>
        <p:grpSpPr bwMode="auto">
          <a:xfrm>
            <a:off x="6373496" y="0"/>
            <a:ext cx="5818504" cy="1782904"/>
            <a:chOff x="0" y="0"/>
            <a:chExt cx="58184" cy="17828"/>
          </a:xfrm>
        </p:grpSpPr>
        <p:sp>
          <p:nvSpPr>
            <p:cNvPr id="5" name="Rectangle 4">
              <a:extLst>
                <a:ext uri="{FF2B5EF4-FFF2-40B4-BE49-F238E27FC236}">
                  <a16:creationId xmlns:a16="http://schemas.microsoft.com/office/drawing/2014/main" id="{7A9C1123-B56C-DB98-56B2-4FD6231415BA}"/>
                </a:ext>
              </a:extLst>
            </p:cNvPr>
            <p:cNvSpPr>
              <a:spLocks noChangeArrowheads="1"/>
            </p:cNvSpPr>
            <p:nvPr/>
          </p:nvSpPr>
          <p:spPr bwMode="auto">
            <a:xfrm>
              <a:off x="57619" y="10472"/>
              <a:ext cx="45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9D7030F1-66FE-F541-6C70-686124138335}"/>
                </a:ext>
              </a:extLst>
            </p:cNvPr>
            <p:cNvSpPr>
              <a:spLocks noChangeArrowheads="1"/>
            </p:cNvSpPr>
            <p:nvPr/>
          </p:nvSpPr>
          <p:spPr bwMode="auto">
            <a:xfrm>
              <a:off x="57726" y="12331"/>
              <a:ext cx="458" cy="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pic>
          <p:nvPicPr>
            <p:cNvPr id="7" name="Picture 6">
              <a:extLst>
                <a:ext uri="{FF2B5EF4-FFF2-40B4-BE49-F238E27FC236}">
                  <a16:creationId xmlns:a16="http://schemas.microsoft.com/office/drawing/2014/main" id="{D99F2A96-ABC8-A448-8F81-E507F3D5F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9" y="0"/>
              <a:ext cx="24038" cy="11614"/>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1">
              <a:extLst>
                <a:ext uri="{FF2B5EF4-FFF2-40B4-BE49-F238E27FC236}">
                  <a16:creationId xmlns:a16="http://schemas.microsoft.com/office/drawing/2014/main" id="{AA1DBF30-2FE8-E925-375F-08C3EF7561EE}"/>
                </a:ext>
              </a:extLst>
            </p:cNvPr>
            <p:cNvSpPr>
              <a:spLocks/>
            </p:cNvSpPr>
            <p:nvPr/>
          </p:nvSpPr>
          <p:spPr bwMode="auto">
            <a:xfrm>
              <a:off x="3" y="13093"/>
              <a:ext cx="57594" cy="108"/>
            </a:xfrm>
            <a:custGeom>
              <a:avLst/>
              <a:gdLst>
                <a:gd name="T0" fmla="*/ 2879725 w 5759450"/>
                <a:gd name="T1" fmla="*/ 0 h 10795"/>
                <a:gd name="T2" fmla="*/ 4470146 w 5759450"/>
                <a:gd name="T3" fmla="*/ 0 h 10795"/>
                <a:gd name="T4" fmla="*/ 5759450 w 5759450"/>
                <a:gd name="T5" fmla="*/ 2413 h 10795"/>
                <a:gd name="T6" fmla="*/ 5759450 w 5759450"/>
                <a:gd name="T7" fmla="*/ 5334 h 10795"/>
                <a:gd name="T8" fmla="*/ 5759450 w 5759450"/>
                <a:gd name="T9" fmla="*/ 8382 h 10795"/>
                <a:gd name="T10" fmla="*/ 4470146 w 5759450"/>
                <a:gd name="T11" fmla="*/ 10795 h 10795"/>
                <a:gd name="T12" fmla="*/ 2879725 w 5759450"/>
                <a:gd name="T13" fmla="*/ 10795 h 10795"/>
                <a:gd name="T14" fmla="*/ 1289304 w 5759450"/>
                <a:gd name="T15" fmla="*/ 10795 h 10795"/>
                <a:gd name="T16" fmla="*/ 0 w 5759450"/>
                <a:gd name="T17" fmla="*/ 8382 h 10795"/>
                <a:gd name="T18" fmla="*/ 0 w 5759450"/>
                <a:gd name="T19" fmla="*/ 5334 h 10795"/>
                <a:gd name="T20" fmla="*/ 0 w 5759450"/>
                <a:gd name="T21" fmla="*/ 2413 h 10795"/>
                <a:gd name="T22" fmla="*/ 1289304 w 5759450"/>
                <a:gd name="T23" fmla="*/ 0 h 10795"/>
                <a:gd name="T24" fmla="*/ 2879725 w 5759450"/>
                <a:gd name="T25" fmla="*/ 0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2879725" y="0"/>
                  </a:moveTo>
                  <a:cubicBezTo>
                    <a:pt x="4470146" y="0"/>
                    <a:pt x="5759450" y="2413"/>
                    <a:pt x="5759450" y="5334"/>
                  </a:cubicBezTo>
                  <a:cubicBezTo>
                    <a:pt x="5759450" y="8382"/>
                    <a:pt x="4470146" y="10795"/>
                    <a:pt x="2879725" y="10795"/>
                  </a:cubicBezTo>
                  <a:cubicBezTo>
                    <a:pt x="1289304" y="10795"/>
                    <a:pt x="0" y="8382"/>
                    <a:pt x="0" y="5334"/>
                  </a:cubicBezTo>
                  <a:cubicBezTo>
                    <a:pt x="0" y="2413"/>
                    <a:pt x="1289304" y="0"/>
                    <a:pt x="2879725" y="0"/>
                  </a:cubicBezTo>
                  <a:close/>
                </a:path>
              </a:pathLst>
            </a:custGeom>
            <a:solidFill>
              <a:srgbClr val="4F81BD"/>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US"/>
            </a:p>
          </p:txBody>
        </p:sp>
        <p:sp>
          <p:nvSpPr>
            <p:cNvPr id="9" name="Shape 12">
              <a:extLst>
                <a:ext uri="{FF2B5EF4-FFF2-40B4-BE49-F238E27FC236}">
                  <a16:creationId xmlns:a16="http://schemas.microsoft.com/office/drawing/2014/main" id="{1C574F43-4F89-E65E-AFA1-DAE7128F2ACB}"/>
                </a:ext>
              </a:extLst>
            </p:cNvPr>
            <p:cNvSpPr>
              <a:spLocks/>
            </p:cNvSpPr>
            <p:nvPr/>
          </p:nvSpPr>
          <p:spPr bwMode="auto">
            <a:xfrm>
              <a:off x="3" y="13093"/>
              <a:ext cx="57594" cy="108"/>
            </a:xfrm>
            <a:custGeom>
              <a:avLst/>
              <a:gdLst>
                <a:gd name="T0" fmla="*/ 0 w 5759450"/>
                <a:gd name="T1" fmla="*/ 5334 h 10795"/>
                <a:gd name="T2" fmla="*/ 0 w 5759450"/>
                <a:gd name="T3" fmla="*/ 2413 h 10795"/>
                <a:gd name="T4" fmla="*/ 1289304 w 5759450"/>
                <a:gd name="T5" fmla="*/ 0 h 10795"/>
                <a:gd name="T6" fmla="*/ 2879725 w 5759450"/>
                <a:gd name="T7" fmla="*/ 0 h 10795"/>
                <a:gd name="T8" fmla="*/ 4470146 w 5759450"/>
                <a:gd name="T9" fmla="*/ 0 h 10795"/>
                <a:gd name="T10" fmla="*/ 5759450 w 5759450"/>
                <a:gd name="T11" fmla="*/ 2413 h 10795"/>
                <a:gd name="T12" fmla="*/ 5759450 w 5759450"/>
                <a:gd name="T13" fmla="*/ 5334 h 10795"/>
                <a:gd name="T14" fmla="*/ 5759450 w 5759450"/>
                <a:gd name="T15" fmla="*/ 8382 h 10795"/>
                <a:gd name="T16" fmla="*/ 4470146 w 5759450"/>
                <a:gd name="T17" fmla="*/ 10795 h 10795"/>
                <a:gd name="T18" fmla="*/ 2879725 w 5759450"/>
                <a:gd name="T19" fmla="*/ 10795 h 10795"/>
                <a:gd name="T20" fmla="*/ 1289304 w 5759450"/>
                <a:gd name="T21" fmla="*/ 10795 h 10795"/>
                <a:gd name="T22" fmla="*/ 0 w 5759450"/>
                <a:gd name="T23" fmla="*/ 8382 h 10795"/>
                <a:gd name="T24" fmla="*/ 0 w 5759450"/>
                <a:gd name="T25" fmla="*/ 5334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0" y="5334"/>
                  </a:moveTo>
                  <a:cubicBezTo>
                    <a:pt x="0" y="2413"/>
                    <a:pt x="1289304" y="0"/>
                    <a:pt x="2879725" y="0"/>
                  </a:cubicBezTo>
                  <a:cubicBezTo>
                    <a:pt x="4470146" y="0"/>
                    <a:pt x="5759450" y="2413"/>
                    <a:pt x="5759450" y="5334"/>
                  </a:cubicBezTo>
                  <a:cubicBezTo>
                    <a:pt x="5759450" y="8382"/>
                    <a:pt x="4470146" y="10795"/>
                    <a:pt x="2879725" y="10795"/>
                  </a:cubicBezTo>
                  <a:cubicBezTo>
                    <a:pt x="1289304" y="10795"/>
                    <a:pt x="0" y="8382"/>
                    <a:pt x="0" y="5334"/>
                  </a:cubicBezTo>
                  <a:close/>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Rectangle 9">
              <a:extLst>
                <a:ext uri="{FF2B5EF4-FFF2-40B4-BE49-F238E27FC236}">
                  <a16:creationId xmlns:a16="http://schemas.microsoft.com/office/drawing/2014/main" id="{DC4378F6-DC64-F654-534A-573A0EAAABDE}"/>
                </a:ext>
              </a:extLst>
            </p:cNvPr>
            <p:cNvSpPr>
              <a:spLocks noChangeArrowheads="1"/>
            </p:cNvSpPr>
            <p:nvPr/>
          </p:nvSpPr>
          <p:spPr bwMode="auto">
            <a:xfrm>
              <a:off x="0" y="14050"/>
              <a:ext cx="838" cy="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2200">
                  <a:solidFill>
                    <a:srgbClr val="000000"/>
                  </a:solidFill>
                  <a:effectLst/>
                  <a:latin typeface="Calibri" panose="020F0502020204030204" pitchFamily="34" charset="0"/>
                  <a:ea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57039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FFD7-9DD5-F838-C9DD-B6B7D8903279}"/>
              </a:ext>
            </a:extLst>
          </p:cNvPr>
          <p:cNvSpPr>
            <a:spLocks noGrp="1"/>
          </p:cNvSpPr>
          <p:nvPr>
            <p:ph type="ctrTitle"/>
          </p:nvPr>
        </p:nvSpPr>
        <p:spPr>
          <a:xfrm>
            <a:off x="1066800" y="1553329"/>
            <a:ext cx="10058400" cy="2466750"/>
          </a:xfrm>
        </p:spPr>
        <p:txBody>
          <a:bodyPr>
            <a:noAutofit/>
          </a:bodyPr>
          <a:lstStyle/>
          <a:p>
            <a:r>
              <a:rPr lang="en-US" sz="5400" b="1">
                <a:latin typeface="Times New Roman" panose="02020603050405020304" pitchFamily="18" charset="0"/>
                <a:cs typeface="Times New Roman" panose="02020603050405020304" pitchFamily="18" charset="0"/>
              </a:rPr>
              <a:t>Thanks for your attention!</a:t>
            </a:r>
          </a:p>
        </p:txBody>
      </p:sp>
      <p:grpSp>
        <p:nvGrpSpPr>
          <p:cNvPr id="4" name="Group 3">
            <a:extLst>
              <a:ext uri="{FF2B5EF4-FFF2-40B4-BE49-F238E27FC236}">
                <a16:creationId xmlns:a16="http://schemas.microsoft.com/office/drawing/2014/main" id="{DFF75630-AA69-16C9-7808-7D9F11D19247}"/>
              </a:ext>
            </a:extLst>
          </p:cNvPr>
          <p:cNvGrpSpPr>
            <a:grpSpLocks/>
          </p:cNvGrpSpPr>
          <p:nvPr/>
        </p:nvGrpSpPr>
        <p:grpSpPr bwMode="auto">
          <a:xfrm>
            <a:off x="6373496" y="0"/>
            <a:ext cx="5818504" cy="1782904"/>
            <a:chOff x="0" y="0"/>
            <a:chExt cx="58184" cy="17828"/>
          </a:xfrm>
        </p:grpSpPr>
        <p:sp>
          <p:nvSpPr>
            <p:cNvPr id="5" name="Rectangle 4">
              <a:extLst>
                <a:ext uri="{FF2B5EF4-FFF2-40B4-BE49-F238E27FC236}">
                  <a16:creationId xmlns:a16="http://schemas.microsoft.com/office/drawing/2014/main" id="{A584B7E4-C11F-FECB-A33E-A6C5B4E0929B}"/>
                </a:ext>
              </a:extLst>
            </p:cNvPr>
            <p:cNvSpPr>
              <a:spLocks noChangeArrowheads="1"/>
            </p:cNvSpPr>
            <p:nvPr/>
          </p:nvSpPr>
          <p:spPr bwMode="auto">
            <a:xfrm>
              <a:off x="57619" y="10472"/>
              <a:ext cx="45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FAE2D2FE-5BA3-0C80-DD24-23E455204323}"/>
                </a:ext>
              </a:extLst>
            </p:cNvPr>
            <p:cNvSpPr>
              <a:spLocks noChangeArrowheads="1"/>
            </p:cNvSpPr>
            <p:nvPr/>
          </p:nvSpPr>
          <p:spPr bwMode="auto">
            <a:xfrm>
              <a:off x="57726" y="12331"/>
              <a:ext cx="458" cy="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pic>
          <p:nvPicPr>
            <p:cNvPr id="7" name="Picture 6">
              <a:extLst>
                <a:ext uri="{FF2B5EF4-FFF2-40B4-BE49-F238E27FC236}">
                  <a16:creationId xmlns:a16="http://schemas.microsoft.com/office/drawing/2014/main" id="{507037C6-61A2-BD31-2220-C4628C5BA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9" y="0"/>
              <a:ext cx="24038" cy="11614"/>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1">
              <a:extLst>
                <a:ext uri="{FF2B5EF4-FFF2-40B4-BE49-F238E27FC236}">
                  <a16:creationId xmlns:a16="http://schemas.microsoft.com/office/drawing/2014/main" id="{7E3F7907-A53A-CE5A-98DA-B3B6B1944C06}"/>
                </a:ext>
              </a:extLst>
            </p:cNvPr>
            <p:cNvSpPr>
              <a:spLocks/>
            </p:cNvSpPr>
            <p:nvPr/>
          </p:nvSpPr>
          <p:spPr bwMode="auto">
            <a:xfrm>
              <a:off x="3" y="13093"/>
              <a:ext cx="57594" cy="108"/>
            </a:xfrm>
            <a:custGeom>
              <a:avLst/>
              <a:gdLst>
                <a:gd name="T0" fmla="*/ 2879725 w 5759450"/>
                <a:gd name="T1" fmla="*/ 0 h 10795"/>
                <a:gd name="T2" fmla="*/ 4470146 w 5759450"/>
                <a:gd name="T3" fmla="*/ 0 h 10795"/>
                <a:gd name="T4" fmla="*/ 5759450 w 5759450"/>
                <a:gd name="T5" fmla="*/ 2413 h 10795"/>
                <a:gd name="T6" fmla="*/ 5759450 w 5759450"/>
                <a:gd name="T7" fmla="*/ 5334 h 10795"/>
                <a:gd name="T8" fmla="*/ 5759450 w 5759450"/>
                <a:gd name="T9" fmla="*/ 8382 h 10795"/>
                <a:gd name="T10" fmla="*/ 4470146 w 5759450"/>
                <a:gd name="T11" fmla="*/ 10795 h 10795"/>
                <a:gd name="T12" fmla="*/ 2879725 w 5759450"/>
                <a:gd name="T13" fmla="*/ 10795 h 10795"/>
                <a:gd name="T14" fmla="*/ 1289304 w 5759450"/>
                <a:gd name="T15" fmla="*/ 10795 h 10795"/>
                <a:gd name="T16" fmla="*/ 0 w 5759450"/>
                <a:gd name="T17" fmla="*/ 8382 h 10795"/>
                <a:gd name="T18" fmla="*/ 0 w 5759450"/>
                <a:gd name="T19" fmla="*/ 5334 h 10795"/>
                <a:gd name="T20" fmla="*/ 0 w 5759450"/>
                <a:gd name="T21" fmla="*/ 2413 h 10795"/>
                <a:gd name="T22" fmla="*/ 1289304 w 5759450"/>
                <a:gd name="T23" fmla="*/ 0 h 10795"/>
                <a:gd name="T24" fmla="*/ 2879725 w 5759450"/>
                <a:gd name="T25" fmla="*/ 0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2879725" y="0"/>
                  </a:moveTo>
                  <a:cubicBezTo>
                    <a:pt x="4470146" y="0"/>
                    <a:pt x="5759450" y="2413"/>
                    <a:pt x="5759450" y="5334"/>
                  </a:cubicBezTo>
                  <a:cubicBezTo>
                    <a:pt x="5759450" y="8382"/>
                    <a:pt x="4470146" y="10795"/>
                    <a:pt x="2879725" y="10795"/>
                  </a:cubicBezTo>
                  <a:cubicBezTo>
                    <a:pt x="1289304" y="10795"/>
                    <a:pt x="0" y="8382"/>
                    <a:pt x="0" y="5334"/>
                  </a:cubicBezTo>
                  <a:cubicBezTo>
                    <a:pt x="0" y="2413"/>
                    <a:pt x="1289304" y="0"/>
                    <a:pt x="2879725" y="0"/>
                  </a:cubicBezTo>
                  <a:close/>
                </a:path>
              </a:pathLst>
            </a:custGeom>
            <a:solidFill>
              <a:srgbClr val="4F81BD"/>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US"/>
            </a:p>
          </p:txBody>
        </p:sp>
        <p:sp>
          <p:nvSpPr>
            <p:cNvPr id="9" name="Shape 12">
              <a:extLst>
                <a:ext uri="{FF2B5EF4-FFF2-40B4-BE49-F238E27FC236}">
                  <a16:creationId xmlns:a16="http://schemas.microsoft.com/office/drawing/2014/main" id="{9DD16E70-4F12-F3CA-0545-4F1DF47C8364}"/>
                </a:ext>
              </a:extLst>
            </p:cNvPr>
            <p:cNvSpPr>
              <a:spLocks/>
            </p:cNvSpPr>
            <p:nvPr/>
          </p:nvSpPr>
          <p:spPr bwMode="auto">
            <a:xfrm>
              <a:off x="3" y="13093"/>
              <a:ext cx="57594" cy="108"/>
            </a:xfrm>
            <a:custGeom>
              <a:avLst/>
              <a:gdLst>
                <a:gd name="T0" fmla="*/ 0 w 5759450"/>
                <a:gd name="T1" fmla="*/ 5334 h 10795"/>
                <a:gd name="T2" fmla="*/ 0 w 5759450"/>
                <a:gd name="T3" fmla="*/ 2413 h 10795"/>
                <a:gd name="T4" fmla="*/ 1289304 w 5759450"/>
                <a:gd name="T5" fmla="*/ 0 h 10795"/>
                <a:gd name="T6" fmla="*/ 2879725 w 5759450"/>
                <a:gd name="T7" fmla="*/ 0 h 10795"/>
                <a:gd name="T8" fmla="*/ 4470146 w 5759450"/>
                <a:gd name="T9" fmla="*/ 0 h 10795"/>
                <a:gd name="T10" fmla="*/ 5759450 w 5759450"/>
                <a:gd name="T11" fmla="*/ 2413 h 10795"/>
                <a:gd name="T12" fmla="*/ 5759450 w 5759450"/>
                <a:gd name="T13" fmla="*/ 5334 h 10795"/>
                <a:gd name="T14" fmla="*/ 5759450 w 5759450"/>
                <a:gd name="T15" fmla="*/ 8382 h 10795"/>
                <a:gd name="T16" fmla="*/ 4470146 w 5759450"/>
                <a:gd name="T17" fmla="*/ 10795 h 10795"/>
                <a:gd name="T18" fmla="*/ 2879725 w 5759450"/>
                <a:gd name="T19" fmla="*/ 10795 h 10795"/>
                <a:gd name="T20" fmla="*/ 1289304 w 5759450"/>
                <a:gd name="T21" fmla="*/ 10795 h 10795"/>
                <a:gd name="T22" fmla="*/ 0 w 5759450"/>
                <a:gd name="T23" fmla="*/ 8382 h 10795"/>
                <a:gd name="T24" fmla="*/ 0 w 5759450"/>
                <a:gd name="T25" fmla="*/ 5334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0" y="5334"/>
                  </a:moveTo>
                  <a:cubicBezTo>
                    <a:pt x="0" y="2413"/>
                    <a:pt x="1289304" y="0"/>
                    <a:pt x="2879725" y="0"/>
                  </a:cubicBezTo>
                  <a:cubicBezTo>
                    <a:pt x="4470146" y="0"/>
                    <a:pt x="5759450" y="2413"/>
                    <a:pt x="5759450" y="5334"/>
                  </a:cubicBezTo>
                  <a:cubicBezTo>
                    <a:pt x="5759450" y="8382"/>
                    <a:pt x="4470146" y="10795"/>
                    <a:pt x="2879725" y="10795"/>
                  </a:cubicBezTo>
                  <a:cubicBezTo>
                    <a:pt x="1289304" y="10795"/>
                    <a:pt x="0" y="8382"/>
                    <a:pt x="0" y="5334"/>
                  </a:cubicBezTo>
                  <a:close/>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Rectangle 9">
              <a:extLst>
                <a:ext uri="{FF2B5EF4-FFF2-40B4-BE49-F238E27FC236}">
                  <a16:creationId xmlns:a16="http://schemas.microsoft.com/office/drawing/2014/main" id="{171853F8-4B2E-4CCD-A8AB-747F8590D670}"/>
                </a:ext>
              </a:extLst>
            </p:cNvPr>
            <p:cNvSpPr>
              <a:spLocks noChangeArrowheads="1"/>
            </p:cNvSpPr>
            <p:nvPr/>
          </p:nvSpPr>
          <p:spPr bwMode="auto">
            <a:xfrm>
              <a:off x="0" y="14050"/>
              <a:ext cx="838" cy="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indent="0">
                <a:lnSpc>
                  <a:spcPct val="107000"/>
                </a:lnSpc>
                <a:spcBef>
                  <a:spcPts val="0"/>
                </a:spcBef>
                <a:spcAft>
                  <a:spcPts val="800"/>
                </a:spcAft>
              </a:pPr>
              <a:r>
                <a:rPr lang="en-US" sz="2200">
                  <a:solidFill>
                    <a:srgbClr val="000000"/>
                  </a:solidFill>
                  <a:effectLst/>
                  <a:latin typeface="Calibri" panose="020F0502020204030204" pitchFamily="34" charset="0"/>
                  <a:ea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8737548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701</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Retrospect</vt:lpstr>
      <vt:lpstr>Implement Temporal Memory Learning sample with Serialization</vt:lpstr>
      <vt:lpstr>INTRODUCTION</vt:lpstr>
      <vt:lpstr>METHODS</vt:lpstr>
      <vt:lpstr>METHODS</vt:lpstr>
      <vt:lpstr>METHODS</vt:lpstr>
      <vt:lpstr>RESULT</vt:lpstr>
      <vt:lpstr>DISCUSSION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Temporal Memory Learning sample with Serialization</dc:title>
  <dc:creator>L L</dc:creator>
  <cp:lastModifiedBy>Tanu Agarwal</cp:lastModifiedBy>
  <cp:revision>6</cp:revision>
  <dcterms:created xsi:type="dcterms:W3CDTF">2023-03-29T10:53:12Z</dcterms:created>
  <dcterms:modified xsi:type="dcterms:W3CDTF">2024-01-06T00:14:13Z</dcterms:modified>
</cp:coreProperties>
</file>