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8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8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9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8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9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6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0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3189FA-C76D-4256-BA17-FB752FF08BD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9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89FA-C76D-4256-BA17-FB752FF08BD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6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3189FA-C76D-4256-BA17-FB752FF08BD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1144E0-DF4B-448D-AFE7-AD56100A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81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ngbth2000/tm_msl_serialization/blob/master/source/NeoCortexApi/Predictor.cs#L100" TargetMode="External"/><Relationship Id="rId2" Type="http://schemas.openxmlformats.org/officeDocument/2006/relationships/hyperlink" Target="https://github.com/Hungbth2000/tm_msl_serialization/blob/master/source/NeoCortexApi/Predictor.cs#L7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ngbth2000/tm_msl_serialization/blob/master/source/NeoCortexApi/Predictor.cs#L100" TargetMode="External"/><Relationship Id="rId2" Type="http://schemas.openxmlformats.org/officeDocument/2006/relationships/hyperlink" Target="https://github.com/Hungbth2000/tm_msl_serialization/blob/master/source/NeoCortexApi/Predictor.cs#L7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FFD7-9DD5-F838-C9DD-B6B7D8903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553329"/>
            <a:ext cx="10058400" cy="2466750"/>
          </a:xfrm>
        </p:spPr>
        <p:txBody>
          <a:bodyPr>
            <a:normAutofit/>
          </a:bodyPr>
          <a:lstStyle/>
          <a:p>
            <a:r>
              <a:rPr lang="en-US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 Temporal Memory Learning sample with Serialization</a:t>
            </a:r>
            <a:endParaRPr lang="en-US" sz="11500" b="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F75630-AA69-16C9-7808-7D9F11D19247}"/>
              </a:ext>
            </a:extLst>
          </p:cNvPr>
          <p:cNvGrpSpPr>
            <a:grpSpLocks/>
          </p:cNvGrpSpPr>
          <p:nvPr/>
        </p:nvGrpSpPr>
        <p:grpSpPr bwMode="auto">
          <a:xfrm>
            <a:off x="6373496" y="0"/>
            <a:ext cx="5818504" cy="1782904"/>
            <a:chOff x="0" y="0"/>
            <a:chExt cx="58184" cy="178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84B7E4-C11F-FECB-A33E-A6C5B4E09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9" y="10472"/>
              <a:ext cx="458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E2D2FE-5BA3-0C80-DD24-23E455204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6" y="12331"/>
              <a:ext cx="458" cy="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7037C6-61A2-BD31-2220-C4628C5BA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9" y="0"/>
              <a:ext cx="24038" cy="1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7E3F7907-A53A-CE5A-98DA-B3B6B1944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2879725 w 5759450"/>
                <a:gd name="T1" fmla="*/ 0 h 10795"/>
                <a:gd name="T2" fmla="*/ 4470146 w 5759450"/>
                <a:gd name="T3" fmla="*/ 0 h 10795"/>
                <a:gd name="T4" fmla="*/ 5759450 w 5759450"/>
                <a:gd name="T5" fmla="*/ 2413 h 10795"/>
                <a:gd name="T6" fmla="*/ 5759450 w 5759450"/>
                <a:gd name="T7" fmla="*/ 5334 h 10795"/>
                <a:gd name="T8" fmla="*/ 5759450 w 5759450"/>
                <a:gd name="T9" fmla="*/ 8382 h 10795"/>
                <a:gd name="T10" fmla="*/ 4470146 w 5759450"/>
                <a:gd name="T11" fmla="*/ 10795 h 10795"/>
                <a:gd name="T12" fmla="*/ 2879725 w 5759450"/>
                <a:gd name="T13" fmla="*/ 10795 h 10795"/>
                <a:gd name="T14" fmla="*/ 1289304 w 5759450"/>
                <a:gd name="T15" fmla="*/ 10795 h 10795"/>
                <a:gd name="T16" fmla="*/ 0 w 5759450"/>
                <a:gd name="T17" fmla="*/ 8382 h 10795"/>
                <a:gd name="T18" fmla="*/ 0 w 5759450"/>
                <a:gd name="T19" fmla="*/ 5334 h 10795"/>
                <a:gd name="T20" fmla="*/ 0 w 5759450"/>
                <a:gd name="T21" fmla="*/ 2413 h 10795"/>
                <a:gd name="T22" fmla="*/ 1289304 w 5759450"/>
                <a:gd name="T23" fmla="*/ 0 h 10795"/>
                <a:gd name="T24" fmla="*/ 2879725 w 5759450"/>
                <a:gd name="T25" fmla="*/ 0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2879725" y="0"/>
                  </a:move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ubicBezTo>
                    <a:pt x="0" y="2413"/>
                    <a:pt x="1289304" y="0"/>
                    <a:pt x="2879725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Shape 12">
              <a:extLst>
                <a:ext uri="{FF2B5EF4-FFF2-40B4-BE49-F238E27FC236}">
                  <a16:creationId xmlns:a16="http://schemas.microsoft.com/office/drawing/2014/main" id="{9DD16E70-4F12-F3CA-0545-4F1DF47C8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0 w 5759450"/>
                <a:gd name="T1" fmla="*/ 5334 h 10795"/>
                <a:gd name="T2" fmla="*/ 0 w 5759450"/>
                <a:gd name="T3" fmla="*/ 2413 h 10795"/>
                <a:gd name="T4" fmla="*/ 1289304 w 5759450"/>
                <a:gd name="T5" fmla="*/ 0 h 10795"/>
                <a:gd name="T6" fmla="*/ 2879725 w 5759450"/>
                <a:gd name="T7" fmla="*/ 0 h 10795"/>
                <a:gd name="T8" fmla="*/ 4470146 w 5759450"/>
                <a:gd name="T9" fmla="*/ 0 h 10795"/>
                <a:gd name="T10" fmla="*/ 5759450 w 5759450"/>
                <a:gd name="T11" fmla="*/ 2413 h 10795"/>
                <a:gd name="T12" fmla="*/ 5759450 w 5759450"/>
                <a:gd name="T13" fmla="*/ 5334 h 10795"/>
                <a:gd name="T14" fmla="*/ 5759450 w 5759450"/>
                <a:gd name="T15" fmla="*/ 8382 h 10795"/>
                <a:gd name="T16" fmla="*/ 4470146 w 5759450"/>
                <a:gd name="T17" fmla="*/ 10795 h 10795"/>
                <a:gd name="T18" fmla="*/ 2879725 w 5759450"/>
                <a:gd name="T19" fmla="*/ 10795 h 10795"/>
                <a:gd name="T20" fmla="*/ 1289304 w 5759450"/>
                <a:gd name="T21" fmla="*/ 10795 h 10795"/>
                <a:gd name="T22" fmla="*/ 0 w 5759450"/>
                <a:gd name="T23" fmla="*/ 8382 h 10795"/>
                <a:gd name="T24" fmla="*/ 0 w 5759450"/>
                <a:gd name="T25" fmla="*/ 5334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0" y="5334"/>
                  </a:moveTo>
                  <a:cubicBezTo>
                    <a:pt x="0" y="2413"/>
                    <a:pt x="1289304" y="0"/>
                    <a:pt x="2879725" y="0"/>
                  </a:cubicBez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lose/>
                </a:path>
              </a:pathLst>
            </a:custGeom>
            <a:noFill/>
            <a:ln w="254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1853F8-4B2E-4CCD-A8AB-747F8590D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50"/>
              <a:ext cx="838" cy="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0F5C41-8219-0442-B775-B626CBC2AC5B}"/>
              </a:ext>
            </a:extLst>
          </p:cNvPr>
          <p:cNvSpPr txBox="1"/>
          <p:nvPr/>
        </p:nvSpPr>
        <p:spPr>
          <a:xfrm>
            <a:off x="4329344" y="-98879"/>
            <a:ext cx="3533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</a:rPr>
              <a:t>Information Technology Course Module Software Engineering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</a:rPr>
              <a:t>by Damir Dobric / Andreas Pech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</a:rPr>
              <a:t> </a:t>
            </a:r>
            <a:endParaRPr lang="en-US" sz="18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C4DA299-9502-6C2A-93EF-ED588A63027D}"/>
              </a:ext>
            </a:extLst>
          </p:cNvPr>
          <p:cNvSpPr txBox="1">
            <a:spLocks/>
          </p:cNvSpPr>
          <p:nvPr/>
        </p:nvSpPr>
        <p:spPr>
          <a:xfrm>
            <a:off x="6886168" y="4522361"/>
            <a:ext cx="473475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Tanu Agarwal</a:t>
            </a:r>
            <a:r>
              <a:rPr 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tanu.agarwal@stud.fra-uas.de</a:t>
            </a:r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D489D37-A14E-9F19-3422-A742CE6D76D9}"/>
              </a:ext>
            </a:extLst>
          </p:cNvPr>
          <p:cNvSpPr txBox="1">
            <a:spLocks/>
          </p:cNvSpPr>
          <p:nvPr/>
        </p:nvSpPr>
        <p:spPr>
          <a:xfrm>
            <a:off x="571075" y="4522361"/>
            <a:ext cx="473475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Hung Bui Tran Hai</a:t>
            </a:r>
            <a:r>
              <a:rPr 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hung.buitranhai@stud.fra-uas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7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D42B-15A8-F843-7CF4-E443A566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146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A3D2-B9ED-5122-9D7D-17EA0C5BE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2903"/>
            <a:ext cx="10564451" cy="45697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serialization is implemented within Temporal Memory Learning Sample 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MultiSequenceLearning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result can be serialized and later deserialized.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Additionally, prediction result comparison is done between the normal and serialized predictor.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Therefore, the outline of this project can mainly be described in two parts as follows:</a:t>
            </a:r>
            <a:endParaRPr lang="en-US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</a:t>
            </a: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Serialize()</a:t>
            </a: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Deserialize()</a:t>
            </a: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methods in the Predictor class to serialize and deserialize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redictor instances </a:t>
            </a:r>
            <a:r>
              <a:rPr lang="en-GB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containing Connections, CortexLayer, and HtmClassifier </a:t>
            </a:r>
            <a:r>
              <a:rPr lang="en-US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properties.</a:t>
            </a:r>
            <a:endParaRPr lang="en-US" u="none" strike="noStrike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predictions results of the normal and serialized predictor to validate Serialization and Deserialization implementation.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D7EBC6-E5DE-2309-2B62-F25D01492D7A}"/>
              </a:ext>
            </a:extLst>
          </p:cNvPr>
          <p:cNvGrpSpPr>
            <a:grpSpLocks/>
          </p:cNvGrpSpPr>
          <p:nvPr/>
        </p:nvGrpSpPr>
        <p:grpSpPr bwMode="auto">
          <a:xfrm>
            <a:off x="6373496" y="0"/>
            <a:ext cx="5818504" cy="1782904"/>
            <a:chOff x="0" y="0"/>
            <a:chExt cx="58184" cy="178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F63645-A477-9985-7A9D-56CF6A8CB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9" y="10472"/>
              <a:ext cx="458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707D14-74C5-F656-AD13-5E3A1475B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6" y="12331"/>
              <a:ext cx="458" cy="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3F6C0E-4235-0952-EB0C-1E807096E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9" y="0"/>
              <a:ext cx="24038" cy="1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79FE11FA-4DBD-344C-D013-E57853238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2879725 w 5759450"/>
                <a:gd name="T1" fmla="*/ 0 h 10795"/>
                <a:gd name="T2" fmla="*/ 4470146 w 5759450"/>
                <a:gd name="T3" fmla="*/ 0 h 10795"/>
                <a:gd name="T4" fmla="*/ 5759450 w 5759450"/>
                <a:gd name="T5" fmla="*/ 2413 h 10795"/>
                <a:gd name="T6" fmla="*/ 5759450 w 5759450"/>
                <a:gd name="T7" fmla="*/ 5334 h 10795"/>
                <a:gd name="T8" fmla="*/ 5759450 w 5759450"/>
                <a:gd name="T9" fmla="*/ 8382 h 10795"/>
                <a:gd name="T10" fmla="*/ 4470146 w 5759450"/>
                <a:gd name="T11" fmla="*/ 10795 h 10795"/>
                <a:gd name="T12" fmla="*/ 2879725 w 5759450"/>
                <a:gd name="T13" fmla="*/ 10795 h 10795"/>
                <a:gd name="T14" fmla="*/ 1289304 w 5759450"/>
                <a:gd name="T15" fmla="*/ 10795 h 10795"/>
                <a:gd name="T16" fmla="*/ 0 w 5759450"/>
                <a:gd name="T17" fmla="*/ 8382 h 10795"/>
                <a:gd name="T18" fmla="*/ 0 w 5759450"/>
                <a:gd name="T19" fmla="*/ 5334 h 10795"/>
                <a:gd name="T20" fmla="*/ 0 w 5759450"/>
                <a:gd name="T21" fmla="*/ 2413 h 10795"/>
                <a:gd name="T22" fmla="*/ 1289304 w 5759450"/>
                <a:gd name="T23" fmla="*/ 0 h 10795"/>
                <a:gd name="T24" fmla="*/ 2879725 w 5759450"/>
                <a:gd name="T25" fmla="*/ 0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2879725" y="0"/>
                  </a:move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ubicBezTo>
                    <a:pt x="0" y="2413"/>
                    <a:pt x="1289304" y="0"/>
                    <a:pt x="2879725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Shape 12">
              <a:extLst>
                <a:ext uri="{FF2B5EF4-FFF2-40B4-BE49-F238E27FC236}">
                  <a16:creationId xmlns:a16="http://schemas.microsoft.com/office/drawing/2014/main" id="{FD87920D-2E24-18FE-76FC-C5557E6BB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0 w 5759450"/>
                <a:gd name="T1" fmla="*/ 5334 h 10795"/>
                <a:gd name="T2" fmla="*/ 0 w 5759450"/>
                <a:gd name="T3" fmla="*/ 2413 h 10795"/>
                <a:gd name="T4" fmla="*/ 1289304 w 5759450"/>
                <a:gd name="T5" fmla="*/ 0 h 10795"/>
                <a:gd name="T6" fmla="*/ 2879725 w 5759450"/>
                <a:gd name="T7" fmla="*/ 0 h 10795"/>
                <a:gd name="T8" fmla="*/ 4470146 w 5759450"/>
                <a:gd name="T9" fmla="*/ 0 h 10795"/>
                <a:gd name="T10" fmla="*/ 5759450 w 5759450"/>
                <a:gd name="T11" fmla="*/ 2413 h 10795"/>
                <a:gd name="T12" fmla="*/ 5759450 w 5759450"/>
                <a:gd name="T13" fmla="*/ 5334 h 10795"/>
                <a:gd name="T14" fmla="*/ 5759450 w 5759450"/>
                <a:gd name="T15" fmla="*/ 8382 h 10795"/>
                <a:gd name="T16" fmla="*/ 4470146 w 5759450"/>
                <a:gd name="T17" fmla="*/ 10795 h 10795"/>
                <a:gd name="T18" fmla="*/ 2879725 w 5759450"/>
                <a:gd name="T19" fmla="*/ 10795 h 10795"/>
                <a:gd name="T20" fmla="*/ 1289304 w 5759450"/>
                <a:gd name="T21" fmla="*/ 10795 h 10795"/>
                <a:gd name="T22" fmla="*/ 0 w 5759450"/>
                <a:gd name="T23" fmla="*/ 8382 h 10795"/>
                <a:gd name="T24" fmla="*/ 0 w 5759450"/>
                <a:gd name="T25" fmla="*/ 5334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0" y="5334"/>
                  </a:moveTo>
                  <a:cubicBezTo>
                    <a:pt x="0" y="2413"/>
                    <a:pt x="1289304" y="0"/>
                    <a:pt x="2879725" y="0"/>
                  </a:cubicBez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lose/>
                </a:path>
              </a:pathLst>
            </a:custGeom>
            <a:noFill/>
            <a:ln w="254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7F49C8-1BF2-609D-0AD4-D067C15D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50"/>
              <a:ext cx="838" cy="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11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F852-B615-2F54-4735-85960D75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59D5-0E51-0832-B73E-428AE930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7214"/>
            <a:ext cx="10058400" cy="32749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implement serialization with TM for the MSL project, we need to serialize the “Predictor” which is the output of MSL.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Predictor class inherits the interface ISerializable which defines serialization methods.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Serialize()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Deserialize()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methods are implemented in the Predictor class.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5012F1-E368-BA18-637E-3099D03804EE}"/>
              </a:ext>
            </a:extLst>
          </p:cNvPr>
          <p:cNvGrpSpPr>
            <a:grpSpLocks/>
          </p:cNvGrpSpPr>
          <p:nvPr/>
        </p:nvGrpSpPr>
        <p:grpSpPr bwMode="auto">
          <a:xfrm>
            <a:off x="6373496" y="0"/>
            <a:ext cx="5818504" cy="1782904"/>
            <a:chOff x="0" y="0"/>
            <a:chExt cx="58184" cy="178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9B3C62-DE1C-9673-C95A-4DED35FA7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9" y="10472"/>
              <a:ext cx="458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124B53-5118-99EF-F7F3-CEBC0BF9C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6" y="12331"/>
              <a:ext cx="458" cy="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C6ED8E-2DFE-B679-9340-1A618E624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9" y="0"/>
              <a:ext cx="24038" cy="1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234DCBF4-1D36-4175-A899-E8767438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2879725 w 5759450"/>
                <a:gd name="T1" fmla="*/ 0 h 10795"/>
                <a:gd name="T2" fmla="*/ 4470146 w 5759450"/>
                <a:gd name="T3" fmla="*/ 0 h 10795"/>
                <a:gd name="T4" fmla="*/ 5759450 w 5759450"/>
                <a:gd name="T5" fmla="*/ 2413 h 10795"/>
                <a:gd name="T6" fmla="*/ 5759450 w 5759450"/>
                <a:gd name="T7" fmla="*/ 5334 h 10795"/>
                <a:gd name="T8" fmla="*/ 5759450 w 5759450"/>
                <a:gd name="T9" fmla="*/ 8382 h 10795"/>
                <a:gd name="T10" fmla="*/ 4470146 w 5759450"/>
                <a:gd name="T11" fmla="*/ 10795 h 10795"/>
                <a:gd name="T12" fmla="*/ 2879725 w 5759450"/>
                <a:gd name="T13" fmla="*/ 10795 h 10795"/>
                <a:gd name="T14" fmla="*/ 1289304 w 5759450"/>
                <a:gd name="T15" fmla="*/ 10795 h 10795"/>
                <a:gd name="T16" fmla="*/ 0 w 5759450"/>
                <a:gd name="T17" fmla="*/ 8382 h 10795"/>
                <a:gd name="T18" fmla="*/ 0 w 5759450"/>
                <a:gd name="T19" fmla="*/ 5334 h 10795"/>
                <a:gd name="T20" fmla="*/ 0 w 5759450"/>
                <a:gd name="T21" fmla="*/ 2413 h 10795"/>
                <a:gd name="T22" fmla="*/ 1289304 w 5759450"/>
                <a:gd name="T23" fmla="*/ 0 h 10795"/>
                <a:gd name="T24" fmla="*/ 2879725 w 5759450"/>
                <a:gd name="T25" fmla="*/ 0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2879725" y="0"/>
                  </a:move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ubicBezTo>
                    <a:pt x="0" y="2413"/>
                    <a:pt x="1289304" y="0"/>
                    <a:pt x="2879725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Shape 12">
              <a:extLst>
                <a:ext uri="{FF2B5EF4-FFF2-40B4-BE49-F238E27FC236}">
                  <a16:creationId xmlns:a16="http://schemas.microsoft.com/office/drawing/2014/main" id="{2F795AAB-5E10-0E29-1749-2880A9551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0 w 5759450"/>
                <a:gd name="T1" fmla="*/ 5334 h 10795"/>
                <a:gd name="T2" fmla="*/ 0 w 5759450"/>
                <a:gd name="T3" fmla="*/ 2413 h 10795"/>
                <a:gd name="T4" fmla="*/ 1289304 w 5759450"/>
                <a:gd name="T5" fmla="*/ 0 h 10795"/>
                <a:gd name="T6" fmla="*/ 2879725 w 5759450"/>
                <a:gd name="T7" fmla="*/ 0 h 10795"/>
                <a:gd name="T8" fmla="*/ 4470146 w 5759450"/>
                <a:gd name="T9" fmla="*/ 0 h 10795"/>
                <a:gd name="T10" fmla="*/ 5759450 w 5759450"/>
                <a:gd name="T11" fmla="*/ 2413 h 10795"/>
                <a:gd name="T12" fmla="*/ 5759450 w 5759450"/>
                <a:gd name="T13" fmla="*/ 5334 h 10795"/>
                <a:gd name="T14" fmla="*/ 5759450 w 5759450"/>
                <a:gd name="T15" fmla="*/ 8382 h 10795"/>
                <a:gd name="T16" fmla="*/ 4470146 w 5759450"/>
                <a:gd name="T17" fmla="*/ 10795 h 10795"/>
                <a:gd name="T18" fmla="*/ 2879725 w 5759450"/>
                <a:gd name="T19" fmla="*/ 10795 h 10795"/>
                <a:gd name="T20" fmla="*/ 1289304 w 5759450"/>
                <a:gd name="T21" fmla="*/ 10795 h 10795"/>
                <a:gd name="T22" fmla="*/ 0 w 5759450"/>
                <a:gd name="T23" fmla="*/ 8382 h 10795"/>
                <a:gd name="T24" fmla="*/ 0 w 5759450"/>
                <a:gd name="T25" fmla="*/ 5334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0" y="5334"/>
                  </a:moveTo>
                  <a:cubicBezTo>
                    <a:pt x="0" y="2413"/>
                    <a:pt x="1289304" y="0"/>
                    <a:pt x="2879725" y="0"/>
                  </a:cubicBez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lose/>
                </a:path>
              </a:pathLst>
            </a:custGeom>
            <a:noFill/>
            <a:ln w="254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70A46B-76C1-78FF-630E-5DEC92947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50"/>
              <a:ext cx="838" cy="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70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F852-B615-2F54-4735-85960D75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59D5-0E51-0832-B73E-428AE930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244637" cy="402336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An experiment is made to verify the implementation of serialization.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For testing purposes, the learning returns two instances of class Predictor i.e., "predictor" for normal predictor and "</a:t>
            </a:r>
            <a:r>
              <a:rPr lang="en-GB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serializedPredictor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“ results after serialization and deserialization of Predictor.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“predictor” and “serialized Predictor” are both used to make prediction.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same prediction  was made by the two predictor instances with the same accuracy.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proves that the serialization implementation was correct.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3FFB2C-A302-4638-09D2-76078AC63FFE}"/>
              </a:ext>
            </a:extLst>
          </p:cNvPr>
          <p:cNvGrpSpPr>
            <a:grpSpLocks/>
          </p:cNvGrpSpPr>
          <p:nvPr/>
        </p:nvGrpSpPr>
        <p:grpSpPr bwMode="auto">
          <a:xfrm>
            <a:off x="6373496" y="0"/>
            <a:ext cx="5818504" cy="1782904"/>
            <a:chOff x="0" y="0"/>
            <a:chExt cx="58184" cy="178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A358E5-A9D3-B989-5F58-654661742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9" y="10472"/>
              <a:ext cx="458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5147D1-98FE-7D8B-AEDD-DC4053730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6" y="12331"/>
              <a:ext cx="458" cy="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4B79A9-D203-8A82-C4C8-54A6B2EE0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9" y="0"/>
              <a:ext cx="24038" cy="1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Shape 11">
              <a:extLst>
                <a:ext uri="{FF2B5EF4-FFF2-40B4-BE49-F238E27FC236}">
                  <a16:creationId xmlns:a16="http://schemas.microsoft.com/office/drawing/2014/main" id="{EC675AE3-7E38-FA0D-64A8-679732D06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2879725 w 5759450"/>
                <a:gd name="T1" fmla="*/ 0 h 10795"/>
                <a:gd name="T2" fmla="*/ 4470146 w 5759450"/>
                <a:gd name="T3" fmla="*/ 0 h 10795"/>
                <a:gd name="T4" fmla="*/ 5759450 w 5759450"/>
                <a:gd name="T5" fmla="*/ 2413 h 10795"/>
                <a:gd name="T6" fmla="*/ 5759450 w 5759450"/>
                <a:gd name="T7" fmla="*/ 5334 h 10795"/>
                <a:gd name="T8" fmla="*/ 5759450 w 5759450"/>
                <a:gd name="T9" fmla="*/ 8382 h 10795"/>
                <a:gd name="T10" fmla="*/ 4470146 w 5759450"/>
                <a:gd name="T11" fmla="*/ 10795 h 10795"/>
                <a:gd name="T12" fmla="*/ 2879725 w 5759450"/>
                <a:gd name="T13" fmla="*/ 10795 h 10795"/>
                <a:gd name="T14" fmla="*/ 1289304 w 5759450"/>
                <a:gd name="T15" fmla="*/ 10795 h 10795"/>
                <a:gd name="T16" fmla="*/ 0 w 5759450"/>
                <a:gd name="T17" fmla="*/ 8382 h 10795"/>
                <a:gd name="T18" fmla="*/ 0 w 5759450"/>
                <a:gd name="T19" fmla="*/ 5334 h 10795"/>
                <a:gd name="T20" fmla="*/ 0 w 5759450"/>
                <a:gd name="T21" fmla="*/ 2413 h 10795"/>
                <a:gd name="T22" fmla="*/ 1289304 w 5759450"/>
                <a:gd name="T23" fmla="*/ 0 h 10795"/>
                <a:gd name="T24" fmla="*/ 2879725 w 5759450"/>
                <a:gd name="T25" fmla="*/ 0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2879725" y="0"/>
                  </a:move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ubicBezTo>
                    <a:pt x="0" y="2413"/>
                    <a:pt x="1289304" y="0"/>
                    <a:pt x="2879725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Shape 12">
              <a:extLst>
                <a:ext uri="{FF2B5EF4-FFF2-40B4-BE49-F238E27FC236}">
                  <a16:creationId xmlns:a16="http://schemas.microsoft.com/office/drawing/2014/main" id="{E7BD26A2-A308-4DEB-6601-6E26D6AED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0 w 5759450"/>
                <a:gd name="T1" fmla="*/ 5334 h 10795"/>
                <a:gd name="T2" fmla="*/ 0 w 5759450"/>
                <a:gd name="T3" fmla="*/ 2413 h 10795"/>
                <a:gd name="T4" fmla="*/ 1289304 w 5759450"/>
                <a:gd name="T5" fmla="*/ 0 h 10795"/>
                <a:gd name="T6" fmla="*/ 2879725 w 5759450"/>
                <a:gd name="T7" fmla="*/ 0 h 10795"/>
                <a:gd name="T8" fmla="*/ 4470146 w 5759450"/>
                <a:gd name="T9" fmla="*/ 0 h 10795"/>
                <a:gd name="T10" fmla="*/ 5759450 w 5759450"/>
                <a:gd name="T11" fmla="*/ 2413 h 10795"/>
                <a:gd name="T12" fmla="*/ 5759450 w 5759450"/>
                <a:gd name="T13" fmla="*/ 5334 h 10795"/>
                <a:gd name="T14" fmla="*/ 5759450 w 5759450"/>
                <a:gd name="T15" fmla="*/ 8382 h 10795"/>
                <a:gd name="T16" fmla="*/ 4470146 w 5759450"/>
                <a:gd name="T17" fmla="*/ 10795 h 10795"/>
                <a:gd name="T18" fmla="*/ 2879725 w 5759450"/>
                <a:gd name="T19" fmla="*/ 10795 h 10795"/>
                <a:gd name="T20" fmla="*/ 1289304 w 5759450"/>
                <a:gd name="T21" fmla="*/ 10795 h 10795"/>
                <a:gd name="T22" fmla="*/ 0 w 5759450"/>
                <a:gd name="T23" fmla="*/ 8382 h 10795"/>
                <a:gd name="T24" fmla="*/ 0 w 5759450"/>
                <a:gd name="T25" fmla="*/ 5334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0" y="5334"/>
                  </a:moveTo>
                  <a:cubicBezTo>
                    <a:pt x="0" y="2413"/>
                    <a:pt x="1289304" y="0"/>
                    <a:pt x="2879725" y="0"/>
                  </a:cubicBez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lose/>
                </a:path>
              </a:pathLst>
            </a:custGeom>
            <a:noFill/>
            <a:ln w="254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1FF499-E50E-0717-A00C-0C98A4EBA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50"/>
              <a:ext cx="838" cy="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59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F852-B615-2F54-4735-85960D75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59D5-0E51-0832-B73E-428AE930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07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Implementation of serialization with Temporal Memory in the Multi Sequence Learning (MSL) project is successful.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 Experiment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was carried out to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validate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serialization and deseriali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zation methods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Same P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redictions was given by both the 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normal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predictor and the serialized predictor.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DD9356-1A2F-5A8E-ED3A-4CF85034C3F8}"/>
              </a:ext>
            </a:extLst>
          </p:cNvPr>
          <p:cNvGrpSpPr>
            <a:grpSpLocks/>
          </p:cNvGrpSpPr>
          <p:nvPr/>
        </p:nvGrpSpPr>
        <p:grpSpPr bwMode="auto">
          <a:xfrm>
            <a:off x="6373496" y="0"/>
            <a:ext cx="5818504" cy="1782904"/>
            <a:chOff x="0" y="0"/>
            <a:chExt cx="58184" cy="178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130FA8-6767-3799-8BA5-DD46AAD7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9" y="10472"/>
              <a:ext cx="458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8A6EED-FAF2-CF6C-160B-B97C56184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6" y="12331"/>
              <a:ext cx="458" cy="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5DEE35-132D-DA58-5E83-E589DD765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9" y="0"/>
              <a:ext cx="24038" cy="1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A3CA5210-BEEC-3747-B9E1-03E43E38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2879725 w 5759450"/>
                <a:gd name="T1" fmla="*/ 0 h 10795"/>
                <a:gd name="T2" fmla="*/ 4470146 w 5759450"/>
                <a:gd name="T3" fmla="*/ 0 h 10795"/>
                <a:gd name="T4" fmla="*/ 5759450 w 5759450"/>
                <a:gd name="T5" fmla="*/ 2413 h 10795"/>
                <a:gd name="T6" fmla="*/ 5759450 w 5759450"/>
                <a:gd name="T7" fmla="*/ 5334 h 10795"/>
                <a:gd name="T8" fmla="*/ 5759450 w 5759450"/>
                <a:gd name="T9" fmla="*/ 8382 h 10795"/>
                <a:gd name="T10" fmla="*/ 4470146 w 5759450"/>
                <a:gd name="T11" fmla="*/ 10795 h 10795"/>
                <a:gd name="T12" fmla="*/ 2879725 w 5759450"/>
                <a:gd name="T13" fmla="*/ 10795 h 10795"/>
                <a:gd name="T14" fmla="*/ 1289304 w 5759450"/>
                <a:gd name="T15" fmla="*/ 10795 h 10795"/>
                <a:gd name="T16" fmla="*/ 0 w 5759450"/>
                <a:gd name="T17" fmla="*/ 8382 h 10795"/>
                <a:gd name="T18" fmla="*/ 0 w 5759450"/>
                <a:gd name="T19" fmla="*/ 5334 h 10795"/>
                <a:gd name="T20" fmla="*/ 0 w 5759450"/>
                <a:gd name="T21" fmla="*/ 2413 h 10795"/>
                <a:gd name="T22" fmla="*/ 1289304 w 5759450"/>
                <a:gd name="T23" fmla="*/ 0 h 10795"/>
                <a:gd name="T24" fmla="*/ 2879725 w 5759450"/>
                <a:gd name="T25" fmla="*/ 0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2879725" y="0"/>
                  </a:move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ubicBezTo>
                    <a:pt x="0" y="2413"/>
                    <a:pt x="1289304" y="0"/>
                    <a:pt x="2879725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Shape 12">
              <a:extLst>
                <a:ext uri="{FF2B5EF4-FFF2-40B4-BE49-F238E27FC236}">
                  <a16:creationId xmlns:a16="http://schemas.microsoft.com/office/drawing/2014/main" id="{29E47764-5882-BB32-18F1-9A6D89B04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0 w 5759450"/>
                <a:gd name="T1" fmla="*/ 5334 h 10795"/>
                <a:gd name="T2" fmla="*/ 0 w 5759450"/>
                <a:gd name="T3" fmla="*/ 2413 h 10795"/>
                <a:gd name="T4" fmla="*/ 1289304 w 5759450"/>
                <a:gd name="T5" fmla="*/ 0 h 10795"/>
                <a:gd name="T6" fmla="*/ 2879725 w 5759450"/>
                <a:gd name="T7" fmla="*/ 0 h 10795"/>
                <a:gd name="T8" fmla="*/ 4470146 w 5759450"/>
                <a:gd name="T9" fmla="*/ 0 h 10795"/>
                <a:gd name="T10" fmla="*/ 5759450 w 5759450"/>
                <a:gd name="T11" fmla="*/ 2413 h 10795"/>
                <a:gd name="T12" fmla="*/ 5759450 w 5759450"/>
                <a:gd name="T13" fmla="*/ 5334 h 10795"/>
                <a:gd name="T14" fmla="*/ 5759450 w 5759450"/>
                <a:gd name="T15" fmla="*/ 8382 h 10795"/>
                <a:gd name="T16" fmla="*/ 4470146 w 5759450"/>
                <a:gd name="T17" fmla="*/ 10795 h 10795"/>
                <a:gd name="T18" fmla="*/ 2879725 w 5759450"/>
                <a:gd name="T19" fmla="*/ 10795 h 10795"/>
                <a:gd name="T20" fmla="*/ 1289304 w 5759450"/>
                <a:gd name="T21" fmla="*/ 10795 h 10795"/>
                <a:gd name="T22" fmla="*/ 0 w 5759450"/>
                <a:gd name="T23" fmla="*/ 8382 h 10795"/>
                <a:gd name="T24" fmla="*/ 0 w 5759450"/>
                <a:gd name="T25" fmla="*/ 5334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0" y="5334"/>
                  </a:moveTo>
                  <a:cubicBezTo>
                    <a:pt x="0" y="2413"/>
                    <a:pt x="1289304" y="0"/>
                    <a:pt x="2879725" y="0"/>
                  </a:cubicBez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lose/>
                </a:path>
              </a:pathLst>
            </a:custGeom>
            <a:noFill/>
            <a:ln w="254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4ABA6C-73B3-825C-997B-91DE839F6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50"/>
              <a:ext cx="838" cy="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1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FFD7-9DD5-F838-C9DD-B6B7D8903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553329"/>
            <a:ext cx="10058400" cy="2466750"/>
          </a:xfrm>
        </p:spPr>
        <p:txBody>
          <a:bodyPr>
            <a:no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F75630-AA69-16C9-7808-7D9F11D19247}"/>
              </a:ext>
            </a:extLst>
          </p:cNvPr>
          <p:cNvGrpSpPr>
            <a:grpSpLocks/>
          </p:cNvGrpSpPr>
          <p:nvPr/>
        </p:nvGrpSpPr>
        <p:grpSpPr bwMode="auto">
          <a:xfrm>
            <a:off x="6373496" y="0"/>
            <a:ext cx="5818504" cy="1782904"/>
            <a:chOff x="0" y="0"/>
            <a:chExt cx="58184" cy="178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84B7E4-C11F-FECB-A33E-A6C5B4E09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9" y="10472"/>
              <a:ext cx="458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E2D2FE-5BA3-0C80-DD24-23E455204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6" y="12331"/>
              <a:ext cx="458" cy="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7037C6-61A2-BD31-2220-C4628C5BA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9" y="0"/>
              <a:ext cx="24038" cy="1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7E3F7907-A53A-CE5A-98DA-B3B6B1944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2879725 w 5759450"/>
                <a:gd name="T1" fmla="*/ 0 h 10795"/>
                <a:gd name="T2" fmla="*/ 4470146 w 5759450"/>
                <a:gd name="T3" fmla="*/ 0 h 10795"/>
                <a:gd name="T4" fmla="*/ 5759450 w 5759450"/>
                <a:gd name="T5" fmla="*/ 2413 h 10795"/>
                <a:gd name="T6" fmla="*/ 5759450 w 5759450"/>
                <a:gd name="T7" fmla="*/ 5334 h 10795"/>
                <a:gd name="T8" fmla="*/ 5759450 w 5759450"/>
                <a:gd name="T9" fmla="*/ 8382 h 10795"/>
                <a:gd name="T10" fmla="*/ 4470146 w 5759450"/>
                <a:gd name="T11" fmla="*/ 10795 h 10795"/>
                <a:gd name="T12" fmla="*/ 2879725 w 5759450"/>
                <a:gd name="T13" fmla="*/ 10795 h 10795"/>
                <a:gd name="T14" fmla="*/ 1289304 w 5759450"/>
                <a:gd name="T15" fmla="*/ 10795 h 10795"/>
                <a:gd name="T16" fmla="*/ 0 w 5759450"/>
                <a:gd name="T17" fmla="*/ 8382 h 10795"/>
                <a:gd name="T18" fmla="*/ 0 w 5759450"/>
                <a:gd name="T19" fmla="*/ 5334 h 10795"/>
                <a:gd name="T20" fmla="*/ 0 w 5759450"/>
                <a:gd name="T21" fmla="*/ 2413 h 10795"/>
                <a:gd name="T22" fmla="*/ 1289304 w 5759450"/>
                <a:gd name="T23" fmla="*/ 0 h 10795"/>
                <a:gd name="T24" fmla="*/ 2879725 w 5759450"/>
                <a:gd name="T25" fmla="*/ 0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2879725" y="0"/>
                  </a:move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ubicBezTo>
                    <a:pt x="0" y="2413"/>
                    <a:pt x="1289304" y="0"/>
                    <a:pt x="2879725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Shape 12">
              <a:extLst>
                <a:ext uri="{FF2B5EF4-FFF2-40B4-BE49-F238E27FC236}">
                  <a16:creationId xmlns:a16="http://schemas.microsoft.com/office/drawing/2014/main" id="{9DD16E70-4F12-F3CA-0545-4F1DF47C8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13093"/>
              <a:ext cx="57594" cy="108"/>
            </a:xfrm>
            <a:custGeom>
              <a:avLst/>
              <a:gdLst>
                <a:gd name="T0" fmla="*/ 0 w 5759450"/>
                <a:gd name="T1" fmla="*/ 5334 h 10795"/>
                <a:gd name="T2" fmla="*/ 0 w 5759450"/>
                <a:gd name="T3" fmla="*/ 2413 h 10795"/>
                <a:gd name="T4" fmla="*/ 1289304 w 5759450"/>
                <a:gd name="T5" fmla="*/ 0 h 10795"/>
                <a:gd name="T6" fmla="*/ 2879725 w 5759450"/>
                <a:gd name="T7" fmla="*/ 0 h 10795"/>
                <a:gd name="T8" fmla="*/ 4470146 w 5759450"/>
                <a:gd name="T9" fmla="*/ 0 h 10795"/>
                <a:gd name="T10" fmla="*/ 5759450 w 5759450"/>
                <a:gd name="T11" fmla="*/ 2413 h 10795"/>
                <a:gd name="T12" fmla="*/ 5759450 w 5759450"/>
                <a:gd name="T13" fmla="*/ 5334 h 10795"/>
                <a:gd name="T14" fmla="*/ 5759450 w 5759450"/>
                <a:gd name="T15" fmla="*/ 8382 h 10795"/>
                <a:gd name="T16" fmla="*/ 4470146 w 5759450"/>
                <a:gd name="T17" fmla="*/ 10795 h 10795"/>
                <a:gd name="T18" fmla="*/ 2879725 w 5759450"/>
                <a:gd name="T19" fmla="*/ 10795 h 10795"/>
                <a:gd name="T20" fmla="*/ 1289304 w 5759450"/>
                <a:gd name="T21" fmla="*/ 10795 h 10795"/>
                <a:gd name="T22" fmla="*/ 0 w 5759450"/>
                <a:gd name="T23" fmla="*/ 8382 h 10795"/>
                <a:gd name="T24" fmla="*/ 0 w 5759450"/>
                <a:gd name="T25" fmla="*/ 5334 h 10795"/>
                <a:gd name="T26" fmla="*/ 0 w 5759450"/>
                <a:gd name="T27" fmla="*/ 0 h 10795"/>
                <a:gd name="T28" fmla="*/ 5759450 w 5759450"/>
                <a:gd name="T29" fmla="*/ 10795 h 10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59450" h="10795">
                  <a:moveTo>
                    <a:pt x="0" y="5334"/>
                  </a:moveTo>
                  <a:cubicBezTo>
                    <a:pt x="0" y="2413"/>
                    <a:pt x="1289304" y="0"/>
                    <a:pt x="2879725" y="0"/>
                  </a:cubicBezTo>
                  <a:cubicBezTo>
                    <a:pt x="4470146" y="0"/>
                    <a:pt x="5759450" y="2413"/>
                    <a:pt x="5759450" y="5334"/>
                  </a:cubicBezTo>
                  <a:cubicBezTo>
                    <a:pt x="5759450" y="8382"/>
                    <a:pt x="4470146" y="10795"/>
                    <a:pt x="2879725" y="10795"/>
                  </a:cubicBezTo>
                  <a:cubicBezTo>
                    <a:pt x="1289304" y="10795"/>
                    <a:pt x="0" y="8382"/>
                    <a:pt x="0" y="5334"/>
                  </a:cubicBezTo>
                  <a:close/>
                </a:path>
              </a:pathLst>
            </a:custGeom>
            <a:noFill/>
            <a:ln w="254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1853F8-4B2E-4CCD-A8AB-747F8590D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50"/>
              <a:ext cx="838" cy="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7548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352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Wingdings</vt:lpstr>
      <vt:lpstr>Retrospect</vt:lpstr>
      <vt:lpstr>Implement Temporal Memory Learning sample with Serialization</vt:lpstr>
      <vt:lpstr>INTRODUCTION</vt:lpstr>
      <vt:lpstr>METHODS</vt:lpstr>
      <vt:lpstr>Experiment</vt:lpstr>
      <vt:lpstr>RESULT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Temporal Memory Learning sample with Serialization</dc:title>
  <dc:creator>L L</dc:creator>
  <cp:lastModifiedBy>Tanu Agarwal</cp:lastModifiedBy>
  <cp:revision>34</cp:revision>
  <dcterms:created xsi:type="dcterms:W3CDTF">2023-03-29T10:53:12Z</dcterms:created>
  <dcterms:modified xsi:type="dcterms:W3CDTF">2024-01-23T15:30:53Z</dcterms:modified>
</cp:coreProperties>
</file>