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58" r:id="rId3"/>
    <p:sldId id="259" r:id="rId4"/>
    <p:sldId id="261" r:id="rId5"/>
    <p:sldId id="260"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3" autoAdjust="0"/>
    <p:restoredTop sz="94660"/>
  </p:normalViewPr>
  <p:slideViewPr>
    <p:cSldViewPr snapToGrid="0">
      <p:cViewPr varScale="1">
        <p:scale>
          <a:sx n="87" d="100"/>
          <a:sy n="87" d="100"/>
        </p:scale>
        <p:origin x="43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E9356A-1C76-4387-BA33-2E3A24C9DAFA}" type="datetimeFigureOut">
              <a:rPr lang="en-US" smtClean="0"/>
              <a:t>20/12/16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3E853C-8C7A-466C-8E9E-283A2666BB8B}" type="slidenum">
              <a:rPr lang="en-US" smtClean="0"/>
              <a:t>‹#›</a:t>
            </a:fld>
            <a:endParaRPr lang="en-US"/>
          </a:p>
        </p:txBody>
      </p:sp>
    </p:spTree>
    <p:extLst>
      <p:ext uri="{BB962C8B-B14F-4D97-AF65-F5344CB8AC3E}">
        <p14:creationId xmlns:p14="http://schemas.microsoft.com/office/powerpoint/2010/main" val="427330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F5C778-B10E-426F-B041-B3927E29AC54}" type="slidenum">
              <a:rPr lang="en-US" smtClean="0"/>
              <a:t>1</a:t>
            </a:fld>
            <a:endParaRPr lang="en-US"/>
          </a:p>
        </p:txBody>
      </p:sp>
    </p:spTree>
    <p:extLst>
      <p:ext uri="{BB962C8B-B14F-4D97-AF65-F5344CB8AC3E}">
        <p14:creationId xmlns:p14="http://schemas.microsoft.com/office/powerpoint/2010/main" val="4055642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760EA3-69A7-4CAA-95EA-98409015655A}" type="datetimeFigureOut">
              <a:rPr lang="en-US" smtClean="0"/>
              <a:t>20/12/16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0840640-EC4F-4D2D-872B-62C31A9064CF}" type="slidenum">
              <a:rPr lang="en-US" smtClean="0"/>
              <a:t>‹#›</a:t>
            </a:fld>
            <a:endParaRPr lang="en-US"/>
          </a:p>
        </p:txBody>
      </p:sp>
    </p:spTree>
    <p:extLst>
      <p:ext uri="{BB962C8B-B14F-4D97-AF65-F5344CB8AC3E}">
        <p14:creationId xmlns:p14="http://schemas.microsoft.com/office/powerpoint/2010/main" val="1524995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760EA3-69A7-4CAA-95EA-98409015655A}" type="datetimeFigureOut">
              <a:rPr lang="en-US" smtClean="0"/>
              <a:t>20/12/16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0840640-EC4F-4D2D-872B-62C31A9064CF}" type="slidenum">
              <a:rPr lang="en-US" smtClean="0"/>
              <a:t>‹#›</a:t>
            </a:fld>
            <a:endParaRPr lang="en-US"/>
          </a:p>
        </p:txBody>
      </p:sp>
    </p:spTree>
    <p:extLst>
      <p:ext uri="{BB962C8B-B14F-4D97-AF65-F5344CB8AC3E}">
        <p14:creationId xmlns:p14="http://schemas.microsoft.com/office/powerpoint/2010/main" val="299535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760EA3-69A7-4CAA-95EA-98409015655A}" type="datetimeFigureOut">
              <a:rPr lang="en-US" smtClean="0"/>
              <a:t>20/12/16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0840640-EC4F-4D2D-872B-62C31A9064C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9039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7760EA3-69A7-4CAA-95EA-98409015655A}" type="datetimeFigureOut">
              <a:rPr lang="en-US" smtClean="0"/>
              <a:t>20/12/16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840640-EC4F-4D2D-872B-62C31A9064CF}" type="slidenum">
              <a:rPr lang="en-US" smtClean="0"/>
              <a:t>‹#›</a:t>
            </a:fld>
            <a:endParaRPr lang="en-US"/>
          </a:p>
        </p:txBody>
      </p:sp>
    </p:spTree>
    <p:extLst>
      <p:ext uri="{BB962C8B-B14F-4D97-AF65-F5344CB8AC3E}">
        <p14:creationId xmlns:p14="http://schemas.microsoft.com/office/powerpoint/2010/main" val="1768705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7760EA3-69A7-4CAA-95EA-98409015655A}" type="datetimeFigureOut">
              <a:rPr lang="en-US" smtClean="0"/>
              <a:t>20/12/16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840640-EC4F-4D2D-872B-62C31A9064C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2355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7760EA3-69A7-4CAA-95EA-98409015655A}" type="datetimeFigureOut">
              <a:rPr lang="en-US" smtClean="0"/>
              <a:t>20/12/16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840640-EC4F-4D2D-872B-62C31A9064CF}" type="slidenum">
              <a:rPr lang="en-US" smtClean="0"/>
              <a:t>‹#›</a:t>
            </a:fld>
            <a:endParaRPr lang="en-US"/>
          </a:p>
        </p:txBody>
      </p:sp>
    </p:spTree>
    <p:extLst>
      <p:ext uri="{BB962C8B-B14F-4D97-AF65-F5344CB8AC3E}">
        <p14:creationId xmlns:p14="http://schemas.microsoft.com/office/powerpoint/2010/main" val="1764560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760EA3-69A7-4CAA-95EA-98409015655A}" type="datetimeFigureOut">
              <a:rPr lang="en-US" smtClean="0"/>
              <a:t>20/12/16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840640-EC4F-4D2D-872B-62C31A9064CF}" type="slidenum">
              <a:rPr lang="en-US" smtClean="0"/>
              <a:t>‹#›</a:t>
            </a:fld>
            <a:endParaRPr lang="en-US"/>
          </a:p>
        </p:txBody>
      </p:sp>
    </p:spTree>
    <p:extLst>
      <p:ext uri="{BB962C8B-B14F-4D97-AF65-F5344CB8AC3E}">
        <p14:creationId xmlns:p14="http://schemas.microsoft.com/office/powerpoint/2010/main" val="1576188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760EA3-69A7-4CAA-95EA-98409015655A}" type="datetimeFigureOut">
              <a:rPr lang="en-US" smtClean="0"/>
              <a:t>20/12/16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840640-EC4F-4D2D-872B-62C31A9064CF}" type="slidenum">
              <a:rPr lang="en-US" smtClean="0"/>
              <a:t>‹#›</a:t>
            </a:fld>
            <a:endParaRPr lang="en-US"/>
          </a:p>
        </p:txBody>
      </p:sp>
    </p:spTree>
    <p:extLst>
      <p:ext uri="{BB962C8B-B14F-4D97-AF65-F5344CB8AC3E}">
        <p14:creationId xmlns:p14="http://schemas.microsoft.com/office/powerpoint/2010/main" val="1118959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760EA3-69A7-4CAA-95EA-98409015655A}" type="datetimeFigureOut">
              <a:rPr lang="en-US" smtClean="0"/>
              <a:t>20/12/16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840640-EC4F-4D2D-872B-62C31A9064CF}" type="slidenum">
              <a:rPr lang="en-US" smtClean="0"/>
              <a:t>‹#›</a:t>
            </a:fld>
            <a:endParaRPr lang="en-US"/>
          </a:p>
        </p:txBody>
      </p:sp>
    </p:spTree>
    <p:extLst>
      <p:ext uri="{BB962C8B-B14F-4D97-AF65-F5344CB8AC3E}">
        <p14:creationId xmlns:p14="http://schemas.microsoft.com/office/powerpoint/2010/main" val="1261174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760EA3-69A7-4CAA-95EA-98409015655A}" type="datetimeFigureOut">
              <a:rPr lang="en-US" smtClean="0"/>
              <a:t>20/12/16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0840640-EC4F-4D2D-872B-62C31A9064CF}" type="slidenum">
              <a:rPr lang="en-US" smtClean="0"/>
              <a:t>‹#›</a:t>
            </a:fld>
            <a:endParaRPr lang="en-US"/>
          </a:p>
        </p:txBody>
      </p:sp>
    </p:spTree>
    <p:extLst>
      <p:ext uri="{BB962C8B-B14F-4D97-AF65-F5344CB8AC3E}">
        <p14:creationId xmlns:p14="http://schemas.microsoft.com/office/powerpoint/2010/main" val="3007147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760EA3-69A7-4CAA-95EA-98409015655A}" type="datetimeFigureOut">
              <a:rPr lang="en-US" smtClean="0"/>
              <a:t>20/12/16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0840640-EC4F-4D2D-872B-62C31A9064CF}" type="slidenum">
              <a:rPr lang="en-US" smtClean="0"/>
              <a:t>‹#›</a:t>
            </a:fld>
            <a:endParaRPr lang="en-US"/>
          </a:p>
        </p:txBody>
      </p:sp>
    </p:spTree>
    <p:extLst>
      <p:ext uri="{BB962C8B-B14F-4D97-AF65-F5344CB8AC3E}">
        <p14:creationId xmlns:p14="http://schemas.microsoft.com/office/powerpoint/2010/main" val="1451044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760EA3-69A7-4CAA-95EA-98409015655A}" type="datetimeFigureOut">
              <a:rPr lang="en-US" smtClean="0"/>
              <a:t>20/12/16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0840640-EC4F-4D2D-872B-62C31A9064CF}" type="slidenum">
              <a:rPr lang="en-US" smtClean="0"/>
              <a:t>‹#›</a:t>
            </a:fld>
            <a:endParaRPr lang="en-US"/>
          </a:p>
        </p:txBody>
      </p:sp>
    </p:spTree>
    <p:extLst>
      <p:ext uri="{BB962C8B-B14F-4D97-AF65-F5344CB8AC3E}">
        <p14:creationId xmlns:p14="http://schemas.microsoft.com/office/powerpoint/2010/main" val="417634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60EA3-69A7-4CAA-95EA-98409015655A}" type="datetimeFigureOut">
              <a:rPr lang="en-US" smtClean="0"/>
              <a:t>20/12/16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0840640-EC4F-4D2D-872B-62C31A9064CF}" type="slidenum">
              <a:rPr lang="en-US" smtClean="0"/>
              <a:t>‹#›</a:t>
            </a:fld>
            <a:endParaRPr lang="en-US"/>
          </a:p>
        </p:txBody>
      </p:sp>
    </p:spTree>
    <p:extLst>
      <p:ext uri="{BB962C8B-B14F-4D97-AF65-F5344CB8AC3E}">
        <p14:creationId xmlns:p14="http://schemas.microsoft.com/office/powerpoint/2010/main" val="3483295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60EA3-69A7-4CAA-95EA-98409015655A}" type="datetimeFigureOut">
              <a:rPr lang="en-US" smtClean="0"/>
              <a:t>20/12/16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0840640-EC4F-4D2D-872B-62C31A9064CF}" type="slidenum">
              <a:rPr lang="en-US" smtClean="0"/>
              <a:t>‹#›</a:t>
            </a:fld>
            <a:endParaRPr lang="en-US"/>
          </a:p>
        </p:txBody>
      </p:sp>
    </p:spTree>
    <p:extLst>
      <p:ext uri="{BB962C8B-B14F-4D97-AF65-F5344CB8AC3E}">
        <p14:creationId xmlns:p14="http://schemas.microsoft.com/office/powerpoint/2010/main" val="2790303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7760EA3-69A7-4CAA-95EA-98409015655A}" type="datetimeFigureOut">
              <a:rPr lang="en-US" smtClean="0"/>
              <a:t>20/12/16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0840640-EC4F-4D2D-872B-62C31A9064CF}" type="slidenum">
              <a:rPr lang="en-US" smtClean="0"/>
              <a:t>‹#›</a:t>
            </a:fld>
            <a:endParaRPr lang="en-US"/>
          </a:p>
        </p:txBody>
      </p:sp>
    </p:spTree>
    <p:extLst>
      <p:ext uri="{BB962C8B-B14F-4D97-AF65-F5344CB8AC3E}">
        <p14:creationId xmlns:p14="http://schemas.microsoft.com/office/powerpoint/2010/main" val="1457649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7760EA3-69A7-4CAA-95EA-98409015655A}" type="datetimeFigureOut">
              <a:rPr lang="en-US" smtClean="0"/>
              <a:t>20/12/16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840640-EC4F-4D2D-872B-62C31A9064CF}" type="slidenum">
              <a:rPr lang="en-US" smtClean="0"/>
              <a:t>‹#›</a:t>
            </a:fld>
            <a:endParaRPr lang="en-US"/>
          </a:p>
        </p:txBody>
      </p:sp>
    </p:spTree>
    <p:extLst>
      <p:ext uri="{BB962C8B-B14F-4D97-AF65-F5344CB8AC3E}">
        <p14:creationId xmlns:p14="http://schemas.microsoft.com/office/powerpoint/2010/main" val="935495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7760EA3-69A7-4CAA-95EA-98409015655A}" type="datetimeFigureOut">
              <a:rPr lang="en-US" smtClean="0"/>
              <a:t>20/12/16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0840640-EC4F-4D2D-872B-62C31A9064CF}" type="slidenum">
              <a:rPr lang="en-US" smtClean="0"/>
              <a:t>‹#›</a:t>
            </a:fld>
            <a:endParaRPr lang="en-US"/>
          </a:p>
        </p:txBody>
      </p:sp>
    </p:spTree>
    <p:extLst>
      <p:ext uri="{BB962C8B-B14F-4D97-AF65-F5344CB8AC3E}">
        <p14:creationId xmlns:p14="http://schemas.microsoft.com/office/powerpoint/2010/main" val="30477508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openmrs.org/" TargetMode="External"/><Relationship Id="rId2" Type="http://schemas.openxmlformats.org/officeDocument/2006/relationships/hyperlink" Target="http://www.orthanc-server.com/" TargetMode="External"/><Relationship Id="rId1" Type="http://schemas.openxmlformats.org/officeDocument/2006/relationships/slideLayout" Target="../slideLayouts/slideLayout2.xml"/><Relationship Id="rId6" Type="http://schemas.openxmlformats.org/officeDocument/2006/relationships/hyperlink" Target="http://betterdoctor.com/developers" TargetMode="External"/><Relationship Id="rId5" Type="http://schemas.openxmlformats.org/officeDocument/2006/relationships/hyperlink" Target="http://betterdoctor.com/" TargetMode="External"/><Relationship Id="rId4" Type="http://schemas.openxmlformats.org/officeDocument/2006/relationships/hyperlink" Target="http://demo.openmrs.org/openmrs/login.htm"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Hungnv950/TICHHO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110339" y="1561747"/>
            <a:ext cx="10305142" cy="1887053"/>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30000"/>
              </a:lnSpc>
            </a:pPr>
            <a:r>
              <a:rPr lang="en-US" sz="2400" b="1">
                <a:latin typeface="Times New Roman" panose="02020603050405020304" pitchFamily="18" charset="0"/>
                <a:cs typeface="Times New Roman" panose="02020603050405020304" pitchFamily="18" charset="0"/>
              </a:rPr>
              <a:t>BÁO CÁO MÔN TÍCH HỢP HỆ THỐNG</a:t>
            </a:r>
          </a:p>
          <a:p>
            <a:pPr algn="ctr">
              <a:lnSpc>
                <a:spcPct val="130000"/>
              </a:lnSpc>
            </a:pPr>
            <a:r>
              <a:rPr lang="en-US" sz="1800" b="1">
                <a:latin typeface="Times New Roman" panose="02020603050405020304" pitchFamily="18" charset="0"/>
                <a:cs typeface="Times New Roman" panose="02020603050405020304" pitchFamily="18" charset="0"/>
              </a:rPr>
              <a:t>Chủ đề: </a:t>
            </a:r>
            <a:r>
              <a:rPr lang="en-US" sz="1800" b="1">
                <a:latin typeface="Times New Roman" panose="02020603050405020304" pitchFamily="18" charset="0"/>
                <a:cs typeface="Times New Roman" panose="02020603050405020304" pitchFamily="18" charset="0"/>
              </a:rPr>
              <a:t>Tích hợp 3 dịch vụ/ứng dựng sử dụng Restful Web service</a:t>
            </a:r>
            <a:endParaRPr lang="vi-VN" sz="18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743196" y="230698"/>
            <a:ext cx="7039429" cy="732508"/>
          </a:xfrm>
          <a:prstGeom prst="rect">
            <a:avLst/>
          </a:prstGeom>
          <a:noFill/>
        </p:spPr>
        <p:txBody>
          <a:bodyPr wrap="square" rtlCol="0">
            <a:spAutoFit/>
          </a:bodyPr>
          <a:lstStyle/>
          <a:p>
            <a:pPr algn="ctr" defTabSz="457200">
              <a:lnSpc>
                <a:spcPct val="130000"/>
              </a:lnSpc>
              <a:spcBef>
                <a:spcPct val="0"/>
              </a:spcBef>
            </a:pPr>
            <a:r>
              <a:rPr lang="vi-VN" sz="1600" b="1" cap="all" dirty="0">
                <a:ln w="3175" cmpd="sng">
                  <a:noFill/>
                </a:ln>
                <a:latin typeface="Times New Roman" panose="02020603050405020304" pitchFamily="18" charset="0"/>
                <a:ea typeface="+mj-ea"/>
                <a:cs typeface="Times New Roman" panose="02020603050405020304" pitchFamily="18" charset="0"/>
              </a:rPr>
              <a:t>ĐẠI HỌC QUỐC GIA HÀ NỘI</a:t>
            </a:r>
          </a:p>
          <a:p>
            <a:pPr algn="ctr" defTabSz="457200">
              <a:lnSpc>
                <a:spcPct val="130000"/>
              </a:lnSpc>
              <a:spcBef>
                <a:spcPct val="0"/>
              </a:spcBef>
            </a:pPr>
            <a:r>
              <a:rPr lang="vi-VN" sz="1600" b="1" cap="all" dirty="0">
                <a:ln w="3175" cmpd="sng">
                  <a:noFill/>
                </a:ln>
                <a:latin typeface="Times New Roman" panose="02020603050405020304" pitchFamily="18" charset="0"/>
                <a:ea typeface="+mj-ea"/>
                <a:cs typeface="Times New Roman" panose="02020603050405020304" pitchFamily="18" charset="0"/>
              </a:rPr>
              <a:t>TRƯỜNG ĐẠI HỌC CÔNG NGHỆ</a:t>
            </a:r>
          </a:p>
        </p:txBody>
      </p:sp>
      <p:sp>
        <p:nvSpPr>
          <p:cNvPr id="14" name="TextBox 13"/>
          <p:cNvSpPr txBox="1"/>
          <p:nvPr/>
        </p:nvSpPr>
        <p:spPr>
          <a:xfrm>
            <a:off x="2060139" y="4047341"/>
            <a:ext cx="9085943" cy="646331"/>
          </a:xfrm>
          <a:prstGeom prst="rect">
            <a:avLst/>
          </a:prstGeom>
          <a:noFill/>
        </p:spPr>
        <p:txBody>
          <a:bodyPr wrap="square" rtlCol="0">
            <a:spAutoFit/>
          </a:bodyPr>
          <a:lstStyle/>
          <a:p>
            <a:r>
              <a:rPr lang="vi-VN">
                <a:latin typeface="Times New Roman" panose="02020603050405020304" pitchFamily="18" charset="0"/>
                <a:ea typeface="Tahoma" panose="020B0604030504040204" pitchFamily="34" charset="0"/>
                <a:cs typeface="Times New Roman" panose="02020603050405020304" pitchFamily="18" charset="0"/>
              </a:rPr>
              <a:t>Giảng </a:t>
            </a:r>
            <a:r>
              <a:rPr lang="vi-VN" dirty="0">
                <a:latin typeface="Times New Roman" panose="02020603050405020304" pitchFamily="18" charset="0"/>
                <a:ea typeface="Tahoma" panose="020B0604030504040204" pitchFamily="34" charset="0"/>
                <a:cs typeface="Times New Roman" panose="02020603050405020304" pitchFamily="18" charset="0"/>
              </a:rPr>
              <a:t>viê</a:t>
            </a:r>
            <a:r>
              <a:rPr lang="en-US" dirty="0">
                <a:latin typeface="Times New Roman" panose="02020603050405020304" pitchFamily="18" charset="0"/>
                <a:ea typeface="Tahoma" panose="020B0604030504040204" pitchFamily="34" charset="0"/>
                <a:cs typeface="Times New Roman" panose="02020603050405020304" pitchFamily="18" charset="0"/>
              </a:rPr>
              <a:t>n</a:t>
            </a:r>
            <a:r>
              <a:rPr lang="en-US">
                <a:latin typeface="Times New Roman" panose="02020603050405020304" pitchFamily="18" charset="0"/>
                <a:ea typeface="Tahoma" panose="020B0604030504040204" pitchFamily="34" charset="0"/>
                <a:cs typeface="Times New Roman" panose="02020603050405020304" pitchFamily="18" charset="0"/>
              </a:rPr>
              <a:t>: PGS.TS.NGUYỄN NGỌC HÓA</a:t>
            </a:r>
          </a:p>
          <a:p>
            <a:r>
              <a:rPr lang="en-US">
                <a:latin typeface="Times New Roman" panose="02020603050405020304" pitchFamily="18" charset="0"/>
                <a:ea typeface="Tahoma" panose="020B0604030504040204" pitchFamily="34" charset="0"/>
                <a:cs typeface="Times New Roman" panose="02020603050405020304" pitchFamily="18" charset="0"/>
              </a:rPr>
              <a:t>Nhóm: 3</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5" name="TextBox 14"/>
          <p:cNvSpPr txBox="1"/>
          <p:nvPr/>
        </p:nvSpPr>
        <p:spPr>
          <a:xfrm>
            <a:off x="4775198" y="6200411"/>
            <a:ext cx="2975428" cy="400110"/>
          </a:xfrm>
          <a:prstGeom prst="rect">
            <a:avLst/>
          </a:prstGeom>
          <a:noFill/>
        </p:spPr>
        <p:txBody>
          <a:bodyPr wrap="square" rtlCol="0">
            <a:spAutoFit/>
          </a:bodyPr>
          <a:lstStyle/>
          <a:p>
            <a:pPr algn="ctr"/>
            <a:r>
              <a:rPr lang="vi-VN" sz="2000" b="1" dirty="0">
                <a:latin typeface="Times New Roman" panose="02020603050405020304" pitchFamily="18" charset="0"/>
                <a:ea typeface="Tahoma" panose="020B0604030504040204" pitchFamily="34" charset="0"/>
                <a:cs typeface="Times New Roman" panose="02020603050405020304" pitchFamily="18" charset="0"/>
              </a:rPr>
              <a:t>HÀ NỘI - 201</a:t>
            </a:r>
            <a:r>
              <a:rPr lang="en-US" sz="2000" b="1" dirty="0">
                <a:latin typeface="Times New Roman" panose="02020603050405020304" pitchFamily="18" charset="0"/>
                <a:ea typeface="Tahoma" panose="020B0604030504040204" pitchFamily="34" charset="0"/>
                <a:cs typeface="Times New Roman" panose="02020603050405020304" pitchFamily="18" charset="0"/>
              </a:rPr>
              <a:t>6</a:t>
            </a:r>
            <a:endParaRPr lang="vi-VN" sz="20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20" name="Date Placeholder 19"/>
          <p:cNvSpPr>
            <a:spLocks noGrp="1"/>
          </p:cNvSpPr>
          <p:nvPr>
            <p:ph type="dt" sz="half" idx="10"/>
          </p:nvPr>
        </p:nvSpPr>
        <p:spPr/>
        <p:txBody>
          <a:bodyPr/>
          <a:lstStyle/>
          <a:p>
            <a:fld id="{B5A05433-3B51-4A5E-950A-41F8053AC157}" type="datetime1">
              <a:rPr lang="en-US" smtClean="0">
                <a:latin typeface="Times New Roman" panose="02020603050405020304" pitchFamily="18" charset="0"/>
                <a:cs typeface="Times New Roman" panose="02020603050405020304" pitchFamily="18" charset="0"/>
              </a:rPr>
              <a:t>20/12/16</a:t>
            </a:fld>
            <a:endParaRPr lang="en-US">
              <a:latin typeface="Times New Roman" panose="02020603050405020304" pitchFamily="18" charset="0"/>
              <a:cs typeface="Times New Roman" panose="02020603050405020304" pitchFamily="18" charset="0"/>
            </a:endParaRPr>
          </a:p>
        </p:txBody>
      </p:sp>
      <p:sp>
        <p:nvSpPr>
          <p:cNvPr id="22" name="Slide Number Placeholder 21"/>
          <p:cNvSpPr>
            <a:spLocks noGrp="1"/>
          </p:cNvSpPr>
          <p:nvPr>
            <p:ph type="sldNum" sz="quarter" idx="12"/>
          </p:nvPr>
        </p:nvSpPr>
        <p:spPr/>
        <p:txBody>
          <a:bodyPr>
            <a:normAutofit fontScale="92500" lnSpcReduction="10000"/>
          </a:bodyPr>
          <a:lstStyle/>
          <a:p>
            <a:fld id="{F94FECB0-870E-4BF1-954F-BDD23705FE8A}" type="slidenum">
              <a:rPr lang="en-US" smtClean="0"/>
              <a:t>1</a:t>
            </a:fld>
            <a:endParaRPr lang="en-US" dirty="0"/>
          </a:p>
        </p:txBody>
      </p:sp>
    </p:spTree>
    <p:extLst>
      <p:ext uri="{BB962C8B-B14F-4D97-AF65-F5344CB8AC3E}">
        <p14:creationId xmlns:p14="http://schemas.microsoft.com/office/powerpoint/2010/main" val="93200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540" y="773579"/>
            <a:ext cx="8911687" cy="1280890"/>
          </a:xfrm>
        </p:spPr>
        <p:txBody>
          <a:bodyPr>
            <a:normAutofit/>
          </a:bodyPr>
          <a:lstStyle/>
          <a:p>
            <a:r>
              <a:rPr lang="en-US" sz="2000" b="1">
                <a:latin typeface="Times New Roman" panose="02020603050405020304" pitchFamily="18" charset="0"/>
                <a:cs typeface="Times New Roman" panose="02020603050405020304" pitchFamily="18" charset="0"/>
              </a:rPr>
              <a:t>Mục lục</a:t>
            </a:r>
            <a:endParaRPr lang="en-US" sz="2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83704" y="2116016"/>
            <a:ext cx="8915400" cy="3777622"/>
          </a:xfrm>
        </p:spPr>
        <p:txBody>
          <a:bodyPr/>
          <a:lstStyle/>
          <a:p>
            <a:pPr>
              <a:buFont typeface="+mj-lt"/>
              <a:buAutoNum type="arabicPeriod"/>
            </a:pPr>
            <a:r>
              <a:rPr lang="en-US">
                <a:latin typeface="Times New Roman" panose="02020603050405020304" pitchFamily="18" charset="0"/>
                <a:cs typeface="Times New Roman" panose="02020603050405020304" pitchFamily="18" charset="0"/>
              </a:rPr>
              <a:t>Mục tiêu của bài tập</a:t>
            </a:r>
          </a:p>
          <a:p>
            <a:pPr>
              <a:buFont typeface="+mj-lt"/>
              <a:buAutoNum type="arabicPeriod"/>
            </a:pPr>
            <a:r>
              <a:rPr lang="en-US">
                <a:latin typeface="Times New Roman" panose="02020603050405020304" pitchFamily="18" charset="0"/>
                <a:cs typeface="Times New Roman" panose="02020603050405020304" pitchFamily="18" charset="0"/>
              </a:rPr>
              <a:t>Giới thiệu về 3 dịch vụ và các chức năng được lựa chọn để </a:t>
            </a:r>
            <a:r>
              <a:rPr lang="en-US">
                <a:latin typeface="Times New Roman" panose="02020603050405020304" pitchFamily="18" charset="0"/>
                <a:cs typeface="Times New Roman" panose="02020603050405020304" pitchFamily="18" charset="0"/>
              </a:rPr>
              <a:t>tích hợp</a:t>
            </a:r>
          </a:p>
          <a:p>
            <a:pPr>
              <a:buFont typeface="+mj-lt"/>
              <a:buAutoNum type="arabicPeriod"/>
            </a:pPr>
            <a:r>
              <a:rPr lang="en-US">
                <a:latin typeface="Times New Roman" panose="02020603050405020304" pitchFamily="18" charset="0"/>
                <a:cs typeface="Times New Roman" panose="02020603050405020304" pitchFamily="18" charset="0"/>
              </a:rPr>
              <a:t>Kết quả đã </a:t>
            </a:r>
            <a:r>
              <a:rPr lang="en-US">
                <a:latin typeface="Times New Roman" panose="02020603050405020304" pitchFamily="18" charset="0"/>
                <a:cs typeface="Times New Roman" panose="02020603050405020304" pitchFamily="18" charset="0"/>
              </a:rPr>
              <a:t>thực hiện</a:t>
            </a:r>
          </a:p>
          <a:p>
            <a:pPr>
              <a:buFont typeface="+mj-lt"/>
              <a:buAutoNum type="arabicPeriod"/>
            </a:pPr>
            <a:r>
              <a:rPr lang="en-US">
                <a:latin typeface="Times New Roman" panose="02020603050405020304" pitchFamily="18" charset="0"/>
                <a:cs typeface="Times New Roman" panose="02020603050405020304" pitchFamily="18" charset="0"/>
              </a:rPr>
              <a:t>Chi tiết các giải pháp </a:t>
            </a:r>
            <a:r>
              <a:rPr lang="en-US">
                <a:latin typeface="Times New Roman" panose="02020603050405020304" pitchFamily="18" charset="0"/>
                <a:cs typeface="Times New Roman" panose="02020603050405020304" pitchFamily="18" charset="0"/>
              </a:rPr>
              <a:t>tích hợp</a:t>
            </a:r>
          </a:p>
          <a:p>
            <a:pPr>
              <a:buFont typeface="+mj-lt"/>
              <a:buAutoNum type="arabicPeriod"/>
            </a:pPr>
            <a:r>
              <a:rPr lang="en-US">
                <a:latin typeface="Times New Roman" panose="02020603050405020304" pitchFamily="18" charset="0"/>
                <a:cs typeface="Times New Roman" panose="02020603050405020304" pitchFamily="18" charset="0"/>
              </a:rPr>
              <a:t>Kết luận</a:t>
            </a:r>
          </a:p>
          <a:p>
            <a:endParaRPr lang="en-US"/>
          </a:p>
        </p:txBody>
      </p:sp>
    </p:spTree>
    <p:extLst>
      <p:ext uri="{BB962C8B-B14F-4D97-AF65-F5344CB8AC3E}">
        <p14:creationId xmlns:p14="http://schemas.microsoft.com/office/powerpoint/2010/main" val="3381441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1982"/>
          </a:xfrm>
        </p:spPr>
        <p:txBody>
          <a:bodyPr>
            <a:normAutofit/>
          </a:bodyPr>
          <a:lstStyle/>
          <a:p>
            <a:r>
              <a:rPr lang="en-US" sz="2000" b="1">
                <a:latin typeface="Times New Roman" panose="02020603050405020304" pitchFamily="18" charset="0"/>
                <a:cs typeface="Times New Roman" panose="02020603050405020304" pitchFamily="18" charset="0"/>
              </a:rPr>
              <a:t>1</a:t>
            </a:r>
            <a:r>
              <a:rPr lang="en-US" sz="2000" b="1">
                <a:latin typeface="Times New Roman" panose="02020603050405020304" pitchFamily="18" charset="0"/>
                <a:cs typeface="Times New Roman" panose="02020603050405020304" pitchFamily="18" charset="0"/>
              </a:rPr>
              <a:t>. Mục tiêu của bài tập</a:t>
            </a:r>
            <a:endParaRPr lang="en-US" sz="2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5900" y="1433146"/>
            <a:ext cx="10018712" cy="4478076"/>
          </a:xfrm>
        </p:spPr>
        <p:txBody>
          <a:bodyPr/>
          <a:lstStyle/>
          <a:p>
            <a:pPr marL="0" lvl="0" indent="0">
              <a:buNone/>
            </a:pPr>
            <a:r>
              <a:rPr lang="en-US">
                <a:latin typeface="Times New Roman" panose="02020603050405020304" pitchFamily="18" charset="0"/>
                <a:cs typeface="Times New Roman" panose="02020603050405020304" pitchFamily="18" charset="0"/>
              </a:rPr>
              <a:t>- Mục tiêu:</a:t>
            </a:r>
          </a:p>
          <a:p>
            <a:pPr lvl="1"/>
            <a:r>
              <a:rPr lang="en-US">
                <a:latin typeface="Times New Roman" panose="02020603050405020304" pitchFamily="18" charset="0"/>
                <a:cs typeface="Times New Roman" panose="02020603050405020304" pitchFamily="18" charset="0"/>
              </a:rPr>
              <a:t>Sử </a:t>
            </a:r>
            <a:r>
              <a:rPr lang="en-US">
                <a:latin typeface="Times New Roman" panose="02020603050405020304" pitchFamily="18" charset="0"/>
                <a:cs typeface="Times New Roman" panose="02020603050405020304" pitchFamily="18" charset="0"/>
              </a:rPr>
              <a:t>dụng mô hình RESTfull Web Service</a:t>
            </a:r>
          </a:p>
          <a:p>
            <a:pPr lvl="1"/>
            <a:r>
              <a:rPr lang="en-US">
                <a:latin typeface="Times New Roman" panose="02020603050405020304" pitchFamily="18" charset="0"/>
                <a:cs typeface="Times New Roman" panose="02020603050405020304" pitchFamily="18" charset="0"/>
              </a:rPr>
              <a:t>Hệ tích hợp được có tối thiểu 3 dịch vụ/ứng dụng</a:t>
            </a:r>
          </a:p>
          <a:p>
            <a:pPr lvl="1"/>
            <a:r>
              <a:rPr lang="en-US">
                <a:latin typeface="Times New Roman" panose="02020603050405020304" pitchFamily="18" charset="0"/>
                <a:cs typeface="Times New Roman" panose="02020603050405020304" pitchFamily="18" charset="0"/>
              </a:rPr>
              <a:t>Phối hợp làm việc nhóm</a:t>
            </a:r>
          </a:p>
          <a:p>
            <a:pPr marL="0" indent="0">
              <a:buNone/>
            </a:pPr>
            <a:r>
              <a:rPr lang="en-US">
                <a:latin typeface="Times New Roman" panose="02020603050405020304" pitchFamily="18" charset="0"/>
                <a:cs typeface="Times New Roman" panose="02020603050405020304" pitchFamily="18" charset="0"/>
              </a:rPr>
              <a:t>- Nhóm </a:t>
            </a:r>
            <a:r>
              <a:rPr lang="en-US">
                <a:latin typeface="Times New Roman" panose="02020603050405020304" pitchFamily="18" charset="0"/>
                <a:cs typeface="Times New Roman" panose="02020603050405020304" pitchFamily="18" charset="0"/>
              </a:rPr>
              <a:t>đã tìm hiểu, lựa chọn và tích hợp 3 dịch vụ để có được 1 hệ tích hợp về chủ đề y tế được liệt kê dưới đây:</a:t>
            </a:r>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439" y="3966588"/>
            <a:ext cx="2606746" cy="166927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3724" y="4203002"/>
            <a:ext cx="3284867" cy="119644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4431" y="3947744"/>
            <a:ext cx="1938480" cy="1688123"/>
          </a:xfrm>
          <a:prstGeom prst="rect">
            <a:avLst/>
          </a:prstGeom>
        </p:spPr>
      </p:pic>
    </p:spTree>
    <p:extLst>
      <p:ext uri="{BB962C8B-B14F-4D97-AF65-F5344CB8AC3E}">
        <p14:creationId xmlns:p14="http://schemas.microsoft.com/office/powerpoint/2010/main" val="726025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4135" y="805962"/>
            <a:ext cx="8915400" cy="3777622"/>
          </a:xfrm>
        </p:spPr>
        <p:txBody>
          <a:bodyPr/>
          <a:lstStyle/>
          <a:p>
            <a:r>
              <a:rPr lang="en-US" sz="2000" b="1">
                <a:latin typeface="Times New Roman" panose="02020603050405020304" pitchFamily="18" charset="0"/>
                <a:cs typeface="Times New Roman" panose="02020603050405020304" pitchFamily="18" charset="0"/>
              </a:rPr>
              <a:t>2. Giới thiệu về 3 dịch vụ và các chức năng được lựa chọn để tích hợp</a:t>
            </a:r>
          </a:p>
          <a:p>
            <a:pPr marL="0" indent="0">
              <a:buNone/>
            </a:pPr>
            <a:endParaRPr lang="en-US">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36038307"/>
              </p:ext>
            </p:extLst>
          </p:nvPr>
        </p:nvGraphicFramePr>
        <p:xfrm>
          <a:off x="1213334" y="1632438"/>
          <a:ext cx="9785840" cy="4777613"/>
        </p:xfrm>
        <a:graphic>
          <a:graphicData uri="http://schemas.openxmlformats.org/drawingml/2006/table">
            <a:tbl>
              <a:tblPr firstRow="1" firstCol="1" bandRow="1">
                <a:tableStyleId>{5C22544A-7EE6-4342-B048-85BDC9FD1C3A}</a:tableStyleId>
              </a:tblPr>
              <a:tblGrid>
                <a:gridCol w="1289430">
                  <a:extLst>
                    <a:ext uri="{9D8B030D-6E8A-4147-A177-3AD203B41FA5}">
                      <a16:colId xmlns:a16="http://schemas.microsoft.com/office/drawing/2014/main" val="62470581"/>
                    </a:ext>
                  </a:extLst>
                </a:gridCol>
                <a:gridCol w="2689797">
                  <a:extLst>
                    <a:ext uri="{9D8B030D-6E8A-4147-A177-3AD203B41FA5}">
                      <a16:colId xmlns:a16="http://schemas.microsoft.com/office/drawing/2014/main" val="903318785"/>
                    </a:ext>
                  </a:extLst>
                </a:gridCol>
                <a:gridCol w="1401669">
                  <a:extLst>
                    <a:ext uri="{9D8B030D-6E8A-4147-A177-3AD203B41FA5}">
                      <a16:colId xmlns:a16="http://schemas.microsoft.com/office/drawing/2014/main" val="1716885423"/>
                    </a:ext>
                  </a:extLst>
                </a:gridCol>
                <a:gridCol w="1617784">
                  <a:extLst>
                    <a:ext uri="{9D8B030D-6E8A-4147-A177-3AD203B41FA5}">
                      <a16:colId xmlns:a16="http://schemas.microsoft.com/office/drawing/2014/main" val="1015005989"/>
                    </a:ext>
                  </a:extLst>
                </a:gridCol>
                <a:gridCol w="2787160">
                  <a:extLst>
                    <a:ext uri="{9D8B030D-6E8A-4147-A177-3AD203B41FA5}">
                      <a16:colId xmlns:a16="http://schemas.microsoft.com/office/drawing/2014/main" val="3390003688"/>
                    </a:ext>
                  </a:extLst>
                </a:gridCol>
              </a:tblGrid>
              <a:tr h="456565">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Dịch vụ</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293" marR="39293"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Mô tả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293" marR="39293"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Máy chủ cấp dịch vụ</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293" marR="39293"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Cách thức quản lý truy cập</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293" marR="39293"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Các chức năng được chọn tích hợp</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293" marR="39293" marT="0" marB="0"/>
                </a:tc>
                <a:extLst>
                  <a:ext uri="{0D108BD9-81ED-4DB2-BD59-A6C34878D82A}">
                    <a16:rowId xmlns:a16="http://schemas.microsoft.com/office/drawing/2014/main" val="3783756587"/>
                  </a:ext>
                </a:extLst>
              </a:tr>
              <a:tr h="1820926">
                <a:tc>
                  <a:txBody>
                    <a:bodyPr/>
                    <a:lstStyle/>
                    <a:p>
                      <a:pPr marL="0" marR="0">
                        <a:lnSpc>
                          <a:spcPct val="107000"/>
                        </a:lnSpc>
                        <a:spcBef>
                          <a:spcPts val="0"/>
                        </a:spcBef>
                        <a:spcAft>
                          <a:spcPts val="0"/>
                        </a:spcAft>
                      </a:pPr>
                      <a:r>
                        <a:rPr lang="en-US" sz="1400" u="sng">
                          <a:effectLst/>
                          <a:latin typeface="Times New Roman" panose="02020603050405020304" pitchFamily="18" charset="0"/>
                          <a:cs typeface="Times New Roman" panose="02020603050405020304" pitchFamily="18" charset="0"/>
                          <a:hlinkClick r:id="rId2"/>
                        </a:rPr>
                        <a:t>OrthanC</a:t>
                      </a:r>
                      <a:endParaRPr lang="en-US" sz="120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293" marR="39293" marT="0" marB="0"/>
                </a:tc>
                <a:tc>
                  <a:txBody>
                    <a:bodyPr/>
                    <a:lstStyle/>
                    <a:p>
                      <a:pPr marL="0" marR="0">
                        <a:lnSpc>
                          <a:spcPct val="107000"/>
                        </a:lnSpc>
                        <a:spcBef>
                          <a:spcPts val="0"/>
                        </a:spcBef>
                        <a:spcAft>
                          <a:spcPts val="0"/>
                        </a:spcAft>
                      </a:pPr>
                      <a:r>
                        <a:rPr lang="en-US" sz="1400" u="sng">
                          <a:effectLst/>
                          <a:latin typeface="Times New Roman" panose="02020603050405020304" pitchFamily="18" charset="0"/>
                          <a:cs typeface="Times New Roman" panose="02020603050405020304" pitchFamily="18" charset="0"/>
                        </a:rPr>
                        <a:t>Truy cập và xem nội dung của các tập tin DICOM (hình ảnh ý tế), hỗ trợ chuẩn đoán và phân tích kết quả.</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293" marR="39293"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 Localhost (môi trường windows)</a:t>
                      </a:r>
                      <a:endParaRPr lang="en-US" sz="120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 Link download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293" marR="39293"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Không quản lý truy cập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293" marR="39293"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-upload và import file DICOM (thêm bệnh nhân, bệnh án, ảnh chụp)</a:t>
                      </a:r>
                      <a:endParaRPr lang="en-US" sz="120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-hiển thị danh sách bệnh nhân</a:t>
                      </a:r>
                      <a:endParaRPr lang="en-US" sz="120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-xem thông tin bệnh nhân, hình ảnh chụp</a:t>
                      </a:r>
                      <a:endParaRPr lang="en-US" sz="120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-xóa bệnh nhân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293" marR="39293" marT="0" marB="0"/>
                </a:tc>
                <a:extLst>
                  <a:ext uri="{0D108BD9-81ED-4DB2-BD59-A6C34878D82A}">
                    <a16:rowId xmlns:a16="http://schemas.microsoft.com/office/drawing/2014/main" val="46291589"/>
                  </a:ext>
                </a:extLst>
              </a:tr>
              <a:tr h="1250061">
                <a:tc>
                  <a:txBody>
                    <a:bodyPr/>
                    <a:lstStyle/>
                    <a:p>
                      <a:pPr marL="0" marR="0">
                        <a:lnSpc>
                          <a:spcPct val="107000"/>
                        </a:lnSpc>
                        <a:spcBef>
                          <a:spcPts val="0"/>
                        </a:spcBef>
                        <a:spcAft>
                          <a:spcPts val="0"/>
                        </a:spcAft>
                      </a:pPr>
                      <a:r>
                        <a:rPr lang="en-US" sz="1400" u="sng">
                          <a:effectLst/>
                          <a:latin typeface="Times New Roman" panose="02020603050405020304" pitchFamily="18" charset="0"/>
                          <a:cs typeface="Times New Roman" panose="02020603050405020304" pitchFamily="18" charset="0"/>
                          <a:hlinkClick r:id="rId3"/>
                        </a:rPr>
                        <a:t>Open MRS</a:t>
                      </a:r>
                      <a:endParaRPr lang="en-US" sz="120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293" marR="39293" marT="0" marB="0"/>
                </a:tc>
                <a:tc>
                  <a:txBody>
                    <a:bodyPr/>
                    <a:lstStyle/>
                    <a:p>
                      <a:pPr marL="0" marR="0">
                        <a:lnSpc>
                          <a:spcPct val="107000"/>
                        </a:lnSpc>
                        <a:spcBef>
                          <a:spcPts val="0"/>
                        </a:spcBef>
                        <a:spcAft>
                          <a:spcPts val="0"/>
                        </a:spcAft>
                      </a:pPr>
                      <a:r>
                        <a:rPr lang="en-US" sz="1400" u="sng">
                          <a:effectLst/>
                          <a:latin typeface="Times New Roman" panose="02020603050405020304" pitchFamily="18" charset="0"/>
                          <a:cs typeface="Times New Roman" panose="02020603050405020304" pitchFamily="18" charset="0"/>
                        </a:rPr>
                        <a:t>Hệ thống hồ sơ ý tế điện tử</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293" marR="39293" marT="0" marB="0"/>
                </a:tc>
                <a:tc>
                  <a:txBody>
                    <a:bodyPr/>
                    <a:lstStyle/>
                    <a:p>
                      <a:pPr marL="0" marR="0">
                        <a:lnSpc>
                          <a:spcPct val="107000"/>
                        </a:lnSpc>
                        <a:spcBef>
                          <a:spcPts val="0"/>
                        </a:spcBef>
                        <a:spcAft>
                          <a:spcPts val="0"/>
                        </a:spcAft>
                      </a:pPr>
                      <a:r>
                        <a:rPr lang="en-US" sz="1400" u="sng">
                          <a:effectLst/>
                          <a:latin typeface="Times New Roman" panose="02020603050405020304" pitchFamily="18" charset="0"/>
                          <a:cs typeface="Times New Roman" panose="02020603050405020304" pitchFamily="18" charset="0"/>
                          <a:hlinkClick r:id="rId4"/>
                        </a:rPr>
                        <a:t>-Link online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293" marR="39293"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Xác thực tất cả hoạt động, mỗi phiên yêu cầu xác thực user/pass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293" marR="39293"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-thêm person (user, bệnh nhân)</a:t>
                      </a:r>
                      <a:endParaRPr lang="en-US" sz="120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 tìm kiếm theo tên</a:t>
                      </a:r>
                      <a:endParaRPr lang="en-US" sz="120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 xóa person</a:t>
                      </a:r>
                      <a:endParaRPr lang="en-US" sz="120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 hiển danh sách và thông tin chi tiết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293" marR="39293" marT="0" marB="0"/>
                </a:tc>
                <a:extLst>
                  <a:ext uri="{0D108BD9-81ED-4DB2-BD59-A6C34878D82A}">
                    <a16:rowId xmlns:a16="http://schemas.microsoft.com/office/drawing/2014/main" val="737805034"/>
                  </a:ext>
                </a:extLst>
              </a:tr>
              <a:tr h="1250061">
                <a:tc>
                  <a:txBody>
                    <a:bodyPr/>
                    <a:lstStyle/>
                    <a:p>
                      <a:pPr marL="0" marR="0">
                        <a:lnSpc>
                          <a:spcPct val="107000"/>
                        </a:lnSpc>
                        <a:spcBef>
                          <a:spcPts val="0"/>
                        </a:spcBef>
                        <a:spcAft>
                          <a:spcPts val="0"/>
                        </a:spcAft>
                      </a:pPr>
                      <a:r>
                        <a:rPr lang="en-US" sz="1400" u="sng">
                          <a:effectLst/>
                          <a:latin typeface="Times New Roman" panose="02020603050405020304" pitchFamily="18" charset="0"/>
                          <a:cs typeface="Times New Roman" panose="02020603050405020304" pitchFamily="18" charset="0"/>
                          <a:hlinkClick r:id="rId5"/>
                        </a:rPr>
                        <a:t>Better Doctor</a:t>
                      </a:r>
                      <a:endParaRPr lang="en-US" sz="120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293" marR="39293" marT="0" marB="0"/>
                </a:tc>
                <a:tc>
                  <a:txBody>
                    <a:bodyPr/>
                    <a:lstStyle/>
                    <a:p>
                      <a:pPr marL="0" marR="0">
                        <a:lnSpc>
                          <a:spcPct val="107000"/>
                        </a:lnSpc>
                        <a:spcBef>
                          <a:spcPts val="0"/>
                        </a:spcBef>
                        <a:spcAft>
                          <a:spcPts val="0"/>
                        </a:spcAft>
                      </a:pPr>
                      <a:r>
                        <a:rPr lang="en-US" sz="1400" u="sng">
                          <a:effectLst/>
                          <a:latin typeface="Times New Roman" panose="02020603050405020304" pitchFamily="18" charset="0"/>
                          <a:cs typeface="Times New Roman" panose="02020603050405020304" pitchFamily="18" charset="0"/>
                        </a:rPr>
                        <a:t>Hệ thống cung cấp cho người bệnh dữ liệu chính xác về bác sĩ và trung tâm dịch vụ y tế (giải pháp áp dụng tại Mỹ)</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293" marR="39293"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 </a:t>
                      </a:r>
                      <a:r>
                        <a:rPr lang="en-US" sz="1400" u="sng">
                          <a:effectLst/>
                          <a:latin typeface="Times New Roman" panose="02020603050405020304" pitchFamily="18" charset="0"/>
                          <a:cs typeface="Times New Roman" panose="02020603050405020304" pitchFamily="18" charset="0"/>
                          <a:hlinkClick r:id="rId6"/>
                        </a:rPr>
                        <a:t>Link online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293" marR="39293"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auth key tương ứng với user truy cập hệ thống</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293" marR="39293"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 </a:t>
                      </a:r>
                      <a:r>
                        <a:rPr lang="en-US" sz="1400" kern="1200">
                          <a:solidFill>
                            <a:schemeClr val="dk1"/>
                          </a:solidFill>
                          <a:effectLst/>
                          <a:latin typeface="+mn-lt"/>
                          <a:ea typeface="+mn-ea"/>
                          <a:cs typeface="+mn-cs"/>
                        </a:rPr>
                        <a:t>-</a:t>
                      </a:r>
                      <a:r>
                        <a:rPr lang="en-US" sz="1400" kern="1200">
                          <a:solidFill>
                            <a:schemeClr val="dk1"/>
                          </a:solidFill>
                          <a:effectLst/>
                          <a:latin typeface="Times New Roman" panose="02020603050405020304" pitchFamily="18" charset="0"/>
                          <a:ea typeface="+mn-ea"/>
                          <a:cs typeface="Times New Roman" panose="02020603050405020304" pitchFamily="18" charset="0"/>
                        </a:rPr>
                        <a:t>tìm kiếm và hiển thị 1 số thông tin bác sĩ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293" marR="39293" marT="0" marB="0"/>
                </a:tc>
                <a:extLst>
                  <a:ext uri="{0D108BD9-81ED-4DB2-BD59-A6C34878D82A}">
                    <a16:rowId xmlns:a16="http://schemas.microsoft.com/office/drawing/2014/main" val="536065065"/>
                  </a:ext>
                </a:extLst>
              </a:tr>
            </a:tbl>
          </a:graphicData>
        </a:graphic>
      </p:graphicFrame>
    </p:spTree>
    <p:extLst>
      <p:ext uri="{BB962C8B-B14F-4D97-AF65-F5344CB8AC3E}">
        <p14:creationId xmlns:p14="http://schemas.microsoft.com/office/powerpoint/2010/main" val="910104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164" y="518603"/>
            <a:ext cx="8911687" cy="562851"/>
          </a:xfrm>
        </p:spPr>
        <p:txBody>
          <a:bodyPr>
            <a:normAutofit/>
          </a:bodyPr>
          <a:lstStyle/>
          <a:p>
            <a:r>
              <a:rPr lang="en-US" sz="2000" b="1">
                <a:latin typeface="Times New Roman" panose="02020603050405020304" pitchFamily="18" charset="0"/>
                <a:cs typeface="Times New Roman" panose="02020603050405020304" pitchFamily="18" charset="0"/>
              </a:rPr>
              <a:t>3. Kết quả đã thực hiện</a:t>
            </a:r>
            <a:endParaRPr lang="en-US" sz="2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46212" y="1395047"/>
            <a:ext cx="8915400" cy="3777622"/>
          </a:xfrm>
        </p:spPr>
        <p:txBody>
          <a:bodyPr/>
          <a:lstStyle/>
          <a:p>
            <a:r>
              <a:rPr lang="en-US">
                <a:latin typeface="Times New Roman" panose="02020603050405020304" pitchFamily="18" charset="0"/>
                <a:cs typeface="Times New Roman" panose="02020603050405020304" pitchFamily="18" charset="0"/>
              </a:rPr>
              <a:t>Nhóm đã tích hợp 1 vài chức năng của 3 dịch vụ để có thể sử dụng trên cùng 1 hệ thống. Các thông tin chi tiết về kết quả đã được xây dựng:</a:t>
            </a:r>
          </a:p>
          <a:p>
            <a:pPr marL="0" indent="0">
              <a:buNone/>
            </a:pPr>
            <a:endParaRPr lang="en-US">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Nền tảng </a:t>
            </a:r>
            <a:r>
              <a:rPr lang="en-US">
                <a:latin typeface="Times New Roman" panose="02020603050405020304" pitchFamily="18" charset="0"/>
                <a:cs typeface="Times New Roman" panose="02020603050405020304" pitchFamily="18" charset="0"/>
              </a:rPr>
              <a:t>xây dựng: </a:t>
            </a:r>
            <a:r>
              <a:rPr lang="en-US">
                <a:latin typeface="Times New Roman" panose="02020603050405020304" pitchFamily="18" charset="0"/>
                <a:cs typeface="Times New Roman" panose="02020603050405020304" pitchFamily="18" charset="0"/>
              </a:rPr>
              <a:t>Yii2</a:t>
            </a:r>
          </a:p>
          <a:p>
            <a:pPr lvl="1"/>
            <a:r>
              <a:rPr lang="en-US">
                <a:latin typeface="Times New Roman" panose="02020603050405020304" pitchFamily="18" charset="0"/>
                <a:cs typeface="Times New Roman" panose="02020603050405020304" pitchFamily="18" charset="0"/>
              </a:rPr>
              <a:t>Cơ sở dữ liệu: PostgreSQL</a:t>
            </a:r>
          </a:p>
          <a:p>
            <a:pPr lvl="1"/>
            <a:r>
              <a:rPr lang="en-US">
                <a:latin typeface="Times New Roman" panose="02020603050405020304" pitchFamily="18" charset="0"/>
                <a:cs typeface="Times New Roman" panose="02020603050405020304" pitchFamily="18" charset="0"/>
              </a:rPr>
              <a:t>Link dự án: </a:t>
            </a:r>
            <a:r>
              <a:rPr lang="en-US" u="sng">
                <a:latin typeface="Times New Roman" panose="02020603050405020304" pitchFamily="18" charset="0"/>
                <a:cs typeface="Times New Roman" panose="02020603050405020304" pitchFamily="18" charset="0"/>
                <a:hlinkClick r:id="rId2"/>
              </a:rPr>
              <a:t>https://github.com/Hungnv950/TICHHOP</a:t>
            </a:r>
            <a:endParaRPr lang="en-US">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Tài liệu bao gồm: src, </a:t>
            </a:r>
            <a:r>
              <a:rPr lang="en-US" u="sng">
                <a:latin typeface="Times New Roman" panose="02020603050405020304" pitchFamily="18" charset="0"/>
                <a:cs typeface="Times New Roman" panose="02020603050405020304" pitchFamily="18" charset="0"/>
              </a:rPr>
              <a:t>Report</a:t>
            </a:r>
            <a:r>
              <a:rPr lang="en-US">
                <a:latin typeface="Times New Roman" panose="02020603050405020304" pitchFamily="18" charset="0"/>
                <a:cs typeface="Times New Roman" panose="02020603050405020304" pitchFamily="18" charset="0"/>
              </a:rPr>
              <a:t>.docx, Slides.pptx, Readme.md</a:t>
            </a:r>
          </a:p>
          <a:p>
            <a:endParaRPr lang="en-US"/>
          </a:p>
        </p:txBody>
      </p:sp>
    </p:spTree>
    <p:extLst>
      <p:ext uri="{BB962C8B-B14F-4D97-AF65-F5344CB8AC3E}">
        <p14:creationId xmlns:p14="http://schemas.microsoft.com/office/powerpoint/2010/main" val="3305269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0071" y="606525"/>
            <a:ext cx="8911687" cy="483721"/>
          </a:xfrm>
        </p:spPr>
        <p:txBody>
          <a:bodyPr>
            <a:normAutofit/>
          </a:bodyPr>
          <a:lstStyle/>
          <a:p>
            <a:r>
              <a:rPr lang="en-US" sz="2000" b="1">
                <a:latin typeface="Times New Roman" panose="02020603050405020304" pitchFamily="18" charset="0"/>
                <a:cs typeface="Times New Roman" panose="02020603050405020304" pitchFamily="18" charset="0"/>
              </a:rPr>
              <a:t>4. Chi tiết các giải pháp tích hợp</a:t>
            </a:r>
            <a:endParaRPr lang="en-US" sz="2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36358" y="1318846"/>
            <a:ext cx="8915400" cy="4126383"/>
          </a:xfrm>
        </p:spPr>
        <p:txBody>
          <a:bodyPr/>
          <a:lstStyle/>
          <a:p>
            <a:pPr lvl="0"/>
            <a:r>
              <a:rPr lang="en-US">
                <a:latin typeface="Times New Roman" panose="02020603050405020304" pitchFamily="18" charset="0"/>
                <a:cs typeface="Times New Roman" panose="02020603050405020304" pitchFamily="18" charset="0"/>
              </a:rPr>
              <a:t>Orthanc:</a:t>
            </a:r>
          </a:p>
          <a:p>
            <a:pPr lvl="1"/>
            <a:r>
              <a:rPr lang="en-US">
                <a:latin typeface="Times New Roman" panose="02020603050405020304" pitchFamily="18" charset="0"/>
                <a:cs typeface="Times New Roman" panose="02020603050405020304" pitchFamily="18" charset="0"/>
              </a:rPr>
              <a:t>Với </a:t>
            </a:r>
            <a:r>
              <a:rPr lang="en-US">
                <a:latin typeface="Times New Roman" panose="02020603050405020304" pitchFamily="18" charset="0"/>
                <a:cs typeface="Times New Roman" panose="02020603050405020304" pitchFamily="18" charset="0"/>
              </a:rPr>
              <a:t>GET:</a:t>
            </a:r>
            <a:endParaRPr lang="en-US" sz="1200">
              <a:latin typeface="Times New Roman" panose="02020603050405020304" pitchFamily="18" charset="0"/>
              <a:cs typeface="Times New Roman" panose="02020603050405020304" pitchFamily="18" charset="0"/>
            </a:endParaRPr>
          </a:p>
          <a:p>
            <a:pPr lvl="2"/>
            <a:r>
              <a:rPr lang="en-US">
                <a:latin typeface="Times New Roman" panose="02020603050405020304" pitchFamily="18" charset="0"/>
                <a:cs typeface="Times New Roman" panose="02020603050405020304" pitchFamily="18" charset="0"/>
              </a:rPr>
              <a:t>Sử dụng restful api với curl PHP để nhận dữ liệu từ dịch vụ Orthanc</a:t>
            </a:r>
            <a:endParaRPr lang="en-US" sz="1000">
              <a:latin typeface="Times New Roman" panose="02020603050405020304" pitchFamily="18" charset="0"/>
              <a:cs typeface="Times New Roman" panose="02020603050405020304" pitchFamily="18" charset="0"/>
            </a:endParaRPr>
          </a:p>
          <a:p>
            <a:pPr lvl="2"/>
            <a:r>
              <a:rPr lang="en-US">
                <a:latin typeface="Times New Roman" panose="02020603050405020304" pitchFamily="18" charset="0"/>
                <a:cs typeface="Times New Roman" panose="02020603050405020304" pitchFamily="18" charset="0"/>
              </a:rPr>
              <a:t>Đọc dữ liệu trả về dưới dạn json </a:t>
            </a:r>
            <a:r>
              <a:rPr lang="en-US">
                <a:latin typeface="Times New Roman" panose="02020603050405020304" pitchFamily="18" charset="0"/>
                <a:cs typeface="Times New Roman" panose="02020603050405020304" pitchFamily="18" charset="0"/>
              </a:rPr>
              <a:t>và sinh </a:t>
            </a:r>
            <a:r>
              <a:rPr lang="en-US">
                <a:latin typeface="Times New Roman" panose="02020603050405020304" pitchFamily="18" charset="0"/>
                <a:cs typeface="Times New Roman" panose="02020603050405020304" pitchFamily="18" charset="0"/>
              </a:rPr>
              <a:t>cách thức hiển thị</a:t>
            </a:r>
            <a:endParaRPr lang="en-US" sz="1000">
              <a:latin typeface="Times New Roman" panose="02020603050405020304" pitchFamily="18" charset="0"/>
              <a:cs typeface="Times New Roman" panose="02020603050405020304" pitchFamily="18" charset="0"/>
            </a:endParaRPr>
          </a:p>
          <a:p>
            <a:endParaRPr lang="en-US"/>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736357" y="2933773"/>
            <a:ext cx="9148519" cy="2992242"/>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736356" y="4027707"/>
            <a:ext cx="9148517" cy="2557731"/>
          </a:xfrm>
          <a:prstGeom prst="rect">
            <a:avLst/>
          </a:prstGeom>
        </p:spPr>
      </p:pic>
    </p:spTree>
    <p:extLst>
      <p:ext uri="{BB962C8B-B14F-4D97-AF65-F5344CB8AC3E}">
        <p14:creationId xmlns:p14="http://schemas.microsoft.com/office/powerpoint/2010/main" val="222800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0392" y="536331"/>
            <a:ext cx="10124220" cy="5374891"/>
          </a:xfrm>
        </p:spPr>
        <p:txBody>
          <a:bodyPr/>
          <a:lstStyle/>
          <a:p>
            <a:pPr lvl="1"/>
            <a:r>
              <a:rPr lang="en-US">
                <a:latin typeface="Times New Roman" panose="02020603050405020304" pitchFamily="18" charset="0"/>
                <a:cs typeface="Times New Roman" panose="02020603050405020304" pitchFamily="18" charset="0"/>
              </a:rPr>
              <a:t>Với DELETE</a:t>
            </a:r>
            <a:endParaRPr lang="en-US" sz="1200">
              <a:latin typeface="Times New Roman" panose="02020603050405020304" pitchFamily="18" charset="0"/>
              <a:cs typeface="Times New Roman" panose="02020603050405020304" pitchFamily="18" charset="0"/>
            </a:endParaRPr>
          </a:p>
          <a:p>
            <a:pPr lvl="2"/>
            <a:r>
              <a:rPr lang="en-US">
                <a:latin typeface="Times New Roman" panose="02020603050405020304" pitchFamily="18" charset="0"/>
                <a:cs typeface="Times New Roman" panose="02020603050405020304" pitchFamily="18" charset="0"/>
              </a:rPr>
              <a:t>Lấy ID của bệnh nhân từ chức năng GET</a:t>
            </a:r>
            <a:endParaRPr lang="en-US" sz="1000">
              <a:latin typeface="Times New Roman" panose="02020603050405020304" pitchFamily="18" charset="0"/>
              <a:cs typeface="Times New Roman" panose="02020603050405020304" pitchFamily="18" charset="0"/>
            </a:endParaRPr>
          </a:p>
          <a:p>
            <a:pPr lvl="2"/>
            <a:r>
              <a:rPr lang="en-US">
                <a:latin typeface="Times New Roman" panose="02020603050405020304" pitchFamily="18" charset="0"/>
                <a:cs typeface="Times New Roman" panose="02020603050405020304" pitchFamily="18" charset="0"/>
              </a:rPr>
              <a:t>Gửi DELETE restful lên </a:t>
            </a:r>
            <a:r>
              <a:rPr lang="en-US">
                <a:latin typeface="Times New Roman" panose="02020603050405020304" pitchFamily="18" charset="0"/>
                <a:cs typeface="Times New Roman" panose="02020603050405020304" pitchFamily="18" charset="0"/>
              </a:rPr>
              <a:t>Orthanc server</a:t>
            </a:r>
          </a:p>
          <a:p>
            <a:pPr marL="457200" lvl="1" indent="0">
              <a:buNone/>
            </a:pPr>
            <a:endParaRPr lang="en-US" sz="1200">
              <a:latin typeface="Times New Roman" panose="02020603050405020304" pitchFamily="18" charset="0"/>
              <a:cs typeface="Times New Roman" panose="02020603050405020304" pitchFamily="18" charset="0"/>
            </a:endParaRPr>
          </a:p>
          <a:p>
            <a:pPr marL="457200" lvl="1" indent="0">
              <a:buNone/>
            </a:pPr>
            <a:endParaRPr lang="en-US" sz="1200">
              <a:latin typeface="Times New Roman" panose="02020603050405020304" pitchFamily="18" charset="0"/>
              <a:cs typeface="Times New Roman" panose="02020603050405020304" pitchFamily="18" charset="0"/>
            </a:endParaRPr>
          </a:p>
          <a:p>
            <a:pPr marL="457200" lvl="1" indent="0">
              <a:buNone/>
            </a:pPr>
            <a:endParaRPr lang="en-US" sz="1200">
              <a:latin typeface="Times New Roman" panose="02020603050405020304" pitchFamily="18" charset="0"/>
              <a:cs typeface="Times New Roman" panose="02020603050405020304" pitchFamily="18" charset="0"/>
            </a:endParaRPr>
          </a:p>
          <a:p>
            <a:pPr marL="457200" lvl="1" indent="0">
              <a:buNone/>
            </a:pPr>
            <a:endParaRPr lang="en-US" sz="1200">
              <a:latin typeface="Times New Roman" panose="02020603050405020304" pitchFamily="18" charset="0"/>
              <a:cs typeface="Times New Roman" panose="02020603050405020304" pitchFamily="18" charset="0"/>
            </a:endParaRPr>
          </a:p>
          <a:p>
            <a:pPr marL="457200" lvl="1" indent="0">
              <a:buNone/>
            </a:pPr>
            <a:endParaRPr lang="en-US" sz="1200">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Với POST</a:t>
            </a:r>
            <a:endParaRPr lang="en-US" sz="1200">
              <a:latin typeface="Times New Roman" panose="02020603050405020304" pitchFamily="18" charset="0"/>
              <a:cs typeface="Times New Roman" panose="02020603050405020304" pitchFamily="18" charset="0"/>
            </a:endParaRPr>
          </a:p>
          <a:p>
            <a:pPr lvl="2"/>
            <a:r>
              <a:rPr lang="en-US">
                <a:latin typeface="Times New Roman" panose="02020603050405020304" pitchFamily="18" charset="0"/>
                <a:cs typeface="Times New Roman" panose="02020603050405020304" pitchFamily="18" charset="0"/>
              </a:rPr>
              <a:t>Chọn file DICOM qua thẻ input HTML</a:t>
            </a:r>
            <a:endParaRPr lang="en-US" sz="1000">
              <a:latin typeface="Times New Roman" panose="02020603050405020304" pitchFamily="18" charset="0"/>
              <a:cs typeface="Times New Roman" panose="02020603050405020304" pitchFamily="18" charset="0"/>
            </a:endParaRPr>
          </a:p>
          <a:p>
            <a:pPr lvl="2"/>
            <a:r>
              <a:rPr lang="en-US">
                <a:latin typeface="Times New Roman" panose="02020603050405020304" pitchFamily="18" charset="0"/>
                <a:cs typeface="Times New Roman" panose="02020603050405020304" pitchFamily="18" charset="0"/>
              </a:rPr>
              <a:t>Lấy thông tin file (tên, vị trí lưu trữ, kích thước, định dạng) từ biến tạm của Apache server</a:t>
            </a:r>
            <a:endParaRPr lang="en-US" sz="1000">
              <a:latin typeface="Times New Roman" panose="02020603050405020304" pitchFamily="18" charset="0"/>
              <a:cs typeface="Times New Roman" panose="02020603050405020304" pitchFamily="18" charset="0"/>
            </a:endParaRPr>
          </a:p>
          <a:p>
            <a:pPr lvl="2"/>
            <a:r>
              <a:rPr lang="en-US">
                <a:latin typeface="Times New Roman" panose="02020603050405020304" pitchFamily="18" charset="0"/>
                <a:cs typeface="Times New Roman" panose="02020603050405020304" pitchFamily="18" charset="0"/>
              </a:rPr>
              <a:t>Truyền biến với giao thức POST để Server Orthanc nhận dữ liệu</a:t>
            </a:r>
            <a:endParaRPr lang="en-US" sz="1000">
              <a:latin typeface="Times New Roman" panose="02020603050405020304" pitchFamily="18" charset="0"/>
              <a:cs typeface="Times New Roman" panose="02020603050405020304" pitchFamily="18" charset="0"/>
            </a:endParaRPr>
          </a:p>
          <a:p>
            <a:endParaRPr lang="en-US"/>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2429606" y="1613559"/>
            <a:ext cx="6731979" cy="1542879"/>
          </a:xfrm>
          <a:prstGeom prst="rect">
            <a:avLst/>
          </a:prstGeom>
        </p:spPr>
      </p:pic>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2965938" y="4676896"/>
            <a:ext cx="5817578" cy="2022842"/>
          </a:xfrm>
          <a:prstGeom prst="rect">
            <a:avLst/>
          </a:prstGeom>
        </p:spPr>
      </p:pic>
    </p:spTree>
    <p:extLst>
      <p:ext uri="{BB962C8B-B14F-4D97-AF65-F5344CB8AC3E}">
        <p14:creationId xmlns:p14="http://schemas.microsoft.com/office/powerpoint/2010/main" val="4188673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7108" y="474784"/>
            <a:ext cx="9992335" cy="5216630"/>
          </a:xfrm>
        </p:spPr>
        <p:txBody>
          <a:bodyPr/>
          <a:lstStyle/>
          <a:p>
            <a:pPr lvl="0"/>
            <a:r>
              <a:rPr lang="en-US">
                <a:latin typeface="Times New Roman" panose="02020603050405020304" pitchFamily="18" charset="0"/>
                <a:cs typeface="Times New Roman" panose="02020603050405020304" pitchFamily="18" charset="0"/>
              </a:rPr>
              <a:t>OpenMRS:</a:t>
            </a:r>
          </a:p>
          <a:p>
            <a:pPr lvl="1"/>
            <a:r>
              <a:rPr lang="en-US">
                <a:latin typeface="Times New Roman" panose="02020603050405020304" pitchFamily="18" charset="0"/>
                <a:cs typeface="Times New Roman" panose="02020603050405020304" pitchFamily="18" charset="0"/>
              </a:rPr>
              <a:t>Quản </a:t>
            </a:r>
            <a:r>
              <a:rPr lang="en-US">
                <a:latin typeface="Times New Roman" panose="02020603050405020304" pitchFamily="18" charset="0"/>
                <a:cs typeface="Times New Roman" panose="02020603050405020304" pitchFamily="18" charset="0"/>
              </a:rPr>
              <a:t>lý truy cập:</a:t>
            </a:r>
            <a:endParaRPr lang="en-US" sz="1200">
              <a:latin typeface="Times New Roman" panose="02020603050405020304" pitchFamily="18" charset="0"/>
              <a:cs typeface="Times New Roman" panose="02020603050405020304" pitchFamily="18" charset="0"/>
            </a:endParaRPr>
          </a:p>
          <a:p>
            <a:pPr lvl="2"/>
            <a:r>
              <a:rPr lang="en-US">
                <a:latin typeface="Times New Roman" panose="02020603050405020304" pitchFamily="18" charset="0"/>
                <a:cs typeface="Times New Roman" panose="02020603050405020304" pitchFamily="18" charset="0"/>
              </a:rPr>
              <a:t>User/Pass truy cập OpenMRS được phân phối và lưu trữ ứng với mỗi User trên hệ thống </a:t>
            </a:r>
            <a:r>
              <a:rPr lang="en-US">
                <a:latin typeface="Times New Roman" panose="02020603050405020304" pitchFamily="18" charset="0"/>
                <a:cs typeface="Times New Roman" panose="02020603050405020304" pitchFamily="18" charset="0"/>
              </a:rPr>
              <a:t>tích hợp bằng PGSQL</a:t>
            </a:r>
            <a:endParaRPr lang="en-US" sz="1000">
              <a:latin typeface="Times New Roman" panose="02020603050405020304" pitchFamily="18" charset="0"/>
              <a:cs typeface="Times New Roman" panose="02020603050405020304" pitchFamily="18" charset="0"/>
            </a:endParaRPr>
          </a:p>
          <a:p>
            <a:pPr lvl="2"/>
            <a:r>
              <a:rPr lang="en-US">
                <a:latin typeface="Times New Roman" panose="02020603050405020304" pitchFamily="18" charset="0"/>
                <a:cs typeface="Times New Roman" panose="02020603050405020304" pitchFamily="18" charset="0"/>
              </a:rPr>
              <a:t>Khi thực hiện tác vụ:</a:t>
            </a:r>
            <a:endParaRPr lang="en-US" sz="1000">
              <a:latin typeface="Times New Roman" panose="02020603050405020304" pitchFamily="18" charset="0"/>
              <a:cs typeface="Times New Roman" panose="02020603050405020304" pitchFamily="18" charset="0"/>
            </a:endParaRPr>
          </a:p>
          <a:p>
            <a:pPr lvl="3"/>
            <a:r>
              <a:rPr lang="en-US">
                <a:latin typeface="Times New Roman" panose="02020603050405020304" pitchFamily="18" charset="0"/>
                <a:cs typeface="Times New Roman" panose="02020603050405020304" pitchFamily="18" charset="0"/>
              </a:rPr>
              <a:t>Gửi user/pass openMRS để server xác thực và cho phép thực hiện yêu cầu</a:t>
            </a:r>
            <a:endParaRPr lang="en-US" sz="1000">
              <a:latin typeface="Times New Roman" panose="02020603050405020304" pitchFamily="18" charset="0"/>
              <a:cs typeface="Times New Roman" panose="02020603050405020304" pitchFamily="18" charset="0"/>
            </a:endParaRPr>
          </a:p>
          <a:p>
            <a:pPr lvl="3"/>
            <a:r>
              <a:rPr lang="en-US">
                <a:latin typeface="Times New Roman" panose="02020603050405020304" pitchFamily="18" charset="0"/>
                <a:cs typeface="Times New Roman" panose="02020603050405020304" pitchFamily="18" charset="0"/>
              </a:rPr>
              <a:t>Nội dung tác vụ được </a:t>
            </a:r>
            <a:r>
              <a:rPr lang="en-US">
                <a:latin typeface="Times New Roman" panose="02020603050405020304" pitchFamily="18" charset="0"/>
                <a:cs typeface="Times New Roman" panose="02020603050405020304" pitchFamily="18" charset="0"/>
              </a:rPr>
              <a:t>ghi trong POSTFIELD và thực hiện sau khi hệ thống cho phép</a:t>
            </a:r>
            <a:endParaRPr lang="en-US" sz="1000">
              <a:latin typeface="Times New Roman" panose="02020603050405020304" pitchFamily="18" charset="0"/>
              <a:cs typeface="Times New Roman" panose="02020603050405020304" pitchFamily="18" charset="0"/>
            </a:endParaRPr>
          </a:p>
          <a:p>
            <a:pPr lvl="2"/>
            <a:r>
              <a:rPr lang="en-US">
                <a:latin typeface="Times New Roman" panose="02020603050405020304" pitchFamily="18" charset="0"/>
                <a:cs typeface="Times New Roman" panose="02020603050405020304" pitchFamily="18" charset="0"/>
              </a:rPr>
              <a:t>Ko lưu trữ phiên làm việc và xác thực với mỗi yêu cầu </a:t>
            </a:r>
            <a:r>
              <a:rPr lang="en-US">
                <a:latin typeface="Times New Roman" panose="02020603050405020304" pitchFamily="18" charset="0"/>
                <a:cs typeface="Times New Roman" panose="02020603050405020304" pitchFamily="18" charset="0"/>
              </a:rPr>
              <a:t>được gửi</a:t>
            </a:r>
          </a:p>
          <a:p>
            <a:pPr lvl="2"/>
            <a:r>
              <a:rPr lang="en-US">
                <a:latin typeface="Times New Roman" panose="02020603050405020304" pitchFamily="18" charset="0"/>
                <a:cs typeface="Times New Roman" panose="02020603050405020304" pitchFamily="18" charset="0"/>
              </a:rPr>
              <a:t>Với các tài khoản không có dữ liệu truy cập, hệ thống sẽ trả lại thông báo lỗi</a:t>
            </a:r>
          </a:p>
          <a:p>
            <a:pPr lvl="2"/>
            <a:endParaRPr lang="en-US">
              <a:latin typeface="Times New Roman" panose="02020603050405020304" pitchFamily="18" charset="0"/>
              <a:cs typeface="Times New Roman" panose="02020603050405020304" pitchFamily="18" charset="0"/>
            </a:endParaRPr>
          </a:p>
          <a:p>
            <a:pPr marL="457200" lvl="1" indent="0">
              <a:buNone/>
            </a:pPr>
            <a:endParaRPr lang="en-US">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702166" y="3171140"/>
            <a:ext cx="6767147" cy="2794341"/>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2702165" y="5489191"/>
            <a:ext cx="6767147" cy="1642745"/>
          </a:xfrm>
          <a:prstGeom prst="rect">
            <a:avLst/>
          </a:prstGeom>
        </p:spPr>
      </p:pic>
    </p:spTree>
    <p:extLst>
      <p:ext uri="{BB962C8B-B14F-4D97-AF65-F5344CB8AC3E}">
        <p14:creationId xmlns:p14="http://schemas.microsoft.com/office/powerpoint/2010/main" val="1449383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4033" y="588940"/>
            <a:ext cx="8911687" cy="1280890"/>
          </a:xfrm>
        </p:spPr>
        <p:txBody>
          <a:bodyPr>
            <a:normAutofit/>
          </a:bodyPr>
          <a:lstStyle/>
          <a:p>
            <a:r>
              <a:rPr lang="en-US" sz="2000" b="1">
                <a:latin typeface="Times New Roman" panose="02020603050405020304" pitchFamily="18" charset="0"/>
                <a:cs typeface="Times New Roman" panose="02020603050405020304" pitchFamily="18" charset="0"/>
              </a:rPr>
              <a:t>5. Kết luận</a:t>
            </a:r>
            <a:endParaRPr lang="en-US" sz="2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86889" y="1693985"/>
            <a:ext cx="8915400" cy="3777622"/>
          </a:xfrm>
        </p:spPr>
        <p:txBody>
          <a:bodyPr/>
          <a:lstStyle/>
          <a:p>
            <a:r>
              <a:rPr lang="en-US">
                <a:latin typeface="Times New Roman" panose="02020603050405020304" pitchFamily="18" charset="0"/>
                <a:cs typeface="Times New Roman" panose="02020603050405020304" pitchFamily="18" charset="0"/>
              </a:rPr>
              <a:t>Restful webservice là 1 cách thức hiệu quả để tích hợp các chức năng và dịch vụ của nhiều hệ thống. Nếu các hệ thống tương tác qua chuẩn này thì hệ thống sẽ có mức độ linh hoạt và khả năng mở rộng tốt.</a:t>
            </a:r>
          </a:p>
          <a:p>
            <a:r>
              <a:rPr lang="en-US">
                <a:latin typeface="Times New Roman" panose="02020603050405020304" pitchFamily="18" charset="0"/>
                <a:cs typeface="Times New Roman" panose="02020603050405020304" pitchFamily="18" charset="0"/>
              </a:rPr>
              <a:t>Bài tập này là 1 ví dụ cụ thể và đơn giản về việc tích hợp mức chức năng và quản lý truy cập cho các dịch vụ riêng biệt.</a:t>
            </a:r>
          </a:p>
          <a:p>
            <a:endParaRPr lang="en-US"/>
          </a:p>
        </p:txBody>
      </p:sp>
    </p:spTree>
    <p:extLst>
      <p:ext uri="{BB962C8B-B14F-4D97-AF65-F5344CB8AC3E}">
        <p14:creationId xmlns:p14="http://schemas.microsoft.com/office/powerpoint/2010/main" val="194375182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43</TotalTime>
  <Words>757</Words>
  <Application>Microsoft Office PowerPoint</Application>
  <PresentationFormat>Widescreen</PresentationFormat>
  <Paragraphs>88</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Tahoma</vt:lpstr>
      <vt:lpstr>Times New Roman</vt:lpstr>
      <vt:lpstr>Wingdings 3</vt:lpstr>
      <vt:lpstr>Wisp</vt:lpstr>
      <vt:lpstr>PowerPoint Presentation</vt:lpstr>
      <vt:lpstr>Mục lục</vt:lpstr>
      <vt:lpstr>1. Mục tiêu của bài tập</vt:lpstr>
      <vt:lpstr>PowerPoint Presentation</vt:lpstr>
      <vt:lpstr>3. Kết quả đã thực hiện</vt:lpstr>
      <vt:lpstr>4. Chi tiết các giải pháp tích hợp</vt:lpstr>
      <vt:lpstr>PowerPoint Presentation</vt:lpstr>
      <vt:lpstr>PowerPoint Presentation</vt:lpstr>
      <vt:lpstr>5. Kết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Lưu Quang Thắng</dc:creator>
  <cp:lastModifiedBy>Lưu Quang Thắng</cp:lastModifiedBy>
  <cp:revision>6</cp:revision>
  <dcterms:created xsi:type="dcterms:W3CDTF">2016-12-20T15:03:16Z</dcterms:created>
  <dcterms:modified xsi:type="dcterms:W3CDTF">2016-12-20T15:46:27Z</dcterms:modified>
</cp:coreProperties>
</file>