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Nunito Sans Bold" charset="1" panose="00000800000000000000"/>
      <p:regular r:id="rId31"/>
    </p:embeddedFont>
    <p:embeddedFont>
      <p:font typeface="Nunito Sans Heavy" charset="1" panose="00000A00000000000000"/>
      <p:regular r:id="rId32"/>
    </p:embeddedFont>
    <p:embeddedFont>
      <p:font typeface="Nunito Sans" charset="1" panose="00000500000000000000"/>
      <p:regular r:id="rId33"/>
    </p:embeddedFont>
    <p:embeddedFont>
      <p:font typeface="Noto Serif Display" charset="1" panose="02020502080505020204"/>
      <p:regular r:id="rId34"/>
    </p:embeddedFont>
    <p:embeddedFont>
      <p:font typeface="Nunito Sans Italics" charset="1" panose="00000500000000000000"/>
      <p:regular r:id="rId35"/>
    </p:embeddedFont>
    <p:embeddedFont>
      <p:font typeface="Nunito Sans Bold Italics" charset="1" panose="000008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521343" y="620940"/>
            <a:ext cx="10502900" cy="1047750"/>
          </a:xfrm>
          <a:prstGeom prst="rect">
            <a:avLst/>
          </a:prstGeom>
        </p:spPr>
        <p:txBody>
          <a:bodyPr anchor="t" rtlCol="false" tIns="0" lIns="0" bIns="0" rIns="0">
            <a:spAutoFit/>
          </a:bodyPr>
          <a:lstStyle/>
          <a:p>
            <a:pPr algn="ctr">
              <a:lnSpc>
                <a:spcPts val="4200"/>
              </a:lnSpc>
            </a:pPr>
            <a:r>
              <a:rPr lang="en-US" sz="3000" b="true">
                <a:solidFill>
                  <a:srgbClr val="004AAD"/>
                </a:solidFill>
                <a:latin typeface="Nunito Sans Bold"/>
                <a:ea typeface="Nunito Sans Bold"/>
                <a:cs typeface="Nunito Sans Bold"/>
                <a:sym typeface="Nunito Sans Bold"/>
              </a:rPr>
              <a:t>TRƯỜNG ĐẠI HỌC CÔNG NGHỆ THÔNG TIN, ĐHQG HCM</a:t>
            </a:r>
          </a:p>
          <a:p>
            <a:pPr algn="ctr">
              <a:lnSpc>
                <a:spcPts val="4200"/>
              </a:lnSpc>
            </a:pPr>
            <a:r>
              <a:rPr lang="en-US" sz="3000" b="true">
                <a:solidFill>
                  <a:srgbClr val="004AAD"/>
                </a:solidFill>
                <a:latin typeface="Nunito Sans Bold"/>
                <a:ea typeface="Nunito Sans Bold"/>
                <a:cs typeface="Nunito Sans Bold"/>
                <a:sym typeface="Nunito Sans Bold"/>
              </a:rPr>
              <a:t>KHOA KHOA HỌC &amp; KĨ THUẬT THÔNG TIN</a:t>
            </a:r>
          </a:p>
        </p:txBody>
      </p:sp>
      <p:sp>
        <p:nvSpPr>
          <p:cNvPr name="Freeform 3" id="3"/>
          <p:cNvSpPr/>
          <p:nvPr/>
        </p:nvSpPr>
        <p:spPr>
          <a:xfrm flipH="false" flipV="false" rot="0">
            <a:off x="7805153" y="2089975"/>
            <a:ext cx="1935279" cy="1577997"/>
          </a:xfrm>
          <a:custGeom>
            <a:avLst/>
            <a:gdLst/>
            <a:ahLst/>
            <a:cxnLst/>
            <a:rect r="r" b="b" t="t" l="l"/>
            <a:pathLst>
              <a:path h="1577997" w="1935279">
                <a:moveTo>
                  <a:pt x="0" y="0"/>
                </a:moveTo>
                <a:lnTo>
                  <a:pt x="1935280" y="0"/>
                </a:lnTo>
                <a:lnTo>
                  <a:pt x="1935280" y="1577997"/>
                </a:lnTo>
                <a:lnTo>
                  <a:pt x="0" y="1577997"/>
                </a:lnTo>
                <a:lnTo>
                  <a:pt x="0" y="0"/>
                </a:lnTo>
                <a:close/>
              </a:path>
            </a:pathLst>
          </a:custGeom>
          <a:blipFill>
            <a:blip r:embed="rId2"/>
            <a:stretch>
              <a:fillRect l="0" t="0" r="0" b="0"/>
            </a:stretch>
          </a:blipFill>
        </p:spPr>
      </p:sp>
      <p:sp>
        <p:nvSpPr>
          <p:cNvPr name="TextBox 4" id="4"/>
          <p:cNvSpPr txBox="true"/>
          <p:nvPr/>
        </p:nvSpPr>
        <p:spPr>
          <a:xfrm rot="0">
            <a:off x="630780" y="3972772"/>
            <a:ext cx="17026441" cy="2889250"/>
          </a:xfrm>
          <a:prstGeom prst="rect">
            <a:avLst/>
          </a:prstGeom>
        </p:spPr>
        <p:txBody>
          <a:bodyPr anchor="t" rtlCol="false" tIns="0" lIns="0" bIns="0" rIns="0">
            <a:spAutoFit/>
          </a:bodyPr>
          <a:lstStyle/>
          <a:p>
            <a:pPr algn="ctr">
              <a:lnSpc>
                <a:spcPts val="7700"/>
              </a:lnSpc>
            </a:pPr>
            <a:r>
              <a:rPr lang="en-US" sz="5500" b="true">
                <a:solidFill>
                  <a:srgbClr val="004AAD"/>
                </a:solidFill>
                <a:latin typeface="Nunito Sans Heavy"/>
                <a:ea typeface="Nunito Sans Heavy"/>
                <a:cs typeface="Nunito Sans Heavy"/>
                <a:sym typeface="Nunito Sans Heavy"/>
              </a:rPr>
              <a:t>BÁO CÁO ĐỒ ÁN</a:t>
            </a:r>
          </a:p>
          <a:p>
            <a:pPr algn="ctr">
              <a:lnSpc>
                <a:spcPts val="7700"/>
              </a:lnSpc>
            </a:pPr>
            <a:r>
              <a:rPr lang="en-US" sz="5500" b="true">
                <a:solidFill>
                  <a:srgbClr val="004AAD"/>
                </a:solidFill>
                <a:latin typeface="Nunito Sans Bold"/>
                <a:ea typeface="Nunito Sans Bold"/>
                <a:cs typeface="Nunito Sans Bold"/>
                <a:sym typeface="Nunito Sans Bold"/>
              </a:rPr>
              <a:t>ĐỀ TÀI</a:t>
            </a:r>
            <a:r>
              <a:rPr lang="en-US" sz="5500">
                <a:solidFill>
                  <a:srgbClr val="004AAD"/>
                </a:solidFill>
                <a:latin typeface="Nunito Sans"/>
                <a:ea typeface="Nunito Sans"/>
                <a:cs typeface="Nunito Sans"/>
                <a:sym typeface="Nunito Sans"/>
              </a:rPr>
              <a:t>: PHÂN TÍCH BỘ DỮ LIỆU VÀ XÂY DỰNG MÔ HÌNH DỰ ĐOÁN VỤ ÁN TẠI MỸ TRONG NĂM 2023  </a:t>
            </a:r>
          </a:p>
        </p:txBody>
      </p:sp>
      <p:sp>
        <p:nvSpPr>
          <p:cNvPr name="TextBox 5" id="5"/>
          <p:cNvSpPr txBox="true"/>
          <p:nvPr/>
        </p:nvSpPr>
        <p:spPr>
          <a:xfrm rot="0">
            <a:off x="9597330" y="7523111"/>
            <a:ext cx="8457811" cy="1835150"/>
          </a:xfrm>
          <a:prstGeom prst="rect">
            <a:avLst/>
          </a:prstGeom>
        </p:spPr>
        <p:txBody>
          <a:bodyPr anchor="t" rtlCol="false" tIns="0" lIns="0" bIns="0" rIns="0">
            <a:spAutoFit/>
          </a:bodyPr>
          <a:lstStyle/>
          <a:p>
            <a:pPr algn="l">
              <a:lnSpc>
                <a:spcPts val="4900"/>
              </a:lnSpc>
            </a:pPr>
            <a:r>
              <a:rPr lang="en-US" sz="3500">
                <a:solidFill>
                  <a:srgbClr val="000000"/>
                </a:solidFill>
                <a:latin typeface="Nunito Sans"/>
                <a:ea typeface="Nunito Sans"/>
                <a:cs typeface="Nunito Sans"/>
                <a:sym typeface="Nunito Sans"/>
              </a:rPr>
              <a:t>Môn: </a:t>
            </a:r>
            <a:r>
              <a:rPr lang="en-US" sz="3500" b="true">
                <a:solidFill>
                  <a:srgbClr val="000000"/>
                </a:solidFill>
                <a:latin typeface="Nunito Sans Bold"/>
                <a:ea typeface="Nunito Sans Bold"/>
                <a:cs typeface="Nunito Sans Bold"/>
                <a:sym typeface="Nunito Sans Bold"/>
              </a:rPr>
              <a:t>Phân tích dữ liệu</a:t>
            </a:r>
          </a:p>
          <a:p>
            <a:pPr algn="l">
              <a:lnSpc>
                <a:spcPts val="4900"/>
              </a:lnSpc>
            </a:pPr>
            <a:r>
              <a:rPr lang="en-US" sz="3500">
                <a:solidFill>
                  <a:srgbClr val="000000"/>
                </a:solidFill>
                <a:latin typeface="Nunito Sans"/>
                <a:ea typeface="Nunito Sans"/>
                <a:cs typeface="Nunito Sans"/>
                <a:sym typeface="Nunito Sans"/>
              </a:rPr>
              <a:t>Lớp: </a:t>
            </a:r>
            <a:r>
              <a:rPr lang="en-US" sz="3500" b="true">
                <a:solidFill>
                  <a:srgbClr val="000000"/>
                </a:solidFill>
                <a:latin typeface="Nunito Sans Bold"/>
                <a:ea typeface="Nunito Sans Bold"/>
                <a:cs typeface="Nunito Sans Bold"/>
                <a:sym typeface="Nunito Sans Bold"/>
              </a:rPr>
              <a:t>IE224.P11</a:t>
            </a:r>
          </a:p>
          <a:p>
            <a:pPr algn="l">
              <a:lnSpc>
                <a:spcPts val="4900"/>
              </a:lnSpc>
            </a:pPr>
            <a:r>
              <a:rPr lang="en-US" sz="3500">
                <a:solidFill>
                  <a:srgbClr val="000000"/>
                </a:solidFill>
                <a:latin typeface="Nunito Sans"/>
                <a:ea typeface="Nunito Sans"/>
                <a:cs typeface="Nunito Sans"/>
                <a:sym typeface="Nunito Sans"/>
              </a:rPr>
              <a:t>Nhóm: </a:t>
            </a:r>
            <a:r>
              <a:rPr lang="en-US" sz="3500" b="true">
                <a:solidFill>
                  <a:srgbClr val="000000"/>
                </a:solidFill>
                <a:latin typeface="Nunito Sans Bold"/>
                <a:ea typeface="Nunito Sans Bold"/>
                <a:cs typeface="Nunito Sans Bold"/>
                <a:sym typeface="Nunito Sans Bold"/>
              </a:rPr>
              <a:t>17</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3984683" y="4676583"/>
            <a:ext cx="10659190" cy="3396311"/>
          </a:xfrm>
          <a:custGeom>
            <a:avLst/>
            <a:gdLst/>
            <a:ahLst/>
            <a:cxnLst/>
            <a:rect r="r" b="b" t="t" l="l"/>
            <a:pathLst>
              <a:path h="3396311" w="10659190">
                <a:moveTo>
                  <a:pt x="0" y="0"/>
                </a:moveTo>
                <a:lnTo>
                  <a:pt x="10659190" y="0"/>
                </a:lnTo>
                <a:lnTo>
                  <a:pt x="10659190" y="3396311"/>
                </a:lnTo>
                <a:lnTo>
                  <a:pt x="0" y="3396311"/>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03</a:t>
            </a:r>
          </a:p>
        </p:txBody>
      </p:sp>
      <p:sp>
        <p:nvSpPr>
          <p:cNvPr name="TextBox 7" id="7"/>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Phân tích thăm dò</a:t>
            </a:r>
          </a:p>
        </p:txBody>
      </p:sp>
      <p:sp>
        <p:nvSpPr>
          <p:cNvPr name="TextBox 8" id="8"/>
          <p:cNvSpPr txBox="true"/>
          <p:nvPr/>
        </p:nvSpPr>
        <p:spPr>
          <a:xfrm rot="0">
            <a:off x="3272103" y="1981721"/>
            <a:ext cx="11371771" cy="1663065"/>
          </a:xfrm>
          <a:prstGeom prst="rect">
            <a:avLst/>
          </a:prstGeom>
        </p:spPr>
        <p:txBody>
          <a:bodyPr anchor="t" rtlCol="false" tIns="0" lIns="0" bIns="0" rIns="0">
            <a:spAutoFit/>
          </a:bodyPr>
          <a:lstStyle/>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Đối với các thuộc tính định tính, thu được kết thông tin về </a:t>
            </a:r>
            <a:r>
              <a:rPr lang="en-US" b="true" sz="3799" i="true">
                <a:solidFill>
                  <a:srgbClr val="000000"/>
                </a:solidFill>
                <a:latin typeface="Nunito Sans Bold Italics"/>
                <a:ea typeface="Nunito Sans Bold Italics"/>
                <a:cs typeface="Nunito Sans Bold Italics"/>
                <a:sym typeface="Nunito Sans Bold Italics"/>
              </a:rPr>
              <a:t>unique</a:t>
            </a:r>
            <a:r>
              <a:rPr lang="en-US" sz="3799" i="true">
                <a:solidFill>
                  <a:srgbClr val="000000"/>
                </a:solidFill>
                <a:latin typeface="Nunito Sans Italics"/>
                <a:ea typeface="Nunito Sans Italics"/>
                <a:cs typeface="Nunito Sans Italics"/>
                <a:sym typeface="Nunito Sans Italics"/>
              </a:rPr>
              <a:t>, </a:t>
            </a:r>
            <a:r>
              <a:rPr lang="en-US" b="true" sz="3799" i="true">
                <a:solidFill>
                  <a:srgbClr val="000000"/>
                </a:solidFill>
                <a:latin typeface="Nunito Sans Bold Italics"/>
                <a:ea typeface="Nunito Sans Bold Italics"/>
                <a:cs typeface="Nunito Sans Bold Italics"/>
                <a:sym typeface="Nunito Sans Bold Italics"/>
              </a:rPr>
              <a:t>top </a:t>
            </a:r>
            <a:r>
              <a:rPr lang="en-US" sz="3799" i="true">
                <a:solidFill>
                  <a:srgbClr val="000000"/>
                </a:solidFill>
                <a:latin typeface="Nunito Sans Italics"/>
                <a:ea typeface="Nunito Sans Italics"/>
                <a:cs typeface="Nunito Sans Italics"/>
                <a:sym typeface="Nunito Sans Italics"/>
              </a:rPr>
              <a:t>và </a:t>
            </a:r>
            <a:r>
              <a:rPr lang="en-US" b="true" sz="3799" i="true">
                <a:solidFill>
                  <a:srgbClr val="000000"/>
                </a:solidFill>
                <a:latin typeface="Nunito Sans Bold Italics"/>
                <a:ea typeface="Nunito Sans Bold Italics"/>
                <a:cs typeface="Nunito Sans Bold Italics"/>
                <a:sym typeface="Nunito Sans Bold Italics"/>
              </a:rPr>
              <a:t>freq</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6885401" y="6630286"/>
            <a:ext cx="4517198" cy="1920226"/>
          </a:xfrm>
          <a:custGeom>
            <a:avLst/>
            <a:gdLst/>
            <a:ahLst/>
            <a:cxnLst/>
            <a:rect r="r" b="b" t="t" l="l"/>
            <a:pathLst>
              <a:path h="1920226" w="4517198">
                <a:moveTo>
                  <a:pt x="0" y="0"/>
                </a:moveTo>
                <a:lnTo>
                  <a:pt x="4517198" y="0"/>
                </a:lnTo>
                <a:lnTo>
                  <a:pt x="4517198" y="1920226"/>
                </a:lnTo>
                <a:lnTo>
                  <a:pt x="0" y="1920226"/>
                </a:lnTo>
                <a:lnTo>
                  <a:pt x="0" y="0"/>
                </a:lnTo>
                <a:close/>
              </a:path>
            </a:pathLst>
          </a:custGeom>
          <a:blipFill>
            <a:blip r:embed="rId2"/>
            <a:stretch>
              <a:fillRect l="0" t="0" r="-101525"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03</a:t>
            </a:r>
          </a:p>
        </p:txBody>
      </p:sp>
      <p:sp>
        <p:nvSpPr>
          <p:cNvPr name="TextBox 7" id="7"/>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Phân tích thăm dò</a:t>
            </a:r>
          </a:p>
        </p:txBody>
      </p:sp>
      <p:sp>
        <p:nvSpPr>
          <p:cNvPr name="TextBox 8" id="8"/>
          <p:cNvSpPr txBox="true"/>
          <p:nvPr/>
        </p:nvSpPr>
        <p:spPr>
          <a:xfrm rot="0">
            <a:off x="2463858" y="1981721"/>
            <a:ext cx="13360284" cy="3396615"/>
          </a:xfrm>
          <a:prstGeom prst="rect">
            <a:avLst/>
          </a:prstGeom>
        </p:spPr>
        <p:txBody>
          <a:bodyPr anchor="t" rtlCol="false" tIns="0" lIns="0" bIns="0" rIns="0">
            <a:spAutoFit/>
          </a:bodyPr>
          <a:lstStyle/>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Để khi xây dựng mô hình có kết quả tốt nhất, nhóm cũng xử lý các giá trị ngoại lai bằng phương pháp </a:t>
            </a:r>
            <a:r>
              <a:rPr lang="en-US" b="true" sz="3799" i="true">
                <a:solidFill>
                  <a:srgbClr val="000000"/>
                </a:solidFill>
                <a:latin typeface="Nunito Sans Bold Italics"/>
                <a:ea typeface="Nunito Sans Bold Italics"/>
                <a:cs typeface="Nunito Sans Bold Italics"/>
                <a:sym typeface="Nunito Sans Bold Italics"/>
              </a:rPr>
              <a:t>Z_score</a:t>
            </a:r>
          </a:p>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Sau khi lọc cá giá trị ngoại lai, bộ dữ liệu còn </a:t>
            </a:r>
            <a:r>
              <a:rPr lang="en-US" b="true" sz="3799" i="true">
                <a:solidFill>
                  <a:srgbClr val="000000"/>
                </a:solidFill>
                <a:latin typeface="Nunito Sans Bold Italics"/>
                <a:ea typeface="Nunito Sans Bold Italics"/>
                <a:cs typeface="Nunito Sans Bold Italics"/>
                <a:sym typeface="Nunito Sans Bold Italics"/>
              </a:rPr>
              <a:t>13777 </a:t>
            </a:r>
            <a:r>
              <a:rPr lang="en-US" sz="3799" i="true">
                <a:solidFill>
                  <a:srgbClr val="000000"/>
                </a:solidFill>
                <a:latin typeface="Nunito Sans Italics"/>
                <a:ea typeface="Nunito Sans Italics"/>
                <a:cs typeface="Nunito Sans Italics"/>
                <a:sym typeface="Nunito Sans Italics"/>
              </a:rPr>
              <a:t>dòng và </a:t>
            </a:r>
            <a:r>
              <a:rPr lang="en-US" b="true" sz="3799" i="true">
                <a:solidFill>
                  <a:srgbClr val="000000"/>
                </a:solidFill>
                <a:latin typeface="Nunito Sans Bold Italics"/>
                <a:ea typeface="Nunito Sans Bold Italics"/>
                <a:cs typeface="Nunito Sans Bold Italics"/>
                <a:sym typeface="Nunito Sans Bold Italics"/>
              </a:rPr>
              <a:t>12 </a:t>
            </a:r>
            <a:r>
              <a:rPr lang="en-US" sz="3799" i="true">
                <a:solidFill>
                  <a:srgbClr val="000000"/>
                </a:solidFill>
                <a:latin typeface="Nunito Sans Italics"/>
                <a:ea typeface="Nunito Sans Italics"/>
                <a:cs typeface="Nunito Sans Italics"/>
                <a:sym typeface="Nunito Sans Italics"/>
              </a:rPr>
              <a:t>cột</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95158" y="-2137253"/>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611819" y="5409229"/>
            <a:ext cx="8701619" cy="3934796"/>
          </a:xfrm>
          <a:custGeom>
            <a:avLst/>
            <a:gdLst/>
            <a:ahLst/>
            <a:cxnLst/>
            <a:rect r="r" b="b" t="t" l="l"/>
            <a:pathLst>
              <a:path h="3934796" w="8701619">
                <a:moveTo>
                  <a:pt x="0" y="0"/>
                </a:moveTo>
                <a:lnTo>
                  <a:pt x="8701620" y="0"/>
                </a:lnTo>
                <a:lnTo>
                  <a:pt x="8701620" y="3934796"/>
                </a:lnTo>
                <a:lnTo>
                  <a:pt x="0" y="3934796"/>
                </a:lnTo>
                <a:lnTo>
                  <a:pt x="0" y="0"/>
                </a:lnTo>
                <a:close/>
              </a:path>
            </a:pathLst>
          </a:custGeom>
          <a:blipFill>
            <a:blip r:embed="rId2"/>
            <a:stretch>
              <a:fillRect l="0" t="0" r="0" b="0"/>
            </a:stretch>
          </a:blipFill>
        </p:spPr>
      </p:sp>
      <p:sp>
        <p:nvSpPr>
          <p:cNvPr name="Freeform 6" id="6"/>
          <p:cNvSpPr/>
          <p:nvPr/>
        </p:nvSpPr>
        <p:spPr>
          <a:xfrm flipH="false" flipV="false" rot="0">
            <a:off x="10465860" y="5409229"/>
            <a:ext cx="6962878" cy="3934796"/>
          </a:xfrm>
          <a:custGeom>
            <a:avLst/>
            <a:gdLst/>
            <a:ahLst/>
            <a:cxnLst/>
            <a:rect r="r" b="b" t="t" l="l"/>
            <a:pathLst>
              <a:path h="3934796" w="6962878">
                <a:moveTo>
                  <a:pt x="0" y="0"/>
                </a:moveTo>
                <a:lnTo>
                  <a:pt x="6962879" y="0"/>
                </a:lnTo>
                <a:lnTo>
                  <a:pt x="6962879" y="3934796"/>
                </a:lnTo>
                <a:lnTo>
                  <a:pt x="0" y="3934796"/>
                </a:lnTo>
                <a:lnTo>
                  <a:pt x="0" y="0"/>
                </a:lnTo>
                <a:close/>
              </a:path>
            </a:pathLst>
          </a:custGeom>
          <a:blipFill>
            <a:blip r:embed="rId3"/>
            <a:stretch>
              <a:fillRect l="0" t="0" r="0" b="0"/>
            </a:stretch>
          </a:blipFill>
        </p:spPr>
      </p:sp>
      <p:sp>
        <p:nvSpPr>
          <p:cNvPr name="TextBox 7" id="7"/>
          <p:cNvSpPr txBox="true"/>
          <p:nvPr/>
        </p:nvSpPr>
        <p:spPr>
          <a:xfrm rot="0">
            <a:off x="-357905"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04</a:t>
            </a:r>
          </a:p>
        </p:txBody>
      </p:sp>
      <p:sp>
        <p:nvSpPr>
          <p:cNvPr name="TextBox 8" id="8"/>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Tiền xử dữ liệu</a:t>
            </a:r>
          </a:p>
        </p:txBody>
      </p:sp>
      <p:sp>
        <p:nvSpPr>
          <p:cNvPr name="TextBox 9" id="9"/>
          <p:cNvSpPr txBox="true"/>
          <p:nvPr/>
        </p:nvSpPr>
        <p:spPr>
          <a:xfrm rot="0">
            <a:off x="1703462" y="1746319"/>
            <a:ext cx="14881076" cy="2245995"/>
          </a:xfrm>
          <a:prstGeom prst="rect">
            <a:avLst/>
          </a:prstGeom>
        </p:spPr>
        <p:txBody>
          <a:bodyPr anchor="t" rtlCol="false" tIns="0" lIns="0" bIns="0" rIns="0">
            <a:spAutoFit/>
          </a:bodyPr>
          <a:lstStyle/>
          <a:p>
            <a:pPr algn="just" marL="734061" indent="-367031" lvl="1">
              <a:lnSpc>
                <a:spcPts val="6120"/>
              </a:lnSpc>
              <a:buFont typeface="Arial"/>
              <a:buChar char="•"/>
            </a:pPr>
            <a:r>
              <a:rPr lang="en-US" sz="3400" i="true">
                <a:solidFill>
                  <a:srgbClr val="000000"/>
                </a:solidFill>
                <a:latin typeface="Nunito Sans Italics"/>
                <a:ea typeface="Nunito Sans Italics"/>
                <a:cs typeface="Nunito Sans Italics"/>
                <a:sym typeface="Nunito Sans Italics"/>
              </a:rPr>
              <a:t>Trước khi phân tích, nhóm lựa chọn các biến '</a:t>
            </a:r>
            <a:r>
              <a:rPr lang="en-US" b="true" sz="3400" i="true">
                <a:solidFill>
                  <a:srgbClr val="000000"/>
                </a:solidFill>
                <a:latin typeface="Nunito Sans Bold Italics"/>
                <a:ea typeface="Nunito Sans Bold Italics"/>
                <a:cs typeface="Nunito Sans Bold Italics"/>
                <a:sym typeface="Nunito Sans Bold Italics"/>
              </a:rPr>
              <a:t>TIME SPAN</a:t>
            </a:r>
            <a:r>
              <a:rPr lang="en-US" sz="3400" i="true">
                <a:solidFill>
                  <a:srgbClr val="000000"/>
                </a:solidFill>
                <a:latin typeface="Nunito Sans Italics"/>
                <a:ea typeface="Nunito Sans Italics"/>
                <a:cs typeface="Nunito Sans Italics"/>
                <a:sym typeface="Nunito Sans Italics"/>
              </a:rPr>
              <a:t>', </a:t>
            </a:r>
            <a:r>
              <a:rPr lang="en-US" b="true" sz="3400" i="true">
                <a:solidFill>
                  <a:srgbClr val="000000"/>
                </a:solidFill>
                <a:latin typeface="Nunito Sans Bold Italics"/>
                <a:ea typeface="Nunito Sans Bold Italics"/>
                <a:cs typeface="Nunito Sans Bold Italics"/>
                <a:sym typeface="Nunito Sans Bold Italics"/>
              </a:rPr>
              <a:t>'Age Group</a:t>
            </a:r>
            <a:r>
              <a:rPr lang="en-US" sz="3400" i="true">
                <a:solidFill>
                  <a:srgbClr val="000000"/>
                </a:solidFill>
                <a:latin typeface="Nunito Sans Italics"/>
                <a:ea typeface="Nunito Sans Italics"/>
                <a:cs typeface="Nunito Sans Italics"/>
                <a:sym typeface="Nunito Sans Italics"/>
              </a:rPr>
              <a:t>','</a:t>
            </a:r>
            <a:r>
              <a:rPr lang="en-US" b="true" sz="3400" i="true">
                <a:solidFill>
                  <a:srgbClr val="000000"/>
                </a:solidFill>
                <a:latin typeface="Nunito Sans Bold Italics"/>
                <a:ea typeface="Nunito Sans Bold Italics"/>
                <a:cs typeface="Nunito Sans Bold Italics"/>
                <a:sym typeface="Nunito Sans Bold Italics"/>
              </a:rPr>
              <a:t>AREA NAME</a:t>
            </a:r>
            <a:r>
              <a:rPr lang="en-US" sz="3400" i="true">
                <a:solidFill>
                  <a:srgbClr val="000000"/>
                </a:solidFill>
                <a:latin typeface="Nunito Sans Italics"/>
                <a:ea typeface="Nunito Sans Italics"/>
                <a:cs typeface="Nunito Sans Italics"/>
                <a:sym typeface="Nunito Sans Italics"/>
              </a:rPr>
              <a:t>', '</a:t>
            </a:r>
            <a:r>
              <a:rPr lang="en-US" b="true" sz="3400" i="true">
                <a:solidFill>
                  <a:srgbClr val="000000"/>
                </a:solidFill>
                <a:latin typeface="Nunito Sans Bold Italics"/>
                <a:ea typeface="Nunito Sans Bold Italics"/>
                <a:cs typeface="Nunito Sans Bold Italics"/>
                <a:sym typeface="Nunito Sans Bold Italics"/>
              </a:rPr>
              <a:t>Descent Desc</a:t>
            </a:r>
            <a:r>
              <a:rPr lang="en-US" sz="3400" i="true">
                <a:solidFill>
                  <a:srgbClr val="000000"/>
                </a:solidFill>
                <a:latin typeface="Nunito Sans Italics"/>
                <a:ea typeface="Nunito Sans Italics"/>
                <a:cs typeface="Nunito Sans Italics"/>
                <a:sym typeface="Nunito Sans Italics"/>
              </a:rPr>
              <a:t>', '</a:t>
            </a:r>
            <a:r>
              <a:rPr lang="en-US" b="true" sz="3400" i="true">
                <a:solidFill>
                  <a:srgbClr val="000000"/>
                </a:solidFill>
                <a:latin typeface="Nunito Sans Bold Italics"/>
                <a:ea typeface="Nunito Sans Bold Italics"/>
                <a:cs typeface="Nunito Sans Bold Italics"/>
                <a:sym typeface="Nunito Sans Bold Italics"/>
              </a:rPr>
              <a:t>Weapon Type</a:t>
            </a:r>
            <a:r>
              <a:rPr lang="en-US" sz="3400" i="true">
                <a:solidFill>
                  <a:srgbClr val="000000"/>
                </a:solidFill>
                <a:latin typeface="Nunito Sans Italics"/>
                <a:ea typeface="Nunito Sans Italics"/>
                <a:cs typeface="Nunito Sans Italics"/>
                <a:sym typeface="Nunito Sans Italics"/>
              </a:rPr>
              <a:t>', '</a:t>
            </a:r>
            <a:r>
              <a:rPr lang="en-US" b="true" sz="3400" i="true">
                <a:solidFill>
                  <a:srgbClr val="000000"/>
                </a:solidFill>
                <a:latin typeface="Nunito Sans Bold Italics"/>
                <a:ea typeface="Nunito Sans Bold Italics"/>
                <a:cs typeface="Nunito Sans Bold Italics"/>
                <a:sym typeface="Nunito Sans Bold Italics"/>
              </a:rPr>
              <a:t>Vict Sex</a:t>
            </a:r>
            <a:r>
              <a:rPr lang="en-US" sz="3400" i="true">
                <a:solidFill>
                  <a:srgbClr val="000000"/>
                </a:solidFill>
                <a:latin typeface="Nunito Sans Italics"/>
                <a:ea typeface="Nunito Sans Italics"/>
                <a:cs typeface="Nunito Sans Italics"/>
                <a:sym typeface="Nunito Sans Italics"/>
              </a:rPr>
              <a:t>',  là các thuộc tính ảnh hưởng nhất đến ‘</a:t>
            </a:r>
            <a:r>
              <a:rPr lang="en-US" b="true" sz="3400" i="true">
                <a:solidFill>
                  <a:srgbClr val="000000"/>
                </a:solidFill>
                <a:latin typeface="Nunito Sans Bold Italics"/>
                <a:ea typeface="Nunito Sans Bold Italics"/>
                <a:cs typeface="Nunito Sans Bold Italics"/>
                <a:sym typeface="Nunito Sans Bold Italics"/>
              </a:rPr>
              <a:t>Crm Cd Desc</a:t>
            </a:r>
            <a:r>
              <a:rPr lang="en-US" sz="3400" i="true">
                <a:solidFill>
                  <a:srgbClr val="000000"/>
                </a:solidFill>
                <a:latin typeface="Nunito Sans Italics"/>
                <a:ea typeface="Nunito Sans Italics"/>
                <a:cs typeface="Nunito Sans Italics"/>
                <a:sym typeface="Nunito Sans Italics"/>
              </a:rPr>
              <a:t>’</a:t>
            </a:r>
          </a:p>
        </p:txBody>
      </p:sp>
      <p:sp>
        <p:nvSpPr>
          <p:cNvPr name="TextBox 10" id="10"/>
          <p:cNvSpPr txBox="true"/>
          <p:nvPr/>
        </p:nvSpPr>
        <p:spPr>
          <a:xfrm rot="0">
            <a:off x="2405615" y="4302012"/>
            <a:ext cx="5567900" cy="796290"/>
          </a:xfrm>
          <a:prstGeom prst="rect">
            <a:avLst/>
          </a:prstGeom>
        </p:spPr>
        <p:txBody>
          <a:bodyPr anchor="t" rtlCol="false" tIns="0" lIns="0" bIns="0" rIns="0">
            <a:spAutoFit/>
          </a:bodyPr>
          <a:lstStyle/>
          <a:p>
            <a:pPr algn="just">
              <a:lnSpc>
                <a:spcPts val="6839"/>
              </a:lnSpc>
            </a:pPr>
            <a:r>
              <a:rPr lang="en-US" b="true" sz="3799" i="true">
                <a:solidFill>
                  <a:srgbClr val="000000"/>
                </a:solidFill>
                <a:latin typeface="Nunito Sans Bold Italics"/>
                <a:ea typeface="Nunito Sans Bold Italics"/>
                <a:cs typeface="Nunito Sans Bold Italics"/>
                <a:sym typeface="Nunito Sans Bold Italics"/>
              </a:rPr>
              <a:t>Correlation </a:t>
            </a:r>
            <a:r>
              <a:rPr lang="en-US" sz="3799" i="true">
                <a:solidFill>
                  <a:srgbClr val="000000"/>
                </a:solidFill>
                <a:latin typeface="Nunito Sans Italics"/>
                <a:ea typeface="Nunito Sans Italics"/>
                <a:cs typeface="Nunito Sans Italics"/>
                <a:sym typeface="Nunito Sans Italics"/>
              </a:rPr>
              <a:t>cho biến số</a:t>
            </a:r>
          </a:p>
        </p:txBody>
      </p:sp>
      <p:sp>
        <p:nvSpPr>
          <p:cNvPr name="TextBox 11" id="11"/>
          <p:cNvSpPr txBox="true"/>
          <p:nvPr/>
        </p:nvSpPr>
        <p:spPr>
          <a:xfrm rot="0">
            <a:off x="10438173" y="4302012"/>
            <a:ext cx="7018252" cy="796290"/>
          </a:xfrm>
          <a:prstGeom prst="rect">
            <a:avLst/>
          </a:prstGeom>
        </p:spPr>
        <p:txBody>
          <a:bodyPr anchor="t" rtlCol="false" tIns="0" lIns="0" bIns="0" rIns="0">
            <a:spAutoFit/>
          </a:bodyPr>
          <a:lstStyle/>
          <a:p>
            <a:pPr algn="just">
              <a:lnSpc>
                <a:spcPts val="6839"/>
              </a:lnSpc>
            </a:pPr>
            <a:r>
              <a:rPr lang="en-US" b="true" sz="3799" i="true">
                <a:solidFill>
                  <a:srgbClr val="000000"/>
                </a:solidFill>
                <a:latin typeface="Nunito Sans Bold Italics"/>
                <a:ea typeface="Nunito Sans Bold Italics"/>
                <a:cs typeface="Nunito Sans Bold Italics"/>
                <a:sym typeface="Nunito Sans Bold Italics"/>
              </a:rPr>
              <a:t>Chi-squared</a:t>
            </a:r>
            <a:r>
              <a:rPr lang="en-US" sz="3799" i="true">
                <a:solidFill>
                  <a:srgbClr val="000000"/>
                </a:solidFill>
                <a:latin typeface="Nunito Sans Italics"/>
                <a:ea typeface="Nunito Sans Italics"/>
                <a:cs typeface="Nunito Sans Italics"/>
                <a:sym typeface="Nunito Sans Italics"/>
              </a:rPr>
              <a:t> cho biến phân loại</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12</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495158" y="-2137253"/>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357905"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04</a:t>
            </a:r>
          </a:p>
        </p:txBody>
      </p:sp>
      <p:sp>
        <p:nvSpPr>
          <p:cNvPr name="TextBox 6" id="6"/>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Xử lý các giá trị bị khuyết</a:t>
            </a:r>
          </a:p>
        </p:txBody>
      </p:sp>
      <p:sp>
        <p:nvSpPr>
          <p:cNvPr name="TextBox 7" id="7"/>
          <p:cNvSpPr txBox="true"/>
          <p:nvPr/>
        </p:nvSpPr>
        <p:spPr>
          <a:xfrm rot="0">
            <a:off x="611819" y="3708004"/>
            <a:ext cx="16680041" cy="3789045"/>
          </a:xfrm>
          <a:prstGeom prst="rect">
            <a:avLst/>
          </a:prstGeom>
        </p:spPr>
        <p:txBody>
          <a:bodyPr anchor="t" rtlCol="false" tIns="0" lIns="0" bIns="0" rIns="0">
            <a:spAutoFit/>
          </a:bodyPr>
          <a:lstStyle/>
          <a:p>
            <a:pPr algn="just" marL="734061" indent="-367031" lvl="1">
              <a:lnSpc>
                <a:spcPts val="6120"/>
              </a:lnSpc>
              <a:buFont typeface="Arial"/>
              <a:buChar char="•"/>
            </a:pPr>
            <a:r>
              <a:rPr lang="en-US" sz="3400" i="true">
                <a:solidFill>
                  <a:srgbClr val="000000"/>
                </a:solidFill>
                <a:latin typeface="Nunito Sans Italics"/>
                <a:ea typeface="Nunito Sans Italics"/>
                <a:cs typeface="Nunito Sans Italics"/>
                <a:sym typeface="Nunito Sans Italics"/>
              </a:rPr>
              <a:t>Các cột chứa giá trị khuyết như: ‘</a:t>
            </a:r>
            <a:r>
              <a:rPr lang="en-US" b="true" sz="3400" i="true">
                <a:solidFill>
                  <a:srgbClr val="000000"/>
                </a:solidFill>
                <a:latin typeface="Nunito Sans Bold Italics"/>
                <a:ea typeface="Nunito Sans Bold Italics"/>
                <a:cs typeface="Nunito Sans Bold Italics"/>
                <a:sym typeface="Nunito Sans Bold Italics"/>
              </a:rPr>
              <a:t>Vict Sex</a:t>
            </a:r>
            <a:r>
              <a:rPr lang="en-US" sz="3400" i="true">
                <a:solidFill>
                  <a:srgbClr val="000000"/>
                </a:solidFill>
                <a:latin typeface="Nunito Sans Italics"/>
                <a:ea typeface="Nunito Sans Italics"/>
                <a:cs typeface="Nunito Sans Italics"/>
                <a:sym typeface="Nunito Sans Italics"/>
              </a:rPr>
              <a:t>’, ‘</a:t>
            </a:r>
            <a:r>
              <a:rPr lang="en-US" b="true" sz="3400" i="true">
                <a:solidFill>
                  <a:srgbClr val="000000"/>
                </a:solidFill>
                <a:latin typeface="Nunito Sans Bold Italics"/>
                <a:ea typeface="Nunito Sans Bold Italics"/>
                <a:cs typeface="Nunito Sans Bold Italics"/>
                <a:sym typeface="Nunito Sans Bold Italics"/>
              </a:rPr>
              <a:t>Vict Descent</a:t>
            </a:r>
            <a:r>
              <a:rPr lang="en-US" sz="3400" i="true">
                <a:solidFill>
                  <a:srgbClr val="000000"/>
                </a:solidFill>
                <a:latin typeface="Nunito Sans Italics"/>
                <a:ea typeface="Nunito Sans Italics"/>
                <a:cs typeface="Nunito Sans Italics"/>
                <a:sym typeface="Nunito Sans Italics"/>
              </a:rPr>
              <a:t>’, ‘</a:t>
            </a:r>
            <a:r>
              <a:rPr lang="en-US" b="true" sz="3400" i="true">
                <a:solidFill>
                  <a:srgbClr val="000000"/>
                </a:solidFill>
                <a:latin typeface="Nunito Sans Bold Italics"/>
                <a:ea typeface="Nunito Sans Bold Italics"/>
                <a:cs typeface="Nunito Sans Bold Italics"/>
                <a:sym typeface="Nunito Sans Bold Italics"/>
              </a:rPr>
              <a:t>Weapon Used Cd</a:t>
            </a:r>
            <a:r>
              <a:rPr lang="en-US" sz="3400" i="true">
                <a:solidFill>
                  <a:srgbClr val="000000"/>
                </a:solidFill>
                <a:latin typeface="Nunito Sans Italics"/>
                <a:ea typeface="Nunito Sans Italics"/>
                <a:cs typeface="Nunito Sans Italics"/>
                <a:sym typeface="Nunito Sans Italics"/>
              </a:rPr>
              <a:t>’, nhóm lược bỏ các giá trị khuyết bằng cách xóa đi các hàng trong bộ dữ liệu.</a:t>
            </a:r>
          </a:p>
          <a:p>
            <a:pPr algn="just" marL="734061" indent="-367031" lvl="1">
              <a:lnSpc>
                <a:spcPts val="6120"/>
              </a:lnSpc>
              <a:buFont typeface="Arial"/>
              <a:buChar char="•"/>
            </a:pPr>
            <a:r>
              <a:rPr lang="en-US" sz="3400" i="true">
                <a:solidFill>
                  <a:srgbClr val="000000"/>
                </a:solidFill>
                <a:latin typeface="Nunito Sans Italics"/>
                <a:ea typeface="Nunito Sans Italics"/>
                <a:cs typeface="Nunito Sans Italics"/>
                <a:sym typeface="Nunito Sans Italics"/>
              </a:rPr>
              <a:t>Tuy vậy, đối với cột ‘</a:t>
            </a:r>
            <a:r>
              <a:rPr lang="en-US" b="true" sz="3400" i="true">
                <a:solidFill>
                  <a:srgbClr val="000000"/>
                </a:solidFill>
                <a:latin typeface="Nunito Sans Bold Italics"/>
                <a:ea typeface="Nunito Sans Bold Italics"/>
                <a:cs typeface="Nunito Sans Bold Italics"/>
                <a:sym typeface="Nunito Sans Bold Italics"/>
              </a:rPr>
              <a:t>Vict Age</a:t>
            </a:r>
            <a:r>
              <a:rPr lang="en-US" sz="3400" i="true">
                <a:solidFill>
                  <a:srgbClr val="000000"/>
                </a:solidFill>
                <a:latin typeface="Nunito Sans Italics"/>
                <a:ea typeface="Nunito Sans Italics"/>
                <a:cs typeface="Nunito Sans Italics"/>
                <a:sym typeface="Nunito Sans Italics"/>
              </a:rPr>
              <a:t>’ và ‘</a:t>
            </a:r>
            <a:r>
              <a:rPr lang="en-US" b="true" sz="3400" i="true">
                <a:solidFill>
                  <a:srgbClr val="000000"/>
                </a:solidFill>
                <a:latin typeface="Nunito Sans Bold Italics"/>
                <a:ea typeface="Nunito Sans Bold Italics"/>
                <a:cs typeface="Nunito Sans Bold Italics"/>
                <a:sym typeface="Nunito Sans Bold Italics"/>
              </a:rPr>
              <a:t>Weapon Used Cd</a:t>
            </a:r>
            <a:r>
              <a:rPr lang="en-US" sz="3400" i="true">
                <a:solidFill>
                  <a:srgbClr val="000000"/>
                </a:solidFill>
                <a:latin typeface="Nunito Sans Italics"/>
                <a:ea typeface="Nunito Sans Italics"/>
                <a:cs typeface="Nunito Sans Italics"/>
                <a:sym typeface="Nunito Sans Italics"/>
              </a:rPr>
              <a:t>’ có chứa dữ liệu là số 0 cần được lược bỏ để tránh gây nhiễu dữ liệu trong việc phân tích sau này </a:t>
            </a:r>
          </a:p>
          <a:p>
            <a:pPr algn="just">
              <a:lnSpc>
                <a:spcPts val="6120"/>
              </a:lnSpc>
            </a:pP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13</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495158" y="-2137253"/>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357905"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04</a:t>
            </a:r>
          </a:p>
        </p:txBody>
      </p:sp>
      <p:sp>
        <p:nvSpPr>
          <p:cNvPr name="TextBox 6" id="6"/>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Định dạng dữ liệu</a:t>
            </a:r>
          </a:p>
        </p:txBody>
      </p:sp>
      <p:sp>
        <p:nvSpPr>
          <p:cNvPr name="TextBox 7" id="7"/>
          <p:cNvSpPr txBox="true"/>
          <p:nvPr/>
        </p:nvSpPr>
        <p:spPr>
          <a:xfrm rot="0">
            <a:off x="863224" y="3343456"/>
            <a:ext cx="16680041" cy="3789045"/>
          </a:xfrm>
          <a:prstGeom prst="rect">
            <a:avLst/>
          </a:prstGeom>
        </p:spPr>
        <p:txBody>
          <a:bodyPr anchor="t" rtlCol="false" tIns="0" lIns="0" bIns="0" rIns="0">
            <a:spAutoFit/>
          </a:bodyPr>
          <a:lstStyle/>
          <a:p>
            <a:pPr algn="just" marL="734061" indent="-367031" lvl="1">
              <a:lnSpc>
                <a:spcPts val="6120"/>
              </a:lnSpc>
              <a:buFont typeface="Arial"/>
              <a:buChar char="•"/>
            </a:pPr>
            <a:r>
              <a:rPr lang="en-US" sz="3400" i="true">
                <a:solidFill>
                  <a:srgbClr val="000000"/>
                </a:solidFill>
                <a:latin typeface="Nunito Sans Italics"/>
                <a:ea typeface="Nunito Sans Italics"/>
                <a:cs typeface="Nunito Sans Italics"/>
                <a:sym typeface="Nunito Sans Italics"/>
              </a:rPr>
              <a:t>Để dữ liệu dễ dàng được phân tích, nhóm đã đổi kiểu các biến ‘</a:t>
            </a:r>
            <a:r>
              <a:rPr lang="en-US" b="true" sz="3400" i="true">
                <a:solidFill>
                  <a:srgbClr val="000000"/>
                </a:solidFill>
                <a:latin typeface="Nunito Sans Bold Italics"/>
                <a:ea typeface="Nunito Sans Bold Italics"/>
                <a:cs typeface="Nunito Sans Bold Italics"/>
                <a:sym typeface="Nunito Sans Bold Italics"/>
              </a:rPr>
              <a:t>Part 1-2</a:t>
            </a:r>
            <a:r>
              <a:rPr lang="en-US" sz="3400" i="true">
                <a:solidFill>
                  <a:srgbClr val="000000"/>
                </a:solidFill>
                <a:latin typeface="Nunito Sans Italics"/>
                <a:ea typeface="Nunito Sans Italics"/>
                <a:cs typeface="Nunito Sans Italics"/>
                <a:sym typeface="Nunito Sans Italics"/>
              </a:rPr>
              <a:t>’ và ‘</a:t>
            </a:r>
            <a:r>
              <a:rPr lang="en-US" b="true" sz="3400" i="true">
                <a:solidFill>
                  <a:srgbClr val="000000"/>
                </a:solidFill>
                <a:latin typeface="Nunito Sans Bold Italics"/>
                <a:ea typeface="Nunito Sans Bold Italics"/>
                <a:cs typeface="Nunito Sans Bold Italics"/>
                <a:sym typeface="Nunito Sans Bold Italics"/>
              </a:rPr>
              <a:t>Weapon Type Cd</a:t>
            </a:r>
            <a:r>
              <a:rPr lang="en-US" sz="3400" i="true">
                <a:solidFill>
                  <a:srgbClr val="000000"/>
                </a:solidFill>
                <a:latin typeface="Nunito Sans Italics"/>
                <a:ea typeface="Nunito Sans Italics"/>
                <a:cs typeface="Nunito Sans Italics"/>
                <a:sym typeface="Nunito Sans Italics"/>
              </a:rPr>
              <a:t>’ thành kiểu </a:t>
            </a:r>
            <a:r>
              <a:rPr lang="en-US" b="true" sz="3400" i="true">
                <a:solidFill>
                  <a:srgbClr val="000000"/>
                </a:solidFill>
                <a:latin typeface="Nunito Sans Bold Italics"/>
                <a:ea typeface="Nunito Sans Bold Italics"/>
                <a:cs typeface="Nunito Sans Bold Italics"/>
                <a:sym typeface="Nunito Sans Bold Italics"/>
              </a:rPr>
              <a:t>Object</a:t>
            </a:r>
            <a:r>
              <a:rPr lang="en-US" sz="3400" i="true">
                <a:solidFill>
                  <a:srgbClr val="000000"/>
                </a:solidFill>
                <a:latin typeface="Nunito Sans Italics"/>
                <a:ea typeface="Nunito Sans Italics"/>
                <a:cs typeface="Nunito Sans Italics"/>
                <a:sym typeface="Nunito Sans Italics"/>
              </a:rPr>
              <a:t>.</a:t>
            </a:r>
          </a:p>
          <a:p>
            <a:pPr algn="just" marL="734061" indent="-367031" lvl="1">
              <a:lnSpc>
                <a:spcPts val="6120"/>
              </a:lnSpc>
              <a:buFont typeface="Arial"/>
              <a:buChar char="•"/>
            </a:pPr>
            <a:r>
              <a:rPr lang="en-US" sz="3400" i="true">
                <a:solidFill>
                  <a:srgbClr val="000000"/>
                </a:solidFill>
                <a:latin typeface="Nunito Sans Italics"/>
                <a:ea typeface="Nunito Sans Italics"/>
                <a:cs typeface="Nunito Sans Italics"/>
                <a:sym typeface="Nunito Sans Italics"/>
              </a:rPr>
              <a:t>Đối với thuộc tính </a:t>
            </a:r>
            <a:r>
              <a:rPr lang="en-US" b="true" sz="3400" i="true">
                <a:solidFill>
                  <a:srgbClr val="000000"/>
                </a:solidFill>
                <a:latin typeface="Nunito Sans Bold Italics"/>
                <a:ea typeface="Nunito Sans Bold Italics"/>
                <a:cs typeface="Nunito Sans Bold Italics"/>
                <a:sym typeface="Nunito Sans Bold Italics"/>
              </a:rPr>
              <a:t>Date OCC</a:t>
            </a:r>
            <a:r>
              <a:rPr lang="en-US" sz="3400" i="true">
                <a:solidFill>
                  <a:srgbClr val="000000"/>
                </a:solidFill>
                <a:latin typeface="Nunito Sans Italics"/>
                <a:ea typeface="Nunito Sans Italics"/>
                <a:cs typeface="Nunito Sans Italics"/>
                <a:sym typeface="Nunito Sans Italics"/>
              </a:rPr>
              <a:t>, nhóm thực hiện chuyện về kiểu dữ liệu datetime để có dạng </a:t>
            </a:r>
            <a:r>
              <a:rPr lang="en-US" b="true" sz="3400" i="true">
                <a:solidFill>
                  <a:srgbClr val="000000"/>
                </a:solidFill>
                <a:latin typeface="Nunito Sans Bold Italics"/>
                <a:ea typeface="Nunito Sans Bold Italics"/>
                <a:cs typeface="Nunito Sans Bold Italics"/>
                <a:sym typeface="Nunito Sans Bold Italics"/>
              </a:rPr>
              <a:t>YEAR </a:t>
            </a:r>
            <a:r>
              <a:rPr lang="en-US" sz="3400" i="true">
                <a:solidFill>
                  <a:srgbClr val="000000"/>
                </a:solidFill>
                <a:latin typeface="Nunito Sans Italics"/>
                <a:ea typeface="Nunito Sans Italics"/>
                <a:cs typeface="Nunito Sans Italics"/>
                <a:sym typeface="Nunito Sans Italics"/>
              </a:rPr>
              <a:t>– </a:t>
            </a:r>
            <a:r>
              <a:rPr lang="en-US" b="true" sz="3400" i="true">
                <a:solidFill>
                  <a:srgbClr val="000000"/>
                </a:solidFill>
                <a:latin typeface="Nunito Sans Bold Italics"/>
                <a:ea typeface="Nunito Sans Bold Italics"/>
                <a:cs typeface="Nunito Sans Bold Italics"/>
                <a:sym typeface="Nunito Sans Bold Italics"/>
              </a:rPr>
              <a:t>MONTH </a:t>
            </a:r>
            <a:r>
              <a:rPr lang="en-US" sz="3400" i="true">
                <a:solidFill>
                  <a:srgbClr val="000000"/>
                </a:solidFill>
                <a:latin typeface="Nunito Sans Italics"/>
                <a:ea typeface="Nunito Sans Italics"/>
                <a:cs typeface="Nunito Sans Italics"/>
                <a:sym typeface="Nunito Sans Italics"/>
              </a:rPr>
              <a:t>– </a:t>
            </a:r>
            <a:r>
              <a:rPr lang="en-US" b="true" sz="3400" i="true">
                <a:solidFill>
                  <a:srgbClr val="000000"/>
                </a:solidFill>
                <a:latin typeface="Nunito Sans Bold Italics"/>
                <a:ea typeface="Nunito Sans Bold Italics"/>
                <a:cs typeface="Nunito Sans Bold Italics"/>
                <a:sym typeface="Nunito Sans Bold Italics"/>
              </a:rPr>
              <a:t>DAY </a:t>
            </a:r>
            <a:r>
              <a:rPr lang="en-US" sz="3400" i="true">
                <a:solidFill>
                  <a:srgbClr val="000000"/>
                </a:solidFill>
                <a:latin typeface="Nunito Sans Italics"/>
                <a:ea typeface="Nunito Sans Italics"/>
                <a:cs typeface="Nunito Sans Italics"/>
                <a:sym typeface="Nunito Sans Italics"/>
              </a:rPr>
              <a:t>để có định dạng nhất quán cho thuộc tính thời gian.</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14</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495158" y="-2137253"/>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357905"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04</a:t>
            </a:r>
          </a:p>
        </p:txBody>
      </p:sp>
      <p:sp>
        <p:nvSpPr>
          <p:cNvPr name="TextBox 6" id="6"/>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Thêm cột dữ liệu</a:t>
            </a:r>
          </a:p>
        </p:txBody>
      </p:sp>
      <p:sp>
        <p:nvSpPr>
          <p:cNvPr name="TextBox 7" id="7"/>
          <p:cNvSpPr txBox="true"/>
          <p:nvPr/>
        </p:nvSpPr>
        <p:spPr>
          <a:xfrm rot="0">
            <a:off x="803980" y="2753024"/>
            <a:ext cx="16680041" cy="5332095"/>
          </a:xfrm>
          <a:prstGeom prst="rect">
            <a:avLst/>
          </a:prstGeom>
        </p:spPr>
        <p:txBody>
          <a:bodyPr anchor="t" rtlCol="false" tIns="0" lIns="0" bIns="0" rIns="0">
            <a:spAutoFit/>
          </a:bodyPr>
          <a:lstStyle/>
          <a:p>
            <a:pPr algn="just">
              <a:lnSpc>
                <a:spcPts val="6120"/>
              </a:lnSpc>
            </a:pPr>
            <a:r>
              <a:rPr lang="en-US" sz="3400" i="true">
                <a:solidFill>
                  <a:srgbClr val="000000"/>
                </a:solidFill>
                <a:latin typeface="Nunito Sans Italics"/>
                <a:ea typeface="Nunito Sans Italics"/>
                <a:cs typeface="Nunito Sans Italics"/>
                <a:sym typeface="Nunito Sans Italics"/>
              </a:rPr>
              <a:t>Vì một số có giá trị là từ viết tắt hay giá trị dữ liệu phân hóa quá đa dạng nên nhóm thêm một số cột để dữ liệu thể hiện ra rành mạch và dễ thao tác hơn</a:t>
            </a:r>
          </a:p>
          <a:p>
            <a:pPr algn="just">
              <a:lnSpc>
                <a:spcPts val="6120"/>
              </a:lnSpc>
            </a:pPr>
            <a:r>
              <a:rPr lang="en-US" sz="3400" i="true">
                <a:solidFill>
                  <a:srgbClr val="000000"/>
                </a:solidFill>
                <a:latin typeface="Nunito Sans Italics"/>
                <a:ea typeface="Nunito Sans Italics"/>
                <a:cs typeface="Nunito Sans Italics"/>
                <a:sym typeface="Nunito Sans Italics"/>
              </a:rPr>
              <a:t>−Thêm cột </a:t>
            </a:r>
            <a:r>
              <a:rPr lang="en-US" b="true" sz="3400" i="true">
                <a:solidFill>
                  <a:srgbClr val="000000"/>
                </a:solidFill>
                <a:latin typeface="Nunito Sans Bold Italics"/>
                <a:ea typeface="Nunito Sans Bold Italics"/>
                <a:cs typeface="Nunito Sans Bold Italics"/>
                <a:sym typeface="Nunito Sans Bold Italics"/>
              </a:rPr>
              <a:t>‘Weapon Type</a:t>
            </a:r>
            <a:r>
              <a:rPr lang="en-US" sz="3400" i="true">
                <a:solidFill>
                  <a:srgbClr val="000000"/>
                </a:solidFill>
                <a:latin typeface="Nunito Sans Italics"/>
                <a:ea typeface="Nunito Sans Italics"/>
                <a:cs typeface="Nunito Sans Italics"/>
                <a:sym typeface="Nunito Sans Italics"/>
              </a:rPr>
              <a:t>’ được ánh xạ từ cột ‘</a:t>
            </a:r>
            <a:r>
              <a:rPr lang="en-US" b="true" sz="3400" i="true">
                <a:solidFill>
                  <a:srgbClr val="000000"/>
                </a:solidFill>
                <a:latin typeface="Nunito Sans Bold Italics"/>
                <a:ea typeface="Nunito Sans Bold Italics"/>
                <a:cs typeface="Nunito Sans Bold Italics"/>
                <a:sym typeface="Nunito Sans Bold Italics"/>
              </a:rPr>
              <a:t>Weapon Used Cd</a:t>
            </a:r>
            <a:r>
              <a:rPr lang="en-US" sz="3400" i="true">
                <a:solidFill>
                  <a:srgbClr val="000000"/>
                </a:solidFill>
                <a:latin typeface="Nunito Sans Italics"/>
                <a:ea typeface="Nunito Sans Italics"/>
                <a:cs typeface="Nunito Sans Italics"/>
                <a:sym typeface="Nunito Sans Italics"/>
              </a:rPr>
              <a:t>’ còn </a:t>
            </a:r>
            <a:r>
              <a:rPr lang="en-US" b="true" sz="3400" i="true">
                <a:solidFill>
                  <a:srgbClr val="000000"/>
                </a:solidFill>
                <a:latin typeface="Nunito Sans Bold Italics"/>
                <a:ea typeface="Nunito Sans Bold Italics"/>
                <a:cs typeface="Nunito Sans Bold Italics"/>
                <a:sym typeface="Nunito Sans Bold Italics"/>
              </a:rPr>
              <a:t>5 </a:t>
            </a:r>
            <a:r>
              <a:rPr lang="en-US" sz="3400" i="true">
                <a:solidFill>
                  <a:srgbClr val="000000"/>
                </a:solidFill>
                <a:latin typeface="Nunito Sans Italics"/>
                <a:ea typeface="Nunito Sans Italics"/>
                <a:cs typeface="Nunito Sans Italics"/>
                <a:sym typeface="Nunito Sans Italics"/>
              </a:rPr>
              <a:t>giá trị</a:t>
            </a:r>
          </a:p>
          <a:p>
            <a:pPr algn="just">
              <a:lnSpc>
                <a:spcPts val="6120"/>
              </a:lnSpc>
            </a:pPr>
            <a:r>
              <a:rPr lang="en-US" sz="3400" i="true">
                <a:solidFill>
                  <a:srgbClr val="000000"/>
                </a:solidFill>
                <a:latin typeface="Nunito Sans Italics"/>
                <a:ea typeface="Nunito Sans Italics"/>
                <a:cs typeface="Nunito Sans Italics"/>
                <a:sym typeface="Nunito Sans Italics"/>
              </a:rPr>
              <a:t>−Thêm cột ‘</a:t>
            </a:r>
            <a:r>
              <a:rPr lang="en-US" b="true" sz="3400" i="true">
                <a:solidFill>
                  <a:srgbClr val="000000"/>
                </a:solidFill>
                <a:latin typeface="Nunito Sans Bold Italics"/>
                <a:ea typeface="Nunito Sans Bold Italics"/>
                <a:cs typeface="Nunito Sans Bold Italics"/>
                <a:sym typeface="Nunito Sans Bold Italics"/>
              </a:rPr>
              <a:t>Age Group</a:t>
            </a:r>
            <a:r>
              <a:rPr lang="en-US" sz="3400" i="true">
                <a:solidFill>
                  <a:srgbClr val="000000"/>
                </a:solidFill>
                <a:latin typeface="Nunito Sans Italics"/>
                <a:ea typeface="Nunito Sans Italics"/>
                <a:cs typeface="Nunito Sans Italics"/>
                <a:sym typeface="Nunito Sans Italics"/>
              </a:rPr>
              <a:t>’ được ánh xạ từ cột ‘</a:t>
            </a:r>
            <a:r>
              <a:rPr lang="en-US" b="true" sz="3400" i="true">
                <a:solidFill>
                  <a:srgbClr val="000000"/>
                </a:solidFill>
                <a:latin typeface="Nunito Sans Bold Italics"/>
                <a:ea typeface="Nunito Sans Bold Italics"/>
                <a:cs typeface="Nunito Sans Bold Italics"/>
                <a:sym typeface="Nunito Sans Bold Italics"/>
              </a:rPr>
              <a:t>Vict Age</a:t>
            </a:r>
            <a:r>
              <a:rPr lang="en-US" sz="3400" i="true">
                <a:solidFill>
                  <a:srgbClr val="000000"/>
                </a:solidFill>
                <a:latin typeface="Nunito Sans Italics"/>
                <a:ea typeface="Nunito Sans Italics"/>
                <a:cs typeface="Nunito Sans Italics"/>
                <a:sym typeface="Nunito Sans Italics"/>
              </a:rPr>
              <a:t>’ còn </a:t>
            </a:r>
            <a:r>
              <a:rPr lang="en-US" b="true" sz="3400" i="true">
                <a:solidFill>
                  <a:srgbClr val="000000"/>
                </a:solidFill>
                <a:latin typeface="Nunito Sans Bold Italics"/>
                <a:ea typeface="Nunito Sans Bold Italics"/>
                <a:cs typeface="Nunito Sans Bold Italics"/>
                <a:sym typeface="Nunito Sans Bold Italics"/>
              </a:rPr>
              <a:t>6 </a:t>
            </a:r>
            <a:r>
              <a:rPr lang="en-US" sz="3400" i="true">
                <a:solidFill>
                  <a:srgbClr val="000000"/>
                </a:solidFill>
                <a:latin typeface="Nunito Sans Italics"/>
                <a:ea typeface="Nunito Sans Italics"/>
                <a:cs typeface="Nunito Sans Italics"/>
                <a:sym typeface="Nunito Sans Italics"/>
              </a:rPr>
              <a:t>giá trị</a:t>
            </a:r>
          </a:p>
          <a:p>
            <a:pPr algn="just">
              <a:lnSpc>
                <a:spcPts val="6120"/>
              </a:lnSpc>
            </a:pPr>
            <a:r>
              <a:rPr lang="en-US" sz="3400" i="true">
                <a:solidFill>
                  <a:srgbClr val="000000"/>
                </a:solidFill>
                <a:latin typeface="Nunito Sans Italics"/>
                <a:ea typeface="Nunito Sans Italics"/>
                <a:cs typeface="Nunito Sans Italics"/>
                <a:sym typeface="Nunito Sans Italics"/>
              </a:rPr>
              <a:t>−Thêm cột ‘</a:t>
            </a:r>
            <a:r>
              <a:rPr lang="en-US" b="true" sz="3400" i="true">
                <a:solidFill>
                  <a:srgbClr val="000000"/>
                </a:solidFill>
                <a:latin typeface="Nunito Sans Bold Italics"/>
                <a:ea typeface="Nunito Sans Bold Italics"/>
                <a:cs typeface="Nunito Sans Bold Italics"/>
                <a:sym typeface="Nunito Sans Bold Italics"/>
              </a:rPr>
              <a:t>TIME SPAN</a:t>
            </a:r>
            <a:r>
              <a:rPr lang="en-US" sz="3400" i="true">
                <a:solidFill>
                  <a:srgbClr val="000000"/>
                </a:solidFill>
                <a:latin typeface="Nunito Sans Italics"/>
                <a:ea typeface="Nunito Sans Italics"/>
                <a:cs typeface="Nunito Sans Italics"/>
                <a:sym typeface="Nunito Sans Italics"/>
              </a:rPr>
              <a:t>’ được ánh xạ từ cột ‘</a:t>
            </a:r>
            <a:r>
              <a:rPr lang="en-US" b="true" sz="3400" i="true">
                <a:solidFill>
                  <a:srgbClr val="000000"/>
                </a:solidFill>
                <a:latin typeface="Nunito Sans Bold Italics"/>
                <a:ea typeface="Nunito Sans Bold Italics"/>
                <a:cs typeface="Nunito Sans Bold Italics"/>
                <a:sym typeface="Nunito Sans Bold Italics"/>
              </a:rPr>
              <a:t>Time OCC</a:t>
            </a:r>
            <a:r>
              <a:rPr lang="en-US" sz="3400" i="true">
                <a:solidFill>
                  <a:srgbClr val="000000"/>
                </a:solidFill>
                <a:latin typeface="Nunito Sans Italics"/>
                <a:ea typeface="Nunito Sans Italics"/>
                <a:cs typeface="Nunito Sans Italics"/>
                <a:sym typeface="Nunito Sans Italics"/>
              </a:rPr>
              <a:t>’ còn </a:t>
            </a:r>
            <a:r>
              <a:rPr lang="en-US" b="true" sz="3400" i="true">
                <a:solidFill>
                  <a:srgbClr val="000000"/>
                </a:solidFill>
                <a:latin typeface="Nunito Sans Bold Italics"/>
                <a:ea typeface="Nunito Sans Bold Italics"/>
                <a:cs typeface="Nunito Sans Bold Italics"/>
                <a:sym typeface="Nunito Sans Bold Italics"/>
              </a:rPr>
              <a:t>23 </a:t>
            </a:r>
            <a:r>
              <a:rPr lang="en-US" sz="3400" i="true">
                <a:solidFill>
                  <a:srgbClr val="000000"/>
                </a:solidFill>
                <a:latin typeface="Nunito Sans Italics"/>
                <a:ea typeface="Nunito Sans Italics"/>
                <a:cs typeface="Nunito Sans Italics"/>
                <a:sym typeface="Nunito Sans Italics"/>
              </a:rPr>
              <a:t>giá trị</a:t>
            </a:r>
          </a:p>
          <a:p>
            <a:pPr algn="just">
              <a:lnSpc>
                <a:spcPts val="6120"/>
              </a:lnSpc>
            </a:pPr>
            <a:r>
              <a:rPr lang="en-US" sz="3400" i="true">
                <a:solidFill>
                  <a:srgbClr val="000000"/>
                </a:solidFill>
                <a:latin typeface="Nunito Sans Italics"/>
                <a:ea typeface="Nunito Sans Italics"/>
                <a:cs typeface="Nunito Sans Italics"/>
                <a:sym typeface="Nunito Sans Italics"/>
              </a:rPr>
              <a:t>−Thêm cột ‘</a:t>
            </a:r>
            <a:r>
              <a:rPr lang="en-US" b="true" sz="3400" i="true">
                <a:solidFill>
                  <a:srgbClr val="000000"/>
                </a:solidFill>
                <a:latin typeface="Nunito Sans Bold Italics"/>
                <a:ea typeface="Nunito Sans Bold Italics"/>
                <a:cs typeface="Nunito Sans Bold Italics"/>
                <a:sym typeface="Nunito Sans Bold Italics"/>
              </a:rPr>
              <a:t>Descent Desc</a:t>
            </a:r>
            <a:r>
              <a:rPr lang="en-US" sz="3400" i="true">
                <a:solidFill>
                  <a:srgbClr val="000000"/>
                </a:solidFill>
                <a:latin typeface="Nunito Sans Italics"/>
                <a:ea typeface="Nunito Sans Italics"/>
                <a:cs typeface="Nunito Sans Italics"/>
                <a:sym typeface="Nunito Sans Italics"/>
              </a:rPr>
              <a:t>’ được ánh xạ từ cột ‘</a:t>
            </a:r>
            <a:r>
              <a:rPr lang="en-US" b="true" sz="3400" i="true">
                <a:solidFill>
                  <a:srgbClr val="000000"/>
                </a:solidFill>
                <a:latin typeface="Nunito Sans Bold Italics"/>
                <a:ea typeface="Nunito Sans Bold Italics"/>
                <a:cs typeface="Nunito Sans Bold Italics"/>
                <a:sym typeface="Nunito Sans Bold Italics"/>
              </a:rPr>
              <a:t>Vict Descent</a:t>
            </a:r>
            <a:r>
              <a:rPr lang="en-US" sz="3400" i="true">
                <a:solidFill>
                  <a:srgbClr val="000000"/>
                </a:solidFill>
                <a:latin typeface="Nunito Sans Italics"/>
                <a:ea typeface="Nunito Sans Italics"/>
                <a:cs typeface="Nunito Sans Italics"/>
                <a:sym typeface="Nunito Sans Italics"/>
              </a:rPr>
              <a:t>’ còn </a:t>
            </a:r>
            <a:r>
              <a:rPr lang="en-US" b="true" sz="3400" i="true">
                <a:solidFill>
                  <a:srgbClr val="000000"/>
                </a:solidFill>
                <a:latin typeface="Nunito Sans Bold Italics"/>
                <a:ea typeface="Nunito Sans Bold Italics"/>
                <a:cs typeface="Nunito Sans Bold Italics"/>
                <a:sym typeface="Nunito Sans Bold Italics"/>
              </a:rPr>
              <a:t>19 </a:t>
            </a:r>
            <a:r>
              <a:rPr lang="en-US" sz="3400" i="true">
                <a:solidFill>
                  <a:srgbClr val="000000"/>
                </a:solidFill>
                <a:latin typeface="Nunito Sans Italics"/>
                <a:ea typeface="Nunito Sans Italics"/>
                <a:cs typeface="Nunito Sans Italics"/>
                <a:sym typeface="Nunito Sans Italics"/>
              </a:rPr>
              <a:t>giá trị</a:t>
            </a:r>
          </a:p>
          <a:p>
            <a:pPr algn="just">
              <a:lnSpc>
                <a:spcPts val="6120"/>
              </a:lnSpc>
            </a:pPr>
            <a:r>
              <a:rPr lang="en-US" sz="3400">
                <a:solidFill>
                  <a:srgbClr val="000000"/>
                </a:solidFill>
                <a:latin typeface="Nunito Sans"/>
                <a:ea typeface="Nunito Sans"/>
                <a:cs typeface="Nunito Sans"/>
                <a:sym typeface="Nunito Sans"/>
              </a:rPr>
              <a:t>− </a:t>
            </a:r>
            <a:r>
              <a:rPr lang="en-US" sz="3400" i="true">
                <a:solidFill>
                  <a:srgbClr val="000000"/>
                </a:solidFill>
                <a:latin typeface="Nunito Sans Italics"/>
                <a:ea typeface="Nunito Sans Italics"/>
                <a:cs typeface="Nunito Sans Italics"/>
                <a:sym typeface="Nunito Sans Italics"/>
              </a:rPr>
              <a:t>Thêm cột ‘</a:t>
            </a:r>
            <a:r>
              <a:rPr lang="en-US" b="true" sz="3400" i="true">
                <a:solidFill>
                  <a:srgbClr val="000000"/>
                </a:solidFill>
                <a:latin typeface="Nunito Sans Bold Italics"/>
                <a:ea typeface="Nunito Sans Bold Italics"/>
                <a:cs typeface="Nunito Sans Bold Italics"/>
                <a:sym typeface="Nunito Sans Bold Italics"/>
              </a:rPr>
              <a:t>Sex</a:t>
            </a:r>
            <a:r>
              <a:rPr lang="en-US" sz="3400" i="true">
                <a:solidFill>
                  <a:srgbClr val="000000"/>
                </a:solidFill>
                <a:latin typeface="Nunito Sans Italics"/>
                <a:ea typeface="Nunito Sans Italics"/>
                <a:cs typeface="Nunito Sans Italics"/>
                <a:sym typeface="Nunito Sans Italics"/>
              </a:rPr>
              <a:t>’ được ánh xạ từ cột ‘</a:t>
            </a:r>
            <a:r>
              <a:rPr lang="en-US" b="true" sz="3400" i="true">
                <a:solidFill>
                  <a:srgbClr val="000000"/>
                </a:solidFill>
                <a:latin typeface="Nunito Sans Bold Italics"/>
                <a:ea typeface="Nunito Sans Bold Italics"/>
                <a:cs typeface="Nunito Sans Bold Italics"/>
                <a:sym typeface="Nunito Sans Bold Italics"/>
              </a:rPr>
              <a:t>Vict Sex</a:t>
            </a:r>
            <a:r>
              <a:rPr lang="en-US" sz="3400" i="true">
                <a:solidFill>
                  <a:srgbClr val="000000"/>
                </a:solidFill>
                <a:latin typeface="Nunito Sans Italics"/>
                <a:ea typeface="Nunito Sans Italics"/>
                <a:cs typeface="Nunito Sans Italics"/>
                <a:sym typeface="Nunito Sans Italics"/>
              </a:rPr>
              <a:t>’ còn </a:t>
            </a:r>
            <a:r>
              <a:rPr lang="en-US" b="true" sz="3400" i="true">
                <a:solidFill>
                  <a:srgbClr val="000000"/>
                </a:solidFill>
                <a:latin typeface="Nunito Sans Bold Italics"/>
                <a:ea typeface="Nunito Sans Bold Italics"/>
                <a:cs typeface="Nunito Sans Bold Italics"/>
                <a:sym typeface="Nunito Sans Bold Italics"/>
              </a:rPr>
              <a:t>3 </a:t>
            </a:r>
            <a:r>
              <a:rPr lang="en-US" sz="3400" i="true">
                <a:solidFill>
                  <a:srgbClr val="000000"/>
                </a:solidFill>
                <a:latin typeface="Nunito Sans Italics"/>
                <a:ea typeface="Nunito Sans Italics"/>
                <a:cs typeface="Nunito Sans Italics"/>
                <a:sym typeface="Nunito Sans Italics"/>
              </a:rPr>
              <a:t>giá trị</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2760267" y="3522911"/>
            <a:ext cx="12434894" cy="6124099"/>
          </a:xfrm>
          <a:custGeom>
            <a:avLst/>
            <a:gdLst/>
            <a:ahLst/>
            <a:cxnLst/>
            <a:rect r="r" b="b" t="t" l="l"/>
            <a:pathLst>
              <a:path h="6124099" w="12434894">
                <a:moveTo>
                  <a:pt x="0" y="0"/>
                </a:moveTo>
                <a:lnTo>
                  <a:pt x="12434894" y="0"/>
                </a:lnTo>
                <a:lnTo>
                  <a:pt x="12434894" y="6124099"/>
                </a:lnTo>
                <a:lnTo>
                  <a:pt x="0" y="6124099"/>
                </a:lnTo>
                <a:lnTo>
                  <a:pt x="0" y="0"/>
                </a:lnTo>
                <a:close/>
              </a:path>
            </a:pathLst>
          </a:custGeom>
          <a:blipFill>
            <a:blip r:embed="rId2"/>
            <a:stretch>
              <a:fillRect l="0" t="-1523" r="0" b="-1523"/>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05</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Trực quan hóa dữ liệu</a:t>
            </a:r>
          </a:p>
        </p:txBody>
      </p:sp>
      <p:sp>
        <p:nvSpPr>
          <p:cNvPr name="TextBox 8" id="8"/>
          <p:cNvSpPr txBox="true"/>
          <p:nvPr/>
        </p:nvSpPr>
        <p:spPr>
          <a:xfrm rot="0">
            <a:off x="1779349" y="1545364"/>
            <a:ext cx="12542846" cy="1564005"/>
          </a:xfrm>
          <a:prstGeom prst="rect">
            <a:avLst/>
          </a:prstGeom>
        </p:spPr>
        <p:txBody>
          <a:bodyPr anchor="t" rtlCol="false" tIns="0" lIns="0" bIns="0" rIns="0">
            <a:spAutoFit/>
          </a:bodyPr>
          <a:lstStyle/>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Loại vụ án là </a:t>
            </a:r>
            <a:r>
              <a:rPr lang="en-US" b="true" sz="3600">
                <a:solidFill>
                  <a:srgbClr val="000000"/>
                </a:solidFill>
                <a:latin typeface="Nunito Sans Bold"/>
                <a:ea typeface="Nunito Sans Bold"/>
                <a:cs typeface="Nunito Sans Bold"/>
                <a:sym typeface="Nunito Sans Bold"/>
              </a:rPr>
              <a:t>BATTERY</a:t>
            </a:r>
            <a:r>
              <a:rPr lang="en-US" sz="3600">
                <a:solidFill>
                  <a:srgbClr val="000000"/>
                </a:solidFill>
                <a:latin typeface="Nunito Sans"/>
                <a:ea typeface="Nunito Sans"/>
                <a:cs typeface="Nunito Sans"/>
                <a:sym typeface="Nunito Sans"/>
              </a:rPr>
              <a:t>,</a:t>
            </a:r>
            <a:r>
              <a:rPr lang="en-US" b="true" sz="3600">
                <a:solidFill>
                  <a:srgbClr val="000000"/>
                </a:solidFill>
                <a:latin typeface="Nunito Sans Bold"/>
                <a:ea typeface="Nunito Sans Bold"/>
                <a:cs typeface="Nunito Sans Bold"/>
                <a:sym typeface="Nunito Sans Bold"/>
              </a:rPr>
              <a:t> INTIMATE PARTNER</a:t>
            </a:r>
            <a:r>
              <a:rPr lang="en-US" sz="3600">
                <a:solidFill>
                  <a:srgbClr val="000000"/>
                </a:solidFill>
                <a:latin typeface="Nunito Sans"/>
                <a:ea typeface="Nunito Sans"/>
                <a:cs typeface="Nunito Sans"/>
                <a:sym typeface="Nunito Sans"/>
              </a:rPr>
              <a:t>, </a:t>
            </a:r>
            <a:r>
              <a:rPr lang="en-US" b="true" sz="3600">
                <a:solidFill>
                  <a:srgbClr val="000000"/>
                </a:solidFill>
                <a:latin typeface="Nunito Sans Bold"/>
                <a:ea typeface="Nunito Sans Bold"/>
                <a:cs typeface="Nunito Sans Bold"/>
                <a:sym typeface="Nunito Sans Bold"/>
              </a:rPr>
              <a:t>ASSAULT WITH DEADLY WEAPON</a:t>
            </a:r>
            <a:r>
              <a:rPr lang="en-US" sz="3600">
                <a:solidFill>
                  <a:srgbClr val="000000"/>
                </a:solidFill>
                <a:latin typeface="Nunito Sans"/>
                <a:ea typeface="Nunito Sans"/>
                <a:cs typeface="Nunito Sans"/>
                <a:sym typeface="Nunito Sans"/>
              </a:rPr>
              <a:t> diễn ra nhiều nhất</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600152" y="1789384"/>
            <a:ext cx="6108599" cy="8086204"/>
          </a:xfrm>
          <a:custGeom>
            <a:avLst/>
            <a:gdLst/>
            <a:ahLst/>
            <a:cxnLst/>
            <a:rect r="r" b="b" t="t" l="l"/>
            <a:pathLst>
              <a:path h="8086204" w="6108599">
                <a:moveTo>
                  <a:pt x="0" y="0"/>
                </a:moveTo>
                <a:lnTo>
                  <a:pt x="6108600" y="0"/>
                </a:lnTo>
                <a:lnTo>
                  <a:pt x="6108600" y="8086204"/>
                </a:lnTo>
                <a:lnTo>
                  <a:pt x="0" y="8086204"/>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05</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Trực quan hóa dữ liệu</a:t>
            </a:r>
          </a:p>
        </p:txBody>
      </p:sp>
      <p:sp>
        <p:nvSpPr>
          <p:cNvPr name="TextBox 8" id="8"/>
          <p:cNvSpPr txBox="true"/>
          <p:nvPr/>
        </p:nvSpPr>
        <p:spPr>
          <a:xfrm rot="0">
            <a:off x="8412669" y="4268481"/>
            <a:ext cx="8846631" cy="1564005"/>
          </a:xfrm>
          <a:prstGeom prst="rect">
            <a:avLst/>
          </a:prstGeom>
        </p:spPr>
        <p:txBody>
          <a:bodyPr anchor="t" rtlCol="false" tIns="0" lIns="0" bIns="0" rIns="0">
            <a:spAutoFit/>
          </a:bodyPr>
          <a:lstStyle/>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Loại hung khí là </a:t>
            </a:r>
            <a:r>
              <a:rPr lang="en-US" b="true" sz="3600">
                <a:solidFill>
                  <a:srgbClr val="000000"/>
                </a:solidFill>
                <a:latin typeface="Nunito Sans Bold"/>
                <a:ea typeface="Nunito Sans Bold"/>
                <a:cs typeface="Nunito Sans Bold"/>
                <a:sym typeface="Nunito Sans Bold"/>
              </a:rPr>
              <a:t>Strong-arm</a:t>
            </a:r>
            <a:r>
              <a:rPr lang="en-US" sz="3600">
                <a:solidFill>
                  <a:srgbClr val="000000"/>
                </a:solidFill>
                <a:latin typeface="Nunito Sans"/>
                <a:ea typeface="Nunito Sans"/>
                <a:cs typeface="Nunito Sans"/>
                <a:sym typeface="Nunito Sans"/>
              </a:rPr>
              <a:t> (</a:t>
            </a:r>
            <a:r>
              <a:rPr lang="en-US" b="true" sz="3600">
                <a:solidFill>
                  <a:srgbClr val="000000"/>
                </a:solidFill>
                <a:latin typeface="Nunito Sans Bold"/>
                <a:ea typeface="Nunito Sans Bold"/>
                <a:cs typeface="Nunito Sans Bold"/>
                <a:sym typeface="Nunito Sans Bold"/>
              </a:rPr>
              <a:t>vũ lực</a:t>
            </a:r>
            <a:r>
              <a:rPr lang="en-US" sz="3600">
                <a:solidFill>
                  <a:srgbClr val="000000"/>
                </a:solidFill>
                <a:latin typeface="Nunito Sans"/>
                <a:ea typeface="Nunito Sans"/>
                <a:cs typeface="Nunito Sans"/>
                <a:sym typeface="Nunito Sans"/>
              </a:rPr>
              <a:t>) là loại hung khí được sử dụng nhiều nhất</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028700" y="1591720"/>
            <a:ext cx="6585865" cy="8467541"/>
          </a:xfrm>
          <a:custGeom>
            <a:avLst/>
            <a:gdLst/>
            <a:ahLst/>
            <a:cxnLst/>
            <a:rect r="r" b="b" t="t" l="l"/>
            <a:pathLst>
              <a:path h="8467541" w="6585865">
                <a:moveTo>
                  <a:pt x="0" y="0"/>
                </a:moveTo>
                <a:lnTo>
                  <a:pt x="6585865" y="0"/>
                </a:lnTo>
                <a:lnTo>
                  <a:pt x="6585865" y="8467540"/>
                </a:lnTo>
                <a:lnTo>
                  <a:pt x="0" y="8467540"/>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05</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Trực quan hóa dữ liệu</a:t>
            </a:r>
          </a:p>
        </p:txBody>
      </p:sp>
      <p:sp>
        <p:nvSpPr>
          <p:cNvPr name="TextBox 8" id="8"/>
          <p:cNvSpPr txBox="true"/>
          <p:nvPr/>
        </p:nvSpPr>
        <p:spPr>
          <a:xfrm rot="0">
            <a:off x="8219583" y="4261485"/>
            <a:ext cx="9039717" cy="1564005"/>
          </a:xfrm>
          <a:prstGeom prst="rect">
            <a:avLst/>
          </a:prstGeom>
        </p:spPr>
        <p:txBody>
          <a:bodyPr anchor="t" rtlCol="false" tIns="0" lIns="0" bIns="0" rIns="0">
            <a:spAutoFit/>
          </a:bodyPr>
          <a:lstStyle/>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Nạn nhân người là </a:t>
            </a:r>
            <a:r>
              <a:rPr lang="en-US" b="true" sz="3600">
                <a:solidFill>
                  <a:srgbClr val="000000"/>
                </a:solidFill>
                <a:latin typeface="Nunito Sans Bold"/>
                <a:ea typeface="Nunito Sans Bold"/>
                <a:cs typeface="Nunito Sans Bold"/>
                <a:sym typeface="Nunito Sans Bold"/>
              </a:rPr>
              <a:t>Latin</a:t>
            </a:r>
            <a:r>
              <a:rPr lang="en-US" sz="3600">
                <a:solidFill>
                  <a:srgbClr val="000000"/>
                </a:solidFill>
                <a:latin typeface="Nunito Sans"/>
                <a:ea typeface="Nunito Sans"/>
                <a:cs typeface="Nunito Sans"/>
                <a:sym typeface="Nunito Sans"/>
              </a:rPr>
              <a:t> là chủng tộc nạn nhân xuất hiện nhiều nhất</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809625" y="1956291"/>
            <a:ext cx="9694643" cy="7302009"/>
          </a:xfrm>
          <a:custGeom>
            <a:avLst/>
            <a:gdLst/>
            <a:ahLst/>
            <a:cxnLst/>
            <a:rect r="r" b="b" t="t" l="l"/>
            <a:pathLst>
              <a:path h="7302009" w="9694643">
                <a:moveTo>
                  <a:pt x="0" y="0"/>
                </a:moveTo>
                <a:lnTo>
                  <a:pt x="9694643" y="0"/>
                </a:lnTo>
                <a:lnTo>
                  <a:pt x="9694643" y="7302009"/>
                </a:lnTo>
                <a:lnTo>
                  <a:pt x="0" y="7302009"/>
                </a:lnTo>
                <a:lnTo>
                  <a:pt x="0" y="0"/>
                </a:lnTo>
                <a:close/>
              </a:path>
            </a:pathLst>
          </a:custGeom>
          <a:blipFill>
            <a:blip r:embed="rId2"/>
            <a:stretch>
              <a:fillRect l="-21339" t="0" r="-3414"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05</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Trực quan hóa dữ liệu</a:t>
            </a:r>
          </a:p>
        </p:txBody>
      </p:sp>
      <p:sp>
        <p:nvSpPr>
          <p:cNvPr name="TextBox 8" id="8"/>
          <p:cNvSpPr txBox="true"/>
          <p:nvPr/>
        </p:nvSpPr>
        <p:spPr>
          <a:xfrm rot="0">
            <a:off x="10536615" y="1529805"/>
            <a:ext cx="7467444" cy="8117205"/>
          </a:xfrm>
          <a:prstGeom prst="rect">
            <a:avLst/>
          </a:prstGeom>
        </p:spPr>
        <p:txBody>
          <a:bodyPr anchor="t" rtlCol="false" tIns="0" lIns="0" bIns="0" rIns="0">
            <a:spAutoFit/>
          </a:bodyPr>
          <a:lstStyle/>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Mật độ dày tại các khu vực: </a:t>
            </a:r>
            <a:r>
              <a:rPr lang="en-US" b="true" sz="3600">
                <a:solidFill>
                  <a:srgbClr val="000000"/>
                </a:solidFill>
                <a:latin typeface="Nunito Sans Bold"/>
                <a:ea typeface="Nunito Sans Bold"/>
                <a:cs typeface="Nunito Sans Bold"/>
                <a:sym typeface="Nunito Sans Bold"/>
              </a:rPr>
              <a:t>Hollywood</a:t>
            </a:r>
            <a:r>
              <a:rPr lang="en-US" sz="3600">
                <a:solidFill>
                  <a:srgbClr val="000000"/>
                </a:solidFill>
                <a:latin typeface="Nunito Sans"/>
                <a:ea typeface="Nunito Sans"/>
                <a:cs typeface="Nunito Sans"/>
                <a:sym typeface="Nunito Sans"/>
              </a:rPr>
              <a:t>, </a:t>
            </a:r>
            <a:r>
              <a:rPr lang="en-US" b="true" sz="3600">
                <a:solidFill>
                  <a:srgbClr val="000000"/>
                </a:solidFill>
                <a:latin typeface="Nunito Sans Bold"/>
                <a:ea typeface="Nunito Sans Bold"/>
                <a:cs typeface="Nunito Sans Bold"/>
                <a:sym typeface="Nunito Sans Bold"/>
              </a:rPr>
              <a:t>Van Nuys</a:t>
            </a:r>
            <a:r>
              <a:rPr lang="en-US" sz="3600">
                <a:solidFill>
                  <a:srgbClr val="000000"/>
                </a:solidFill>
                <a:latin typeface="Nunito Sans"/>
                <a:ea typeface="Nunito Sans"/>
                <a:cs typeface="Nunito Sans"/>
                <a:sym typeface="Nunito Sans"/>
              </a:rPr>
              <a:t>, </a:t>
            </a:r>
            <a:r>
              <a:rPr lang="en-US" b="true" sz="3600">
                <a:solidFill>
                  <a:srgbClr val="000000"/>
                </a:solidFill>
                <a:latin typeface="Nunito Sans Bold"/>
                <a:ea typeface="Nunito Sans Bold"/>
                <a:cs typeface="Nunito Sans Bold"/>
                <a:sym typeface="Nunito Sans Bold"/>
              </a:rPr>
              <a:t>77th Street </a:t>
            </a:r>
            <a:r>
              <a:rPr lang="en-US" sz="3600">
                <a:solidFill>
                  <a:srgbClr val="000000"/>
                </a:solidFill>
                <a:latin typeface="Nunito Sans"/>
                <a:ea typeface="Nunito Sans"/>
                <a:cs typeface="Nunito Sans"/>
                <a:sym typeface="Nunito Sans"/>
              </a:rPr>
              <a:t>và dày nhất là khu vực trung tâm </a:t>
            </a:r>
            <a:r>
              <a:rPr lang="en-US" b="true" sz="3600">
                <a:solidFill>
                  <a:srgbClr val="000000"/>
                </a:solidFill>
                <a:latin typeface="Nunito Sans Bold"/>
                <a:ea typeface="Nunito Sans Bold"/>
                <a:cs typeface="Nunito Sans Bold"/>
                <a:sym typeface="Nunito Sans Bold"/>
              </a:rPr>
              <a:t>Los Angeles</a:t>
            </a:r>
          </a:p>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Độ tuổi của nạn nhân thường gặp phải trong các vụ án có độ tuổi từ </a:t>
            </a:r>
            <a:r>
              <a:rPr lang="en-US" b="true" sz="3600">
                <a:solidFill>
                  <a:srgbClr val="000000"/>
                </a:solidFill>
                <a:latin typeface="Nunito Sans Bold"/>
                <a:ea typeface="Nunito Sans Bold"/>
                <a:cs typeface="Nunito Sans Bold"/>
                <a:sym typeface="Nunito Sans Bold"/>
              </a:rPr>
              <a:t>25 </a:t>
            </a:r>
            <a:r>
              <a:rPr lang="en-US" sz="3600">
                <a:solidFill>
                  <a:srgbClr val="000000"/>
                </a:solidFill>
                <a:latin typeface="Nunito Sans"/>
                <a:ea typeface="Nunito Sans"/>
                <a:cs typeface="Nunito Sans"/>
                <a:sym typeface="Nunito Sans"/>
              </a:rPr>
              <a:t>đến </a:t>
            </a:r>
            <a:r>
              <a:rPr lang="en-US" b="true" sz="3600">
                <a:solidFill>
                  <a:srgbClr val="000000"/>
                </a:solidFill>
                <a:latin typeface="Nunito Sans Bold"/>
                <a:ea typeface="Nunito Sans Bold"/>
                <a:cs typeface="Nunito Sans Bold"/>
                <a:sym typeface="Nunito Sans Bold"/>
              </a:rPr>
              <a:t>49</a:t>
            </a:r>
          </a:p>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Ngoài ra, khi rê chuột vào từng chấm sẽ hiện các thông tin liên quan đến vụ án </a:t>
            </a:r>
          </a:p>
        </p:txBody>
      </p:sp>
      <p:sp>
        <p:nvSpPr>
          <p:cNvPr name="TextBox 9" id="9"/>
          <p:cNvSpPr txBox="true"/>
          <p:nvPr/>
        </p:nvSpPr>
        <p:spPr>
          <a:xfrm rot="0">
            <a:off x="17259300" y="9448572"/>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19</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86980" y="141939"/>
            <a:ext cx="13114040" cy="1543050"/>
          </a:xfrm>
          <a:prstGeom prst="rect">
            <a:avLst/>
          </a:prstGeom>
        </p:spPr>
        <p:txBody>
          <a:bodyPr anchor="t" rtlCol="false" tIns="0" lIns="0" bIns="0" rIns="0">
            <a:spAutoFit/>
          </a:bodyPr>
          <a:lstStyle/>
          <a:p>
            <a:pPr algn="ctr">
              <a:lnSpc>
                <a:spcPts val="12599"/>
              </a:lnSpc>
            </a:pPr>
            <a:r>
              <a:rPr lang="en-US" sz="9000" b="true">
                <a:solidFill>
                  <a:srgbClr val="004AAD"/>
                </a:solidFill>
                <a:latin typeface="Nunito Sans Heavy"/>
                <a:ea typeface="Nunito Sans Heavy"/>
                <a:cs typeface="Nunito Sans Heavy"/>
                <a:sym typeface="Nunito Sans Heavy"/>
              </a:rPr>
              <a:t>Thành viên</a:t>
            </a:r>
          </a:p>
        </p:txBody>
      </p:sp>
      <p:sp>
        <p:nvSpPr>
          <p:cNvPr name="TextBox 3" id="3"/>
          <p:cNvSpPr txBox="true"/>
          <p:nvPr/>
        </p:nvSpPr>
        <p:spPr>
          <a:xfrm rot="0">
            <a:off x="5238931" y="3990837"/>
            <a:ext cx="7680196" cy="64643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Bold"/>
                <a:ea typeface="Nunito Sans Bold"/>
                <a:cs typeface="Nunito Sans Bold"/>
                <a:sym typeface="Nunito Sans Bold"/>
              </a:rPr>
              <a:t>Phạm Mạnh Hùng          21520901</a:t>
            </a:r>
          </a:p>
        </p:txBody>
      </p:sp>
      <p:sp>
        <p:nvSpPr>
          <p:cNvPr name="TextBox 4" id="4"/>
          <p:cNvSpPr txBox="true"/>
          <p:nvPr/>
        </p:nvSpPr>
        <p:spPr>
          <a:xfrm rot="0">
            <a:off x="5238931" y="5058077"/>
            <a:ext cx="7810137" cy="64643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Bold"/>
                <a:ea typeface="Nunito Sans Bold"/>
                <a:cs typeface="Nunito Sans Bold"/>
                <a:sym typeface="Nunito Sans Bold"/>
              </a:rPr>
              <a:t>Phùng Thiên Phúc          21521297</a:t>
            </a:r>
          </a:p>
        </p:txBody>
      </p:sp>
      <p:sp>
        <p:nvSpPr>
          <p:cNvPr name="TextBox 5" id="5"/>
          <p:cNvSpPr txBox="true"/>
          <p:nvPr/>
        </p:nvSpPr>
        <p:spPr>
          <a:xfrm rot="0">
            <a:off x="5238931" y="6125318"/>
            <a:ext cx="7680196" cy="64632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Bold"/>
                <a:ea typeface="Nunito Sans Bold"/>
                <a:cs typeface="Nunito Sans Bold"/>
                <a:sym typeface="Nunito Sans Bold"/>
              </a:rPr>
              <a:t>Nguyễn Anh Dĩ               21521952</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4AAD"/>
                </a:solidFill>
                <a:latin typeface="Noto Serif Display"/>
                <a:ea typeface="Noto Serif Display"/>
                <a:cs typeface="Noto Serif Display"/>
                <a:sym typeface="Noto Serif Display"/>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98923" y="2835222"/>
            <a:ext cx="11301259" cy="5636503"/>
          </a:xfrm>
          <a:custGeom>
            <a:avLst/>
            <a:gdLst/>
            <a:ahLst/>
            <a:cxnLst/>
            <a:rect r="r" b="b" t="t" l="l"/>
            <a:pathLst>
              <a:path h="5636503" w="11301259">
                <a:moveTo>
                  <a:pt x="0" y="0"/>
                </a:moveTo>
                <a:lnTo>
                  <a:pt x="11301259" y="0"/>
                </a:lnTo>
                <a:lnTo>
                  <a:pt x="11301259" y="5636503"/>
                </a:lnTo>
                <a:lnTo>
                  <a:pt x="0" y="5636503"/>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05</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Trực quan hóa dữ liệu</a:t>
            </a:r>
          </a:p>
        </p:txBody>
      </p:sp>
      <p:sp>
        <p:nvSpPr>
          <p:cNvPr name="TextBox 8" id="8"/>
          <p:cNvSpPr txBox="true"/>
          <p:nvPr/>
        </p:nvSpPr>
        <p:spPr>
          <a:xfrm rot="0">
            <a:off x="11111109" y="1450091"/>
            <a:ext cx="6892949" cy="8216264"/>
          </a:xfrm>
          <a:prstGeom prst="rect">
            <a:avLst/>
          </a:prstGeom>
        </p:spPr>
        <p:txBody>
          <a:bodyPr anchor="t" rtlCol="false" tIns="0" lIns="0" bIns="0" rIns="0">
            <a:spAutoFit/>
          </a:bodyPr>
          <a:lstStyle/>
          <a:p>
            <a:pPr algn="just" marL="712472" indent="-356236" lvl="1">
              <a:lnSpc>
                <a:spcPts val="5940"/>
              </a:lnSpc>
              <a:buFont typeface="Arial"/>
              <a:buChar char="•"/>
            </a:pPr>
            <a:r>
              <a:rPr lang="en-US" b="true" sz="3300">
                <a:solidFill>
                  <a:srgbClr val="000000"/>
                </a:solidFill>
                <a:latin typeface="Nunito Sans Bold"/>
                <a:ea typeface="Nunito Sans Bold"/>
                <a:cs typeface="Nunito Sans Bold"/>
                <a:sym typeface="Nunito Sans Bold"/>
              </a:rPr>
              <a:t>06:00 – 07:00 </a:t>
            </a:r>
            <a:r>
              <a:rPr lang="en-US" sz="3300">
                <a:solidFill>
                  <a:srgbClr val="000000"/>
                </a:solidFill>
                <a:latin typeface="Nunito Sans"/>
                <a:ea typeface="Nunito Sans"/>
                <a:cs typeface="Nunito Sans"/>
                <a:sym typeface="Nunito Sans"/>
              </a:rPr>
              <a:t>có số lượng vụ án ít nhất, </a:t>
            </a:r>
            <a:r>
              <a:rPr lang="en-US" b="true" sz="3300">
                <a:solidFill>
                  <a:srgbClr val="000000"/>
                </a:solidFill>
                <a:latin typeface="Nunito Sans Bold"/>
                <a:ea typeface="Nunito Sans Bold"/>
                <a:cs typeface="Nunito Sans Bold"/>
                <a:sym typeface="Nunito Sans Bold"/>
              </a:rPr>
              <a:t> 15:00 – 16:00</a:t>
            </a:r>
            <a:r>
              <a:rPr lang="en-US" sz="3300">
                <a:solidFill>
                  <a:srgbClr val="000000"/>
                </a:solidFill>
                <a:latin typeface="Nunito Sans"/>
                <a:ea typeface="Nunito Sans"/>
                <a:cs typeface="Nunito Sans"/>
                <a:sym typeface="Nunito Sans"/>
              </a:rPr>
              <a:t> , </a:t>
            </a:r>
            <a:r>
              <a:rPr lang="en-US" b="true" sz="3300">
                <a:solidFill>
                  <a:srgbClr val="000000"/>
                </a:solidFill>
                <a:latin typeface="Nunito Sans Bold"/>
                <a:ea typeface="Nunito Sans Bold"/>
                <a:cs typeface="Nunito Sans Bold"/>
                <a:sym typeface="Nunito Sans Bold"/>
              </a:rPr>
              <a:t>21:00 – 22:00</a:t>
            </a:r>
            <a:r>
              <a:rPr lang="en-US" sz="3300">
                <a:solidFill>
                  <a:srgbClr val="000000"/>
                </a:solidFill>
                <a:latin typeface="Nunito Sans"/>
                <a:ea typeface="Nunito Sans"/>
                <a:cs typeface="Nunito Sans"/>
                <a:sym typeface="Nunito Sans"/>
              </a:rPr>
              <a:t> có số lượng vụ án xảy ra nhiều nhất</a:t>
            </a:r>
          </a:p>
          <a:p>
            <a:pPr algn="just" marL="712472" indent="-356236" lvl="1">
              <a:lnSpc>
                <a:spcPts val="5940"/>
              </a:lnSpc>
              <a:buFont typeface="Arial"/>
              <a:buChar char="•"/>
            </a:pPr>
            <a:r>
              <a:rPr lang="en-US" sz="3300">
                <a:solidFill>
                  <a:srgbClr val="000000"/>
                </a:solidFill>
                <a:latin typeface="Nunito Sans"/>
                <a:ea typeface="Nunito Sans"/>
                <a:cs typeface="Nunito Sans"/>
                <a:sym typeface="Nunito Sans"/>
              </a:rPr>
              <a:t>Từ </a:t>
            </a:r>
            <a:r>
              <a:rPr lang="en-US" b="true" sz="3300">
                <a:solidFill>
                  <a:srgbClr val="000000"/>
                </a:solidFill>
                <a:latin typeface="Nunito Sans Bold"/>
                <a:ea typeface="Nunito Sans Bold"/>
                <a:cs typeface="Nunito Sans Bold"/>
                <a:sym typeface="Nunito Sans Bold"/>
              </a:rPr>
              <a:t>21:00</a:t>
            </a:r>
            <a:r>
              <a:rPr lang="en-US" sz="3300">
                <a:solidFill>
                  <a:srgbClr val="000000"/>
                </a:solidFill>
                <a:latin typeface="Nunito Sans"/>
                <a:ea typeface="Nunito Sans"/>
                <a:cs typeface="Nunito Sans"/>
                <a:sym typeface="Nunito Sans"/>
              </a:rPr>
              <a:t> đến </a:t>
            </a:r>
            <a:r>
              <a:rPr lang="en-US" b="true" sz="3300">
                <a:solidFill>
                  <a:srgbClr val="000000"/>
                </a:solidFill>
                <a:latin typeface="Nunito Sans Bold"/>
                <a:ea typeface="Nunito Sans Bold"/>
                <a:cs typeface="Nunito Sans Bold"/>
                <a:sym typeface="Nunito Sans Bold"/>
              </a:rPr>
              <a:t>06:00</a:t>
            </a:r>
            <a:r>
              <a:rPr lang="en-US" sz="3300">
                <a:solidFill>
                  <a:srgbClr val="000000"/>
                </a:solidFill>
                <a:latin typeface="Nunito Sans"/>
                <a:ea typeface="Nunito Sans"/>
                <a:cs typeface="Nunito Sans"/>
                <a:sym typeface="Nunito Sans"/>
              </a:rPr>
              <a:t>, vụ án giảm xuống, </a:t>
            </a:r>
            <a:r>
              <a:rPr lang="en-US" b="true" sz="3300">
                <a:solidFill>
                  <a:srgbClr val="000000"/>
                </a:solidFill>
                <a:latin typeface="Nunito Sans Bold"/>
                <a:ea typeface="Nunito Sans Bold"/>
                <a:cs typeface="Nunito Sans Bold"/>
                <a:sym typeface="Nunito Sans Bold"/>
              </a:rPr>
              <a:t>INTIMATE PARTNER</a:t>
            </a:r>
            <a:r>
              <a:rPr lang="en-US" sz="3300">
                <a:solidFill>
                  <a:srgbClr val="000000"/>
                </a:solidFill>
                <a:latin typeface="Nunito Sans"/>
                <a:ea typeface="Nunito Sans"/>
                <a:cs typeface="Nunito Sans"/>
                <a:sym typeface="Nunito Sans"/>
              </a:rPr>
              <a:t> xảy ra nhiều nhất, độ tuổi hay thấy từ </a:t>
            </a:r>
            <a:r>
              <a:rPr lang="en-US" b="true" sz="3300">
                <a:solidFill>
                  <a:srgbClr val="000000"/>
                </a:solidFill>
                <a:latin typeface="Nunito Sans Bold"/>
                <a:ea typeface="Nunito Sans Bold"/>
                <a:cs typeface="Nunito Sans Bold"/>
                <a:sym typeface="Nunito Sans Bold"/>
              </a:rPr>
              <a:t>25 - 34 </a:t>
            </a:r>
          </a:p>
          <a:p>
            <a:pPr algn="just" marL="712472" indent="-356236" lvl="1">
              <a:lnSpc>
                <a:spcPts val="5940"/>
              </a:lnSpc>
              <a:buFont typeface="Arial"/>
              <a:buChar char="•"/>
            </a:pPr>
            <a:r>
              <a:rPr lang="en-US" sz="3300">
                <a:solidFill>
                  <a:srgbClr val="000000"/>
                </a:solidFill>
                <a:latin typeface="Nunito Sans"/>
                <a:ea typeface="Nunito Sans"/>
                <a:cs typeface="Nunito Sans"/>
                <a:sym typeface="Nunito Sans"/>
              </a:rPr>
              <a:t>Từ </a:t>
            </a:r>
            <a:r>
              <a:rPr lang="en-US" b="true" sz="3300">
                <a:solidFill>
                  <a:srgbClr val="000000"/>
                </a:solidFill>
                <a:latin typeface="Nunito Sans Bold"/>
                <a:ea typeface="Nunito Sans Bold"/>
                <a:cs typeface="Nunito Sans Bold"/>
                <a:sym typeface="Nunito Sans Bold"/>
              </a:rPr>
              <a:t>07:00</a:t>
            </a:r>
            <a:r>
              <a:rPr lang="en-US" sz="3300">
                <a:solidFill>
                  <a:srgbClr val="000000"/>
                </a:solidFill>
                <a:latin typeface="Nunito Sans"/>
                <a:ea typeface="Nunito Sans"/>
                <a:cs typeface="Nunito Sans"/>
                <a:sym typeface="Nunito Sans"/>
              </a:rPr>
              <a:t> đến </a:t>
            </a:r>
            <a:r>
              <a:rPr lang="en-US" b="true" sz="3300">
                <a:solidFill>
                  <a:srgbClr val="000000"/>
                </a:solidFill>
                <a:latin typeface="Nunito Sans Bold"/>
                <a:ea typeface="Nunito Sans Bold"/>
                <a:cs typeface="Nunito Sans Bold"/>
                <a:sym typeface="Nunito Sans Bold"/>
              </a:rPr>
              <a:t>20:00</a:t>
            </a:r>
            <a:r>
              <a:rPr lang="en-US" sz="3300">
                <a:solidFill>
                  <a:srgbClr val="000000"/>
                </a:solidFill>
                <a:latin typeface="Nunito Sans"/>
                <a:ea typeface="Nunito Sans"/>
                <a:cs typeface="Nunito Sans"/>
                <a:sym typeface="Nunito Sans"/>
              </a:rPr>
              <a:t>, vụ án tăng lên, </a:t>
            </a:r>
            <a:r>
              <a:rPr lang="en-US" b="true" sz="3300">
                <a:solidFill>
                  <a:srgbClr val="000000"/>
                </a:solidFill>
                <a:latin typeface="Nunito Sans Bold"/>
                <a:ea typeface="Nunito Sans Bold"/>
                <a:cs typeface="Nunito Sans Bold"/>
                <a:sym typeface="Nunito Sans Bold"/>
              </a:rPr>
              <a:t>BATTERY </a:t>
            </a:r>
            <a:r>
              <a:rPr lang="en-US" sz="3300">
                <a:solidFill>
                  <a:srgbClr val="000000"/>
                </a:solidFill>
                <a:latin typeface="Nunito Sans"/>
                <a:ea typeface="Nunito Sans"/>
                <a:cs typeface="Nunito Sans"/>
                <a:sym typeface="Nunito Sans"/>
              </a:rPr>
              <a:t>xảy ra nhiều nhất, độ tuổi hay thấy từ </a:t>
            </a:r>
            <a:r>
              <a:rPr lang="en-US" b="true" sz="3300">
                <a:solidFill>
                  <a:srgbClr val="000000"/>
                </a:solidFill>
                <a:latin typeface="Nunito Sans Bold"/>
                <a:ea typeface="Nunito Sans Bold"/>
                <a:cs typeface="Nunito Sans Bold"/>
                <a:sym typeface="Nunito Sans Bold"/>
              </a:rPr>
              <a:t>35 - 49</a:t>
            </a:r>
          </a:p>
        </p:txBody>
      </p:sp>
      <p:sp>
        <p:nvSpPr>
          <p:cNvPr name="TextBox 9" id="9"/>
          <p:cNvSpPr txBox="true"/>
          <p:nvPr/>
        </p:nvSpPr>
        <p:spPr>
          <a:xfrm rot="0">
            <a:off x="667643" y="9618730"/>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98923" y="2919710"/>
            <a:ext cx="11012186" cy="5822321"/>
          </a:xfrm>
          <a:custGeom>
            <a:avLst/>
            <a:gdLst/>
            <a:ahLst/>
            <a:cxnLst/>
            <a:rect r="r" b="b" t="t" l="l"/>
            <a:pathLst>
              <a:path h="5822321" w="11012186">
                <a:moveTo>
                  <a:pt x="0" y="0"/>
                </a:moveTo>
                <a:lnTo>
                  <a:pt x="11012186" y="0"/>
                </a:lnTo>
                <a:lnTo>
                  <a:pt x="11012186" y="5822322"/>
                </a:lnTo>
                <a:lnTo>
                  <a:pt x="0" y="5822322"/>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05</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Trực quan hóa dữ liệu</a:t>
            </a:r>
          </a:p>
        </p:txBody>
      </p:sp>
      <p:sp>
        <p:nvSpPr>
          <p:cNvPr name="TextBox 8" id="8"/>
          <p:cNvSpPr txBox="true"/>
          <p:nvPr/>
        </p:nvSpPr>
        <p:spPr>
          <a:xfrm rot="0">
            <a:off x="11111109" y="1521271"/>
            <a:ext cx="6892949" cy="7900034"/>
          </a:xfrm>
          <a:prstGeom prst="rect">
            <a:avLst/>
          </a:prstGeom>
        </p:spPr>
        <p:txBody>
          <a:bodyPr anchor="t" rtlCol="false" tIns="0" lIns="0" bIns="0" rIns="0">
            <a:spAutoFit/>
          </a:bodyPr>
          <a:lstStyle/>
          <a:p>
            <a:pPr algn="just" marL="690882" indent="-345441" lvl="1">
              <a:lnSpc>
                <a:spcPts val="5760"/>
              </a:lnSpc>
              <a:buFont typeface="Arial"/>
              <a:buChar char="•"/>
            </a:pPr>
            <a:r>
              <a:rPr lang="en-US" sz="3200">
                <a:solidFill>
                  <a:srgbClr val="000000"/>
                </a:solidFill>
                <a:latin typeface="Nunito Sans"/>
                <a:ea typeface="Nunito Sans"/>
                <a:cs typeface="Nunito Sans"/>
                <a:sym typeface="Nunito Sans"/>
              </a:rPr>
              <a:t>Nạn nhân là người </a:t>
            </a:r>
            <a:r>
              <a:rPr lang="en-US" b="true" sz="3200">
                <a:solidFill>
                  <a:srgbClr val="000000"/>
                </a:solidFill>
                <a:latin typeface="Nunito Sans Bold"/>
                <a:ea typeface="Nunito Sans Bold"/>
                <a:cs typeface="Nunito Sans Bold"/>
                <a:sym typeface="Nunito Sans Bold"/>
              </a:rPr>
              <a:t>da trắng</a:t>
            </a:r>
            <a:r>
              <a:rPr lang="en-US" sz="3200">
                <a:solidFill>
                  <a:srgbClr val="000000"/>
                </a:solidFill>
                <a:latin typeface="Nunito Sans"/>
                <a:ea typeface="Nunito Sans"/>
                <a:cs typeface="Nunito Sans"/>
                <a:sym typeface="Nunito Sans"/>
              </a:rPr>
              <a:t> có độ tuổi trung bình cao hơn (</a:t>
            </a:r>
            <a:r>
              <a:rPr lang="en-US" b="true" sz="3200">
                <a:solidFill>
                  <a:srgbClr val="000000"/>
                </a:solidFill>
                <a:latin typeface="Nunito Sans Bold"/>
                <a:ea typeface="Nunito Sans Bold"/>
                <a:cs typeface="Nunito Sans Bold"/>
                <a:sym typeface="Nunito Sans Bold"/>
              </a:rPr>
              <a:t>31 – 50</a:t>
            </a:r>
            <a:r>
              <a:rPr lang="en-US" sz="3200">
                <a:solidFill>
                  <a:srgbClr val="000000"/>
                </a:solidFill>
                <a:latin typeface="Nunito Sans"/>
                <a:ea typeface="Nunito Sans"/>
                <a:cs typeface="Nunito Sans"/>
                <a:sym typeface="Nunito Sans"/>
              </a:rPr>
              <a:t>), nạn nhân là người </a:t>
            </a:r>
            <a:r>
              <a:rPr lang="en-US" b="true" sz="3200">
                <a:solidFill>
                  <a:srgbClr val="000000"/>
                </a:solidFill>
                <a:latin typeface="Nunito Sans Bold"/>
                <a:ea typeface="Nunito Sans Bold"/>
                <a:cs typeface="Nunito Sans Bold"/>
                <a:sym typeface="Nunito Sans Bold"/>
              </a:rPr>
              <a:t>da màu</a:t>
            </a:r>
            <a:r>
              <a:rPr lang="en-US" sz="3200">
                <a:solidFill>
                  <a:srgbClr val="000000"/>
                </a:solidFill>
                <a:latin typeface="Nunito Sans"/>
                <a:ea typeface="Nunito Sans"/>
                <a:cs typeface="Nunito Sans"/>
                <a:sym typeface="Nunito Sans"/>
              </a:rPr>
              <a:t> hay </a:t>
            </a:r>
            <a:r>
              <a:rPr lang="en-US" b="true" sz="3200">
                <a:solidFill>
                  <a:srgbClr val="000000"/>
                </a:solidFill>
                <a:latin typeface="Nunito Sans Bold"/>
                <a:ea typeface="Nunito Sans Bold"/>
                <a:cs typeface="Nunito Sans Bold"/>
                <a:sym typeface="Nunito Sans Bold"/>
              </a:rPr>
              <a:t>Latin </a:t>
            </a:r>
            <a:r>
              <a:rPr lang="en-US" sz="3200">
                <a:solidFill>
                  <a:srgbClr val="000000"/>
                </a:solidFill>
                <a:latin typeface="Nunito Sans"/>
                <a:ea typeface="Nunito Sans"/>
                <a:cs typeface="Nunito Sans"/>
                <a:sym typeface="Nunito Sans"/>
              </a:rPr>
              <a:t>có độ tuổi trung bình thấp hơn (</a:t>
            </a:r>
            <a:r>
              <a:rPr lang="en-US" b="true" sz="3200">
                <a:solidFill>
                  <a:srgbClr val="000000"/>
                </a:solidFill>
                <a:latin typeface="Nunito Sans Bold"/>
                <a:ea typeface="Nunito Sans Bold"/>
                <a:cs typeface="Nunito Sans Bold"/>
                <a:sym typeface="Nunito Sans Bold"/>
              </a:rPr>
              <a:t>26 – 43</a:t>
            </a:r>
            <a:r>
              <a:rPr lang="en-US" sz="3200">
                <a:solidFill>
                  <a:srgbClr val="000000"/>
                </a:solidFill>
                <a:latin typeface="Nunito Sans"/>
                <a:ea typeface="Nunito Sans"/>
                <a:cs typeface="Nunito Sans"/>
                <a:sym typeface="Nunito Sans"/>
              </a:rPr>
              <a:t>)</a:t>
            </a:r>
          </a:p>
          <a:p>
            <a:pPr algn="just" marL="690882" indent="-345441" lvl="1">
              <a:lnSpc>
                <a:spcPts val="5760"/>
              </a:lnSpc>
              <a:buFont typeface="Arial"/>
              <a:buChar char="•"/>
            </a:pPr>
            <a:r>
              <a:rPr lang="en-US" b="true" sz="3200">
                <a:solidFill>
                  <a:srgbClr val="000000"/>
                </a:solidFill>
                <a:latin typeface="Nunito Sans Bold"/>
                <a:ea typeface="Nunito Sans Bold"/>
                <a:cs typeface="Nunito Sans Bold"/>
                <a:sym typeface="Nunito Sans Bold"/>
              </a:rPr>
              <a:t>BATTERY WITH SEXUAL CONTACT</a:t>
            </a:r>
            <a:r>
              <a:rPr lang="en-US" sz="3200">
                <a:solidFill>
                  <a:srgbClr val="000000"/>
                </a:solidFill>
                <a:latin typeface="Nunito Sans"/>
                <a:ea typeface="Nunito Sans"/>
                <a:cs typeface="Nunito Sans"/>
                <a:sym typeface="Nunito Sans"/>
              </a:rPr>
              <a:t>, </a:t>
            </a:r>
            <a:r>
              <a:rPr lang="en-US" b="true" sz="3200">
                <a:solidFill>
                  <a:srgbClr val="000000"/>
                </a:solidFill>
                <a:latin typeface="Nunito Sans Bold"/>
                <a:ea typeface="Nunito Sans Bold"/>
                <a:cs typeface="Nunito Sans Bold"/>
                <a:sym typeface="Nunito Sans Bold"/>
              </a:rPr>
              <a:t>INTIMATE PARTNER</a:t>
            </a:r>
            <a:r>
              <a:rPr lang="en-US" sz="3200">
                <a:solidFill>
                  <a:srgbClr val="000000"/>
                </a:solidFill>
                <a:latin typeface="Nunito Sans"/>
                <a:ea typeface="Nunito Sans"/>
                <a:cs typeface="Nunito Sans"/>
                <a:sym typeface="Nunito Sans"/>
              </a:rPr>
              <a:t> có xu hướng xảy ra ở độ tuổi trẻ hơn, </a:t>
            </a:r>
            <a:r>
              <a:rPr lang="en-US" b="true" sz="3200">
                <a:solidFill>
                  <a:srgbClr val="000000"/>
                </a:solidFill>
                <a:latin typeface="Nunito Sans Bold"/>
                <a:ea typeface="Nunito Sans Bold"/>
                <a:cs typeface="Nunito Sans Bold"/>
                <a:sym typeface="Nunito Sans Bold"/>
              </a:rPr>
              <a:t>BATTERY</a:t>
            </a:r>
            <a:r>
              <a:rPr lang="en-US" sz="3200">
                <a:solidFill>
                  <a:srgbClr val="000000"/>
                </a:solidFill>
                <a:latin typeface="Nunito Sans"/>
                <a:ea typeface="Nunito Sans"/>
                <a:cs typeface="Nunito Sans"/>
                <a:sym typeface="Nunito Sans"/>
              </a:rPr>
              <a:t>, </a:t>
            </a:r>
            <a:r>
              <a:rPr lang="en-US" b="true" sz="3200">
                <a:solidFill>
                  <a:srgbClr val="000000"/>
                </a:solidFill>
                <a:latin typeface="Nunito Sans Bold"/>
                <a:ea typeface="Nunito Sans Bold"/>
                <a:cs typeface="Nunito Sans Bold"/>
                <a:sym typeface="Nunito Sans Bold"/>
              </a:rPr>
              <a:t>BURGLARY</a:t>
            </a:r>
            <a:r>
              <a:rPr lang="en-US" sz="3200">
                <a:solidFill>
                  <a:srgbClr val="000000"/>
                </a:solidFill>
                <a:latin typeface="Nunito Sans"/>
                <a:ea typeface="Nunito Sans"/>
                <a:cs typeface="Nunito Sans"/>
                <a:sym typeface="Nunito Sans"/>
              </a:rPr>
              <a:t>, </a:t>
            </a:r>
            <a:r>
              <a:rPr lang="en-US" b="true" sz="3200">
                <a:solidFill>
                  <a:srgbClr val="000000"/>
                </a:solidFill>
                <a:latin typeface="Nunito Sans Bold"/>
                <a:ea typeface="Nunito Sans Bold"/>
                <a:cs typeface="Nunito Sans Bold"/>
                <a:sym typeface="Nunito Sans Bold"/>
              </a:rPr>
              <a:t>VANDALISM </a:t>
            </a:r>
            <a:r>
              <a:rPr lang="en-US" sz="3200">
                <a:solidFill>
                  <a:srgbClr val="000000"/>
                </a:solidFill>
                <a:latin typeface="Nunito Sans"/>
                <a:ea typeface="Nunito Sans"/>
                <a:cs typeface="Nunito Sans"/>
                <a:sym typeface="Nunito Sans"/>
              </a:rPr>
              <a:t>có xu hướng xảy ra ở độ tuổi lớn hơn </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21</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06</a:t>
            </a:r>
          </a:p>
        </p:txBody>
      </p:sp>
      <p:sp>
        <p:nvSpPr>
          <p:cNvPr name="TextBox 6" id="6"/>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Xây dựng mô hình</a:t>
            </a:r>
          </a:p>
        </p:txBody>
      </p:sp>
      <p:sp>
        <p:nvSpPr>
          <p:cNvPr name="TextBox 7" id="7"/>
          <p:cNvSpPr txBox="true"/>
          <p:nvPr/>
        </p:nvSpPr>
        <p:spPr>
          <a:xfrm rot="0">
            <a:off x="1028700" y="2623185"/>
            <a:ext cx="16602979" cy="4021455"/>
          </a:xfrm>
          <a:prstGeom prst="rect">
            <a:avLst/>
          </a:prstGeom>
        </p:spPr>
        <p:txBody>
          <a:bodyPr anchor="t" rtlCol="false" tIns="0" lIns="0" bIns="0" rIns="0">
            <a:spAutoFit/>
          </a:bodyPr>
          <a:lstStyle/>
          <a:p>
            <a:pPr algn="just">
              <a:lnSpc>
                <a:spcPts val="6480"/>
              </a:lnSpc>
            </a:pPr>
            <a:r>
              <a:rPr lang="en-US" sz="3600">
                <a:solidFill>
                  <a:srgbClr val="000000"/>
                </a:solidFill>
                <a:latin typeface="Nunito Sans"/>
                <a:ea typeface="Nunito Sans"/>
                <a:cs typeface="Nunito Sans"/>
                <a:sym typeface="Nunito Sans"/>
              </a:rPr>
              <a:t>Sử dụng kết quả từ quá trình thăm dò, Nhóm quyết đinh sử dụng các cột là feature để dự đoán phân loại cho model máy học bao gồm</a:t>
            </a:r>
          </a:p>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Random Forest Classification</a:t>
            </a:r>
          </a:p>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Support Vector Classifier </a:t>
            </a:r>
          </a:p>
          <a:p>
            <a:pPr algn="just" marL="777240" indent="-388620" lvl="1">
              <a:lnSpc>
                <a:spcPts val="6480"/>
              </a:lnSpc>
              <a:buFont typeface="Arial"/>
              <a:buChar char="•"/>
            </a:pPr>
            <a:r>
              <a:rPr lang="en-US" sz="3600">
                <a:solidFill>
                  <a:srgbClr val="000000"/>
                </a:solidFill>
                <a:latin typeface="Nunito Sans"/>
                <a:ea typeface="Nunito Sans"/>
                <a:cs typeface="Nunito Sans"/>
                <a:sym typeface="Nunito Sans"/>
              </a:rPr>
              <a:t>Gradient Boosting Classifier</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22</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926967" y="3041036"/>
            <a:ext cx="10941437" cy="6687954"/>
          </a:xfrm>
          <a:custGeom>
            <a:avLst/>
            <a:gdLst/>
            <a:ahLst/>
            <a:cxnLst/>
            <a:rect r="r" b="b" t="t" l="l"/>
            <a:pathLst>
              <a:path h="6687954" w="10941437">
                <a:moveTo>
                  <a:pt x="0" y="0"/>
                </a:moveTo>
                <a:lnTo>
                  <a:pt x="10941437" y="0"/>
                </a:lnTo>
                <a:lnTo>
                  <a:pt x="10941437" y="6687954"/>
                </a:lnTo>
                <a:lnTo>
                  <a:pt x="0" y="6687954"/>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06</a:t>
            </a:r>
          </a:p>
        </p:txBody>
      </p:sp>
      <p:sp>
        <p:nvSpPr>
          <p:cNvPr name="TextBox 7" id="7"/>
          <p:cNvSpPr txBox="true"/>
          <p:nvPr/>
        </p:nvSpPr>
        <p:spPr>
          <a:xfrm rot="0">
            <a:off x="4406199" y="303147"/>
            <a:ext cx="9475603"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Xây dưng mô hình</a:t>
            </a:r>
          </a:p>
        </p:txBody>
      </p:sp>
      <p:sp>
        <p:nvSpPr>
          <p:cNvPr name="TextBox 8" id="8"/>
          <p:cNvSpPr txBox="true"/>
          <p:nvPr/>
        </p:nvSpPr>
        <p:spPr>
          <a:xfrm rot="0">
            <a:off x="1028700" y="2000771"/>
            <a:ext cx="9264613" cy="1564005"/>
          </a:xfrm>
          <a:prstGeom prst="rect">
            <a:avLst/>
          </a:prstGeom>
        </p:spPr>
        <p:txBody>
          <a:bodyPr anchor="t" rtlCol="false" tIns="0" lIns="0" bIns="0" rIns="0">
            <a:spAutoFit/>
          </a:bodyPr>
          <a:lstStyle/>
          <a:p>
            <a:pPr algn="just">
              <a:lnSpc>
                <a:spcPts val="6480"/>
              </a:lnSpc>
            </a:pPr>
            <a:r>
              <a:rPr lang="en-US" sz="3600">
                <a:solidFill>
                  <a:srgbClr val="000000"/>
                </a:solidFill>
                <a:latin typeface="Nunito Sans"/>
                <a:ea typeface="Nunito Sans"/>
                <a:cs typeface="Nunito Sans"/>
                <a:sym typeface="Nunito Sans"/>
              </a:rPr>
              <a:t>Kết quả thu được:</a:t>
            </a:r>
          </a:p>
          <a:p>
            <a:pPr algn="just">
              <a:lnSpc>
                <a:spcPts val="6480"/>
              </a:lnSpc>
            </a:pPr>
          </a:p>
        </p:txBody>
      </p:sp>
      <p:sp>
        <p:nvSpPr>
          <p:cNvPr name="TextBox 9" id="9"/>
          <p:cNvSpPr txBox="true"/>
          <p:nvPr/>
        </p:nvSpPr>
        <p:spPr>
          <a:xfrm rot="0">
            <a:off x="12020804" y="2361210"/>
            <a:ext cx="5088572" cy="5981065"/>
          </a:xfrm>
          <a:prstGeom prst="rect">
            <a:avLst/>
          </a:prstGeom>
        </p:spPr>
        <p:txBody>
          <a:bodyPr anchor="t" rtlCol="false" tIns="0" lIns="0" bIns="0" rIns="0">
            <a:spAutoFit/>
          </a:bodyPr>
          <a:lstStyle/>
          <a:p>
            <a:pPr algn="l" marL="734058" indent="-367029" lvl="1">
              <a:lnSpc>
                <a:spcPts val="4759"/>
              </a:lnSpc>
              <a:buFont typeface="Arial"/>
              <a:buChar char="•"/>
            </a:pPr>
            <a:r>
              <a:rPr lang="en-US" sz="3399">
                <a:solidFill>
                  <a:srgbClr val="000000"/>
                </a:solidFill>
                <a:latin typeface="Nunito Sans"/>
                <a:ea typeface="Nunito Sans"/>
                <a:cs typeface="Nunito Sans"/>
                <a:sym typeface="Nunito Sans"/>
              </a:rPr>
              <a:t>4 mô hình đều cho kết quả Accuracy gần như nhau (0.48 - 0.5).</a:t>
            </a:r>
          </a:p>
          <a:p>
            <a:pPr algn="l" marL="734058" indent="-367029" lvl="1">
              <a:lnSpc>
                <a:spcPts val="4759"/>
              </a:lnSpc>
              <a:buFont typeface="Arial"/>
              <a:buChar char="•"/>
            </a:pPr>
            <a:r>
              <a:rPr lang="en-US" sz="3399">
                <a:solidFill>
                  <a:srgbClr val="000000"/>
                </a:solidFill>
                <a:latin typeface="Nunito Sans"/>
                <a:ea typeface="Nunito Sans"/>
                <a:cs typeface="Nunito Sans"/>
                <a:sym typeface="Nunito Sans"/>
              </a:rPr>
              <a:t> Các mô hình đều ở ngưỡng baseline là </a:t>
            </a:r>
            <a:r>
              <a:rPr lang="en-US" b="true" sz="3399">
                <a:solidFill>
                  <a:srgbClr val="000000"/>
                </a:solidFill>
                <a:latin typeface="Nunito Sans Bold"/>
                <a:ea typeface="Nunito Sans Bold"/>
                <a:cs typeface="Nunito Sans Bold"/>
                <a:sym typeface="Nunito Sans Bold"/>
              </a:rPr>
              <a:t>50</a:t>
            </a:r>
            <a:r>
              <a:rPr lang="en-US" sz="3399">
                <a:solidFill>
                  <a:srgbClr val="000000"/>
                </a:solidFill>
                <a:latin typeface="Nunito Sans"/>
                <a:ea typeface="Nunito Sans"/>
                <a:cs typeface="Nunito Sans"/>
                <a:sym typeface="Nunito Sans"/>
              </a:rPr>
              <a:t>%. </a:t>
            </a:r>
          </a:p>
          <a:p>
            <a:pPr algn="l" marL="734058" indent="-367029" lvl="1">
              <a:lnSpc>
                <a:spcPts val="4759"/>
              </a:lnSpc>
              <a:buFont typeface="Arial"/>
              <a:buChar char="•"/>
            </a:pPr>
            <a:r>
              <a:rPr lang="en-US" sz="3399">
                <a:solidFill>
                  <a:srgbClr val="000000"/>
                </a:solidFill>
                <a:latin typeface="Nunito Sans"/>
                <a:ea typeface="Nunito Sans"/>
                <a:cs typeface="Nunito Sans"/>
                <a:sym typeface="Nunito Sans"/>
              </a:rPr>
              <a:t>Các mô hình này chưa dự đoán đúng, nhưng vẫn có tiềm năng để phát triển thêm</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23</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9144000" y="2488406"/>
            <a:ext cx="8860059" cy="4983783"/>
          </a:xfrm>
          <a:custGeom>
            <a:avLst/>
            <a:gdLst/>
            <a:ahLst/>
            <a:cxnLst/>
            <a:rect r="r" b="b" t="t" l="l"/>
            <a:pathLst>
              <a:path h="4983783" w="8860059">
                <a:moveTo>
                  <a:pt x="0" y="0"/>
                </a:moveTo>
                <a:lnTo>
                  <a:pt x="8860059" y="0"/>
                </a:lnTo>
                <a:lnTo>
                  <a:pt x="8860059" y="4983783"/>
                </a:lnTo>
                <a:lnTo>
                  <a:pt x="0" y="4983783"/>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07</a:t>
            </a:r>
          </a:p>
        </p:txBody>
      </p:sp>
      <p:sp>
        <p:nvSpPr>
          <p:cNvPr name="TextBox 7" id="7"/>
          <p:cNvSpPr txBox="true"/>
          <p:nvPr/>
        </p:nvSpPr>
        <p:spPr>
          <a:xfrm rot="0">
            <a:off x="3690870" y="379457"/>
            <a:ext cx="10906260"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Kết luận và hướng phát triển</a:t>
            </a:r>
          </a:p>
        </p:txBody>
      </p:sp>
      <p:sp>
        <p:nvSpPr>
          <p:cNvPr name="TextBox 8" id="8"/>
          <p:cNvSpPr txBox="true"/>
          <p:nvPr/>
        </p:nvSpPr>
        <p:spPr>
          <a:xfrm rot="0">
            <a:off x="451037" y="2421731"/>
            <a:ext cx="8334375" cy="6581140"/>
          </a:xfrm>
          <a:prstGeom prst="rect">
            <a:avLst/>
          </a:prstGeom>
        </p:spPr>
        <p:txBody>
          <a:bodyPr anchor="t" rtlCol="false" tIns="0" lIns="0" bIns="0" rIns="0">
            <a:spAutoFit/>
          </a:bodyPr>
          <a:lstStyle/>
          <a:p>
            <a:pPr algn="l" marL="734058" indent="-367029" lvl="1">
              <a:lnSpc>
                <a:spcPts val="4759"/>
              </a:lnSpc>
              <a:buFont typeface="Arial"/>
              <a:buChar char="•"/>
            </a:pPr>
            <a:r>
              <a:rPr lang="en-US" sz="3399">
                <a:solidFill>
                  <a:srgbClr val="000000"/>
                </a:solidFill>
                <a:latin typeface="Nunito Sans"/>
                <a:ea typeface="Nunito Sans"/>
                <a:cs typeface="Nunito Sans"/>
                <a:sym typeface="Nunito Sans"/>
              </a:rPr>
              <a:t>Thông qua nội dung đồ án, nhóm đã xử lý, phân tích và xây dựng mô hình dự đoán cũng như đánh giá các yếu tố ảnh hưởng đến các vụ án phạm tội</a:t>
            </a:r>
          </a:p>
          <a:p>
            <a:pPr algn="l" marL="734058" indent="-367029" lvl="1">
              <a:lnSpc>
                <a:spcPts val="4759"/>
              </a:lnSpc>
              <a:buFont typeface="Arial"/>
              <a:buChar char="•"/>
            </a:pPr>
            <a:r>
              <a:rPr lang="en-US" sz="3399">
                <a:solidFill>
                  <a:srgbClr val="000000"/>
                </a:solidFill>
                <a:latin typeface="Nunito Sans"/>
                <a:ea typeface="Nunito Sans"/>
                <a:cs typeface="Nunito Sans"/>
                <a:sym typeface="Nunito Sans"/>
              </a:rPr>
              <a:t>Thông qua việc trực quan hóa dữ liệu, nhóm đã phát hiện ra các đặc điểm phổ biến nhất của các vụ án</a:t>
            </a:r>
          </a:p>
          <a:p>
            <a:pPr algn="l" marL="734058" indent="-367029" lvl="1">
              <a:lnSpc>
                <a:spcPts val="4759"/>
              </a:lnSpc>
              <a:buFont typeface="Arial"/>
              <a:buChar char="•"/>
            </a:pPr>
            <a:r>
              <a:rPr lang="en-US" b="true" sz="3399">
                <a:solidFill>
                  <a:srgbClr val="000000"/>
                </a:solidFill>
                <a:latin typeface="Nunito Sans Bold"/>
                <a:ea typeface="Nunito Sans Bold"/>
                <a:cs typeface="Nunito Sans Bold"/>
                <a:sym typeface="Nunito Sans Bold"/>
              </a:rPr>
              <a:t>Accuracy </a:t>
            </a:r>
            <a:r>
              <a:rPr lang="en-US" sz="3399">
                <a:solidFill>
                  <a:srgbClr val="000000"/>
                </a:solidFill>
                <a:latin typeface="Nunito Sans"/>
                <a:ea typeface="Nunito Sans"/>
                <a:cs typeface="Nunito Sans"/>
                <a:sym typeface="Nunito Sans"/>
              </a:rPr>
              <a:t>các mô hình nhóm sử dụng đều ở ngưỡng </a:t>
            </a:r>
            <a:r>
              <a:rPr lang="en-US" b="true" sz="3399">
                <a:solidFill>
                  <a:srgbClr val="000000"/>
                </a:solidFill>
                <a:latin typeface="Nunito Sans Bold"/>
                <a:ea typeface="Nunito Sans Bold"/>
                <a:cs typeface="Nunito Sans Bold"/>
                <a:sym typeface="Nunito Sans Bold"/>
              </a:rPr>
              <a:t>baseline </a:t>
            </a:r>
            <a:r>
              <a:rPr lang="en-US" sz="3399">
                <a:solidFill>
                  <a:srgbClr val="000000"/>
                </a:solidFill>
                <a:latin typeface="Nunito Sans"/>
                <a:ea typeface="Nunito Sans"/>
                <a:cs typeface="Nunito Sans"/>
                <a:sym typeface="Nunito Sans"/>
              </a:rPr>
              <a:t>là </a:t>
            </a:r>
            <a:r>
              <a:rPr lang="en-US" b="true" sz="3399">
                <a:solidFill>
                  <a:srgbClr val="000000"/>
                </a:solidFill>
                <a:latin typeface="Nunito Sans Bold"/>
                <a:ea typeface="Nunito Sans Bold"/>
                <a:cs typeface="Nunito Sans Bold"/>
                <a:sym typeface="Nunito Sans Bold"/>
              </a:rPr>
              <a:t>50</a:t>
            </a:r>
            <a:r>
              <a:rPr lang="en-US" sz="3399">
                <a:solidFill>
                  <a:srgbClr val="000000"/>
                </a:solidFill>
                <a:latin typeface="Nunito Sans"/>
                <a:ea typeface="Nunito Sans"/>
                <a:cs typeface="Nunito Sans"/>
                <a:sym typeface="Nunito Sans"/>
              </a:rPr>
              <a:t>%</a:t>
            </a:r>
          </a:p>
          <a:p>
            <a:pPr algn="l" marL="734058" indent="-367029" lvl="1">
              <a:lnSpc>
                <a:spcPts val="4759"/>
              </a:lnSpc>
              <a:buFont typeface="Arial"/>
              <a:buChar char="•"/>
            </a:pPr>
            <a:r>
              <a:rPr lang="en-US" sz="3399">
                <a:solidFill>
                  <a:srgbClr val="000000"/>
                </a:solidFill>
                <a:latin typeface="Nunito Sans"/>
                <a:ea typeface="Nunito Sans"/>
                <a:cs typeface="Nunito Sans"/>
                <a:sym typeface="Nunito Sans"/>
              </a:rPr>
              <a:t>Tiếp tục nghiên cứu và cải tiến mô hình để đạt hiệu suất cao hơn</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24</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86980" y="3954463"/>
            <a:ext cx="13114040" cy="2139949"/>
          </a:xfrm>
          <a:prstGeom prst="rect">
            <a:avLst/>
          </a:prstGeom>
        </p:spPr>
        <p:txBody>
          <a:bodyPr anchor="t" rtlCol="false" tIns="0" lIns="0" bIns="0" rIns="0">
            <a:spAutoFit/>
          </a:bodyPr>
          <a:lstStyle/>
          <a:p>
            <a:pPr algn="ctr">
              <a:lnSpc>
                <a:spcPts val="17500"/>
              </a:lnSpc>
            </a:pPr>
            <a:r>
              <a:rPr lang="en-US" sz="12500" b="true">
                <a:solidFill>
                  <a:srgbClr val="004AAD"/>
                </a:solidFill>
                <a:latin typeface="Nunito Sans Heavy"/>
                <a:ea typeface="Nunito Sans Heavy"/>
                <a:cs typeface="Nunito Sans Heavy"/>
                <a:sym typeface="Nunito Sans Heavy"/>
              </a:rPr>
              <a:t>Thank You</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4AAD"/>
                </a:solidFill>
                <a:latin typeface="Noto Serif Display"/>
                <a:ea typeface="Noto Serif Display"/>
                <a:cs typeface="Noto Serif Display"/>
                <a:sym typeface="Noto Serif Display"/>
              </a:rPr>
              <a:t>25</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86980" y="171450"/>
            <a:ext cx="13114040" cy="1543050"/>
          </a:xfrm>
          <a:prstGeom prst="rect">
            <a:avLst/>
          </a:prstGeom>
        </p:spPr>
        <p:txBody>
          <a:bodyPr anchor="t" rtlCol="false" tIns="0" lIns="0" bIns="0" rIns="0">
            <a:spAutoFit/>
          </a:bodyPr>
          <a:lstStyle/>
          <a:p>
            <a:pPr algn="ctr">
              <a:lnSpc>
                <a:spcPts val="12599"/>
              </a:lnSpc>
            </a:pPr>
            <a:r>
              <a:rPr lang="en-US" sz="9000" b="true">
                <a:solidFill>
                  <a:srgbClr val="004AAD"/>
                </a:solidFill>
                <a:latin typeface="Nunito Sans Heavy"/>
                <a:ea typeface="Nunito Sans Heavy"/>
                <a:cs typeface="Nunito Sans Heavy"/>
                <a:sym typeface="Nunito Sans Heavy"/>
              </a:rPr>
              <a:t>Nội dung</a:t>
            </a:r>
          </a:p>
        </p:txBody>
      </p:sp>
      <p:sp>
        <p:nvSpPr>
          <p:cNvPr name="TextBox 3" id="3"/>
          <p:cNvSpPr txBox="true"/>
          <p:nvPr/>
        </p:nvSpPr>
        <p:spPr>
          <a:xfrm rot="0">
            <a:off x="1333863" y="2567896"/>
            <a:ext cx="7680196" cy="131318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1. Giới thiệu đề tài</a:t>
            </a:r>
          </a:p>
          <a:p>
            <a:pPr algn="just">
              <a:lnSpc>
                <a:spcPts val="5320"/>
              </a:lnSpc>
            </a:pPr>
          </a:p>
        </p:txBody>
      </p:sp>
      <p:sp>
        <p:nvSpPr>
          <p:cNvPr name="TextBox 4" id="4"/>
          <p:cNvSpPr txBox="true"/>
          <p:nvPr/>
        </p:nvSpPr>
        <p:spPr>
          <a:xfrm rot="0">
            <a:off x="1333863" y="4052059"/>
            <a:ext cx="7680196" cy="131318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2. Tổng quan về bộ dữ liệu</a:t>
            </a:r>
          </a:p>
          <a:p>
            <a:pPr algn="just">
              <a:lnSpc>
                <a:spcPts val="5320"/>
              </a:lnSpc>
            </a:pPr>
          </a:p>
        </p:txBody>
      </p:sp>
      <p:sp>
        <p:nvSpPr>
          <p:cNvPr name="TextBox 5" id="5"/>
          <p:cNvSpPr txBox="true"/>
          <p:nvPr/>
        </p:nvSpPr>
        <p:spPr>
          <a:xfrm rot="0">
            <a:off x="9579104" y="4052059"/>
            <a:ext cx="7680196" cy="131318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5. Trực quan hóa dữ liệu</a:t>
            </a:r>
          </a:p>
          <a:p>
            <a:pPr algn="just">
              <a:lnSpc>
                <a:spcPts val="5320"/>
              </a:lnSpc>
            </a:pPr>
          </a:p>
        </p:txBody>
      </p:sp>
      <p:sp>
        <p:nvSpPr>
          <p:cNvPr name="TextBox 6" id="6"/>
          <p:cNvSpPr txBox="true"/>
          <p:nvPr/>
        </p:nvSpPr>
        <p:spPr>
          <a:xfrm rot="0">
            <a:off x="9579104" y="5536223"/>
            <a:ext cx="7680196" cy="64643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6. Xây dựng mô hình</a:t>
            </a:r>
          </a:p>
        </p:txBody>
      </p:sp>
      <p:sp>
        <p:nvSpPr>
          <p:cNvPr name="TextBox 7" id="7"/>
          <p:cNvSpPr txBox="true"/>
          <p:nvPr/>
        </p:nvSpPr>
        <p:spPr>
          <a:xfrm rot="0">
            <a:off x="9579104" y="7020387"/>
            <a:ext cx="7680196" cy="131318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7. Kết luận và hướng phát triển</a:t>
            </a:r>
          </a:p>
        </p:txBody>
      </p:sp>
      <p:sp>
        <p:nvSpPr>
          <p:cNvPr name="TextBox 8" id="8"/>
          <p:cNvSpPr txBox="true"/>
          <p:nvPr/>
        </p:nvSpPr>
        <p:spPr>
          <a:xfrm rot="0">
            <a:off x="1239058" y="6700967"/>
            <a:ext cx="7680196" cy="131318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4. Tiền xử lý dữ liệu</a:t>
            </a:r>
          </a:p>
          <a:p>
            <a:pPr algn="just">
              <a:lnSpc>
                <a:spcPts val="5320"/>
              </a:lnSpc>
            </a:pP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3</a:t>
            </a:r>
          </a:p>
        </p:txBody>
      </p:sp>
      <p:sp>
        <p:nvSpPr>
          <p:cNvPr name="TextBox 10" id="10"/>
          <p:cNvSpPr txBox="true"/>
          <p:nvPr/>
        </p:nvSpPr>
        <p:spPr>
          <a:xfrm rot="0">
            <a:off x="1239058" y="5376513"/>
            <a:ext cx="7680196" cy="1313180"/>
          </a:xfrm>
          <a:prstGeom prst="rect">
            <a:avLst/>
          </a:prstGeom>
        </p:spPr>
        <p:txBody>
          <a:bodyPr anchor="t" rtlCol="false" tIns="0" lIns="0" bIns="0" rIns="0">
            <a:spAutoFit/>
          </a:bodyPr>
          <a:lstStyle/>
          <a:p>
            <a:pPr algn="just">
              <a:lnSpc>
                <a:spcPts val="5320"/>
              </a:lnSpc>
            </a:pPr>
            <a:r>
              <a:rPr lang="en-US" sz="3800" b="true">
                <a:solidFill>
                  <a:srgbClr val="004AAD"/>
                </a:solidFill>
                <a:latin typeface="Nunito Sans Heavy"/>
                <a:ea typeface="Nunito Sans Heavy"/>
                <a:cs typeface="Nunito Sans Heavy"/>
                <a:sym typeface="Nunito Sans Heavy"/>
              </a:rPr>
              <a:t>Phần 3. Thu giảm dữ liệu và EDA</a:t>
            </a:r>
          </a:p>
          <a:p>
            <a:pPr algn="just">
              <a:lnSpc>
                <a:spcPts val="53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1911217" y="3278701"/>
            <a:ext cx="6092841" cy="4061894"/>
          </a:xfrm>
          <a:custGeom>
            <a:avLst/>
            <a:gdLst/>
            <a:ahLst/>
            <a:cxnLst/>
            <a:rect r="r" b="b" t="t" l="l"/>
            <a:pathLst>
              <a:path h="4061894" w="6092841">
                <a:moveTo>
                  <a:pt x="0" y="0"/>
                </a:moveTo>
                <a:lnTo>
                  <a:pt x="6092842" y="0"/>
                </a:lnTo>
                <a:lnTo>
                  <a:pt x="6092842" y="4061894"/>
                </a:lnTo>
                <a:lnTo>
                  <a:pt x="0" y="4061894"/>
                </a:lnTo>
                <a:lnTo>
                  <a:pt x="0" y="0"/>
                </a:lnTo>
                <a:close/>
              </a:path>
            </a:pathLst>
          </a:custGeom>
          <a:blipFill>
            <a:blip r:embed="rId2"/>
            <a:stretch>
              <a:fillRect l="0" t="0" r="0" b="0"/>
            </a:stretch>
          </a:blipFill>
        </p:spPr>
      </p:sp>
      <p:sp>
        <p:nvSpPr>
          <p:cNvPr name="TextBox 6" id="6"/>
          <p:cNvSpPr txBox="true"/>
          <p:nvPr/>
        </p:nvSpPr>
        <p:spPr>
          <a:xfrm rot="0">
            <a:off x="-160099" y="214357"/>
            <a:ext cx="1939447" cy="119369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01</a:t>
            </a:r>
          </a:p>
        </p:txBody>
      </p:sp>
      <p:sp>
        <p:nvSpPr>
          <p:cNvPr name="TextBox 7" id="7"/>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Giới thiệu đề tài</a:t>
            </a:r>
          </a:p>
        </p:txBody>
      </p:sp>
      <p:sp>
        <p:nvSpPr>
          <p:cNvPr name="TextBox 8" id="8"/>
          <p:cNvSpPr txBox="true"/>
          <p:nvPr/>
        </p:nvSpPr>
        <p:spPr>
          <a:xfrm rot="0">
            <a:off x="402410" y="1720812"/>
            <a:ext cx="11124319" cy="7926197"/>
          </a:xfrm>
          <a:prstGeom prst="rect">
            <a:avLst/>
          </a:prstGeom>
        </p:spPr>
        <p:txBody>
          <a:bodyPr anchor="t" rtlCol="false" tIns="0" lIns="0" bIns="0" rIns="0">
            <a:spAutoFit/>
          </a:bodyPr>
          <a:lstStyle/>
          <a:p>
            <a:pPr algn="just" marL="690879" indent="-345439" lvl="1">
              <a:lnSpc>
                <a:spcPts val="6303"/>
              </a:lnSpc>
              <a:buFont typeface="Arial"/>
              <a:buChar char="•"/>
            </a:pPr>
            <a:r>
              <a:rPr lang="en-US" sz="3199">
                <a:solidFill>
                  <a:srgbClr val="000000"/>
                </a:solidFill>
                <a:latin typeface="Nunito Sans"/>
                <a:ea typeface="Nunito Sans"/>
                <a:cs typeface="Nunito Sans"/>
                <a:sym typeface="Nunito Sans"/>
              </a:rPr>
              <a:t> Vấn đề phạm tội luôn là một vấn đề nhức nhói dù dưới sự can thiệt của chính quyền hay ràng buộc của luật pháp, các vụ án vẫn luôn xảy ra hằng ngày với số lượng thậm chí không nhỏ</a:t>
            </a:r>
          </a:p>
          <a:p>
            <a:pPr algn="just" marL="690879" indent="-345439" lvl="1">
              <a:lnSpc>
                <a:spcPts val="6303"/>
              </a:lnSpc>
              <a:buFont typeface="Arial"/>
              <a:buChar char="•"/>
            </a:pPr>
            <a:r>
              <a:rPr lang="en-US" sz="3199">
                <a:solidFill>
                  <a:srgbClr val="000000"/>
                </a:solidFill>
                <a:latin typeface="Nunito Sans"/>
                <a:ea typeface="Nunito Sans"/>
                <a:cs typeface="Nunito Sans"/>
                <a:sym typeface="Nunito Sans"/>
              </a:rPr>
              <a:t>Đề tài phân tích và dự đoán các yếu tố liên quan đến tội phạm, chẳng hạn như thời gian, địa điểm, loại hình tội phạm và các đặc trưng liên quan</a:t>
            </a:r>
          </a:p>
          <a:p>
            <a:pPr algn="just" marL="690879" indent="-345439" lvl="1">
              <a:lnSpc>
                <a:spcPts val="6303"/>
              </a:lnSpc>
              <a:buFont typeface="Arial"/>
              <a:buChar char="•"/>
            </a:pPr>
            <a:r>
              <a:rPr lang="en-US" sz="3199">
                <a:solidFill>
                  <a:srgbClr val="000000"/>
                </a:solidFill>
                <a:latin typeface="Nunito Sans"/>
                <a:ea typeface="Nunito Sans"/>
                <a:cs typeface="Nunito Sans"/>
                <a:sym typeface="Nunito Sans"/>
              </a:rPr>
              <a:t>Nhóm sử dụng bộ dữ liệu thu thập từ trang web của chính phủ Mỹ </a:t>
            </a:r>
            <a:r>
              <a:rPr lang="en-US" b="true" sz="3199">
                <a:solidFill>
                  <a:srgbClr val="000000"/>
                </a:solidFill>
                <a:latin typeface="Nunito Sans Bold"/>
                <a:ea typeface="Nunito Sans Bold"/>
                <a:cs typeface="Nunito Sans Bold"/>
                <a:sym typeface="Nunito Sans Bold"/>
              </a:rPr>
              <a:t>catalog.data.gov</a:t>
            </a:r>
            <a:r>
              <a:rPr lang="en-US" sz="3199">
                <a:solidFill>
                  <a:srgbClr val="000000"/>
                </a:solidFill>
                <a:latin typeface="Nunito Sans"/>
                <a:ea typeface="Nunito Sans"/>
                <a:cs typeface="Nunito Sans"/>
                <a:sym typeface="Nunito Sans"/>
              </a:rPr>
              <a:t> để tiến hành các bước phân tích sau này </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8880298" y="2455427"/>
            <a:ext cx="8878818" cy="6501812"/>
          </a:xfrm>
          <a:custGeom>
            <a:avLst/>
            <a:gdLst/>
            <a:ahLst/>
            <a:cxnLst/>
            <a:rect r="r" b="b" t="t" l="l"/>
            <a:pathLst>
              <a:path h="6501812" w="8878818">
                <a:moveTo>
                  <a:pt x="0" y="0"/>
                </a:moveTo>
                <a:lnTo>
                  <a:pt x="8878818" y="0"/>
                </a:lnTo>
                <a:lnTo>
                  <a:pt x="8878818" y="6501812"/>
                </a:lnTo>
                <a:lnTo>
                  <a:pt x="0" y="6501812"/>
                </a:lnTo>
                <a:lnTo>
                  <a:pt x="0" y="0"/>
                </a:lnTo>
                <a:close/>
              </a:path>
            </a:pathLst>
          </a:custGeom>
          <a:blipFill>
            <a:blip r:embed="rId2"/>
            <a:stretch>
              <a:fillRect l="0" t="0" r="0" b="0"/>
            </a:stretch>
          </a:blipFill>
        </p:spPr>
      </p:sp>
      <p:sp>
        <p:nvSpPr>
          <p:cNvPr name="Freeform 6" id="6"/>
          <p:cNvSpPr/>
          <p:nvPr/>
        </p:nvSpPr>
        <p:spPr>
          <a:xfrm flipH="false" flipV="false" rot="0">
            <a:off x="658084" y="2181272"/>
            <a:ext cx="7680642" cy="6910578"/>
          </a:xfrm>
          <a:custGeom>
            <a:avLst/>
            <a:gdLst/>
            <a:ahLst/>
            <a:cxnLst/>
            <a:rect r="r" b="b" t="t" l="l"/>
            <a:pathLst>
              <a:path h="6910578" w="7680642">
                <a:moveTo>
                  <a:pt x="0" y="0"/>
                </a:moveTo>
                <a:lnTo>
                  <a:pt x="7680642" y="0"/>
                </a:lnTo>
                <a:lnTo>
                  <a:pt x="7680642" y="6910578"/>
                </a:lnTo>
                <a:lnTo>
                  <a:pt x="0" y="6910578"/>
                </a:lnTo>
                <a:lnTo>
                  <a:pt x="0" y="0"/>
                </a:lnTo>
                <a:close/>
              </a:path>
            </a:pathLst>
          </a:custGeom>
          <a:blipFill>
            <a:blip r:embed="rId3"/>
            <a:stretch>
              <a:fillRect l="0" t="0" r="0" b="0"/>
            </a:stretch>
          </a:blipFill>
        </p:spPr>
      </p:sp>
      <p:sp>
        <p:nvSpPr>
          <p:cNvPr name="TextBox 7" id="7"/>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02</a:t>
            </a:r>
          </a:p>
        </p:txBody>
      </p:sp>
      <p:sp>
        <p:nvSpPr>
          <p:cNvPr name="TextBox 8" id="8"/>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Heavy"/>
                <a:ea typeface="Nunito Sans Heavy"/>
                <a:cs typeface="Nunito Sans Heavy"/>
                <a:sym typeface="Nunito Sans Heavy"/>
              </a:rPr>
              <a:t>Tổng quan về bộ dữ liệu</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6127636" y="1559354"/>
            <a:ext cx="6032728" cy="8544856"/>
          </a:xfrm>
          <a:custGeom>
            <a:avLst/>
            <a:gdLst/>
            <a:ahLst/>
            <a:cxnLst/>
            <a:rect r="r" b="b" t="t" l="l"/>
            <a:pathLst>
              <a:path h="8544856" w="6032728">
                <a:moveTo>
                  <a:pt x="0" y="0"/>
                </a:moveTo>
                <a:lnTo>
                  <a:pt x="6032728" y="0"/>
                </a:lnTo>
                <a:lnTo>
                  <a:pt x="6032728" y="8544856"/>
                </a:lnTo>
                <a:lnTo>
                  <a:pt x="0" y="8544856"/>
                </a:lnTo>
                <a:lnTo>
                  <a:pt x="0" y="0"/>
                </a:lnTo>
                <a:close/>
              </a:path>
            </a:pathLst>
          </a:custGeom>
          <a:blipFill>
            <a:blip r:embed="rId2"/>
            <a:stretch>
              <a:fillRect l="0" t="0" r="-565"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02</a:t>
            </a:r>
          </a:p>
        </p:txBody>
      </p:sp>
      <p:sp>
        <p:nvSpPr>
          <p:cNvPr name="TextBox 7" id="7"/>
          <p:cNvSpPr txBox="true"/>
          <p:nvPr/>
        </p:nvSpPr>
        <p:spPr>
          <a:xfrm rot="0">
            <a:off x="3423958" y="285159"/>
            <a:ext cx="11440084" cy="1061720"/>
          </a:xfrm>
          <a:prstGeom prst="rect">
            <a:avLst/>
          </a:prstGeom>
        </p:spPr>
        <p:txBody>
          <a:bodyPr anchor="t" rtlCol="false" tIns="0" lIns="0" bIns="0" rIns="0">
            <a:spAutoFit/>
          </a:bodyPr>
          <a:lstStyle/>
          <a:p>
            <a:pPr algn="ctr">
              <a:lnSpc>
                <a:spcPts val="8679"/>
              </a:lnSpc>
            </a:pPr>
            <a:r>
              <a:rPr lang="en-US" sz="6199" b="true">
                <a:solidFill>
                  <a:srgbClr val="004AAD"/>
                </a:solidFill>
                <a:latin typeface="Nunito Sans Bold"/>
                <a:ea typeface="Nunito Sans Bold"/>
                <a:cs typeface="Nunito Sans Bold"/>
                <a:sym typeface="Nunito Sans Bold"/>
              </a:rPr>
              <a:t>Quy trình phân tích dữ liệu</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6</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80445" y="-2207015"/>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97786" y="81052"/>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02</a:t>
            </a:r>
          </a:p>
        </p:txBody>
      </p:sp>
      <p:sp>
        <p:nvSpPr>
          <p:cNvPr name="TextBox 6" id="6"/>
          <p:cNvSpPr txBox="true"/>
          <p:nvPr/>
        </p:nvSpPr>
        <p:spPr>
          <a:xfrm rot="0">
            <a:off x="3423958" y="457200"/>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Đánh giá bộ dữ liệu thô</a:t>
            </a:r>
          </a:p>
        </p:txBody>
      </p:sp>
      <p:sp>
        <p:nvSpPr>
          <p:cNvPr name="TextBox 7" id="7"/>
          <p:cNvSpPr txBox="true"/>
          <p:nvPr/>
        </p:nvSpPr>
        <p:spPr>
          <a:xfrm rot="0">
            <a:off x="732973" y="2554888"/>
            <a:ext cx="16822054" cy="5996940"/>
          </a:xfrm>
          <a:prstGeom prst="rect">
            <a:avLst/>
          </a:prstGeom>
        </p:spPr>
        <p:txBody>
          <a:bodyPr anchor="t" rtlCol="false" tIns="0" lIns="0" bIns="0" rIns="0">
            <a:spAutoFit/>
          </a:bodyPr>
          <a:lstStyle/>
          <a:p>
            <a:pPr algn="just">
              <a:lnSpc>
                <a:spcPts val="6839"/>
              </a:lnSpc>
            </a:pPr>
            <a:r>
              <a:rPr lang="en-US" sz="3799" i="true">
                <a:solidFill>
                  <a:srgbClr val="000000"/>
                </a:solidFill>
                <a:latin typeface="Nunito Sans Italics"/>
                <a:ea typeface="Nunito Sans Italics"/>
                <a:cs typeface="Nunito Sans Italics"/>
                <a:sym typeface="Nunito Sans Italics"/>
              </a:rPr>
              <a:t>Bộ dữ liệu thô ban đầu:</a:t>
            </a:r>
          </a:p>
          <a:p>
            <a:pPr algn="just" marL="820419" indent="-410209" lvl="1">
              <a:lnSpc>
                <a:spcPts val="6839"/>
              </a:lnSpc>
              <a:buFont typeface="Arial"/>
              <a:buChar char="•"/>
            </a:pPr>
            <a:r>
              <a:rPr lang="en-US" b="true" sz="3799" i="true">
                <a:solidFill>
                  <a:srgbClr val="000000"/>
                </a:solidFill>
                <a:latin typeface="Nunito Sans Bold Italics"/>
                <a:ea typeface="Nunito Sans Bold Italics"/>
                <a:cs typeface="Nunito Sans Bold Italics"/>
                <a:sym typeface="Nunito Sans Bold Italics"/>
              </a:rPr>
              <a:t>28 </a:t>
            </a:r>
            <a:r>
              <a:rPr lang="en-US" sz="3799" i="true">
                <a:solidFill>
                  <a:srgbClr val="000000"/>
                </a:solidFill>
                <a:latin typeface="Nunito Sans Italics"/>
                <a:ea typeface="Nunito Sans Italics"/>
                <a:cs typeface="Nunito Sans Italics"/>
                <a:sym typeface="Nunito Sans Italics"/>
              </a:rPr>
              <a:t>cột với </a:t>
            </a:r>
            <a:r>
              <a:rPr lang="en-US" b="true" sz="3799" i="true">
                <a:solidFill>
                  <a:srgbClr val="000000"/>
                </a:solidFill>
                <a:latin typeface="Nunito Sans Bold Italics"/>
                <a:ea typeface="Nunito Sans Bold Italics"/>
                <a:cs typeface="Nunito Sans Bold Italics"/>
                <a:sym typeface="Nunito Sans Bold Italics"/>
              </a:rPr>
              <a:t>955339 </a:t>
            </a:r>
            <a:r>
              <a:rPr lang="en-US" sz="3799" i="true">
                <a:solidFill>
                  <a:srgbClr val="000000"/>
                </a:solidFill>
                <a:latin typeface="Nunito Sans Italics"/>
                <a:ea typeface="Nunito Sans Italics"/>
                <a:cs typeface="Nunito Sans Italics"/>
                <a:sym typeface="Nunito Sans Italics"/>
              </a:rPr>
              <a:t>dòng, trong đó có </a:t>
            </a:r>
            <a:r>
              <a:rPr lang="en-US" b="true" sz="3799" i="true">
                <a:solidFill>
                  <a:srgbClr val="000000"/>
                </a:solidFill>
                <a:latin typeface="Nunito Sans Bold Italics"/>
                <a:ea typeface="Nunito Sans Bold Italics"/>
                <a:cs typeface="Nunito Sans Bold Italics"/>
                <a:sym typeface="Nunito Sans Bold Italics"/>
              </a:rPr>
              <a:t>15 </a:t>
            </a:r>
            <a:r>
              <a:rPr lang="en-US" sz="3799" i="true">
                <a:solidFill>
                  <a:srgbClr val="000000"/>
                </a:solidFill>
                <a:latin typeface="Nunito Sans Italics"/>
                <a:ea typeface="Nunito Sans Italics"/>
                <a:cs typeface="Nunito Sans Italics"/>
                <a:sym typeface="Nunito Sans Italics"/>
              </a:rPr>
              <a:t>biến số và </a:t>
            </a:r>
            <a:r>
              <a:rPr lang="en-US" b="true" sz="3799" i="true">
                <a:solidFill>
                  <a:srgbClr val="000000"/>
                </a:solidFill>
                <a:latin typeface="Nunito Sans Bold Italics"/>
                <a:ea typeface="Nunito Sans Bold Italics"/>
                <a:cs typeface="Nunito Sans Bold Italics"/>
                <a:sym typeface="Nunito Sans Bold Italics"/>
              </a:rPr>
              <a:t>13 </a:t>
            </a:r>
            <a:r>
              <a:rPr lang="en-US" sz="3799" i="true">
                <a:solidFill>
                  <a:srgbClr val="000000"/>
                </a:solidFill>
                <a:latin typeface="Nunito Sans Italics"/>
                <a:ea typeface="Nunito Sans Italics"/>
                <a:cs typeface="Nunito Sans Italics"/>
                <a:sym typeface="Nunito Sans Italics"/>
              </a:rPr>
              <a:t>biến phân loại. </a:t>
            </a:r>
          </a:p>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Chứa một số lượng các giá trị khuyết tương đối lớn</a:t>
            </a:r>
          </a:p>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Dữ liệu khá lớn (từ năm </a:t>
            </a:r>
            <a:r>
              <a:rPr lang="en-US" b="true" sz="3799" i="true">
                <a:solidFill>
                  <a:srgbClr val="000000"/>
                </a:solidFill>
                <a:latin typeface="Nunito Sans Bold Italics"/>
                <a:ea typeface="Nunito Sans Bold Italics"/>
                <a:cs typeface="Nunito Sans Bold Italics"/>
                <a:sym typeface="Nunito Sans Bold Italics"/>
              </a:rPr>
              <a:t>2020 </a:t>
            </a:r>
            <a:r>
              <a:rPr lang="en-US" sz="3799" i="true">
                <a:solidFill>
                  <a:srgbClr val="000000"/>
                </a:solidFill>
                <a:latin typeface="Nunito Sans Italics"/>
                <a:ea typeface="Nunito Sans Italics"/>
                <a:cs typeface="Nunito Sans Italics"/>
                <a:sym typeface="Nunito Sans Italics"/>
              </a:rPr>
              <a:t>-&gt; </a:t>
            </a:r>
            <a:r>
              <a:rPr lang="en-US" b="true" sz="3799" i="true">
                <a:solidFill>
                  <a:srgbClr val="000000"/>
                </a:solidFill>
                <a:latin typeface="Nunito Sans Bold Italics"/>
                <a:ea typeface="Nunito Sans Bold Italics"/>
                <a:cs typeface="Nunito Sans Bold Italics"/>
                <a:sym typeface="Nunito Sans Bold Italics"/>
              </a:rPr>
              <a:t>2024</a:t>
            </a:r>
            <a:r>
              <a:rPr lang="en-US" sz="3799" i="true">
                <a:solidFill>
                  <a:srgbClr val="000000"/>
                </a:solidFill>
                <a:latin typeface="Nunito Sans Italics"/>
                <a:ea typeface="Nunito Sans Italics"/>
                <a:cs typeface="Nunito Sans Italics"/>
                <a:sym typeface="Nunito Sans Italics"/>
              </a:rPr>
              <a:t>)</a:t>
            </a:r>
          </a:p>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Có nhiều cột không cần thiết cho bài toán của nhóm =&gt; thực hiện thu giảm chiều dữ liệu</a:t>
            </a:r>
          </a:p>
          <a:p>
            <a:pPr algn="just">
              <a:lnSpc>
                <a:spcPts val="6839"/>
              </a:lnSpc>
            </a:pP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7</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03</a:t>
            </a:r>
          </a:p>
        </p:txBody>
      </p:sp>
      <p:sp>
        <p:nvSpPr>
          <p:cNvPr name="TextBox 6" id="6"/>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Thu giảm dữ liệu</a:t>
            </a:r>
          </a:p>
        </p:txBody>
      </p:sp>
      <p:sp>
        <p:nvSpPr>
          <p:cNvPr name="TextBox 7" id="7"/>
          <p:cNvSpPr txBox="true"/>
          <p:nvPr/>
        </p:nvSpPr>
        <p:spPr>
          <a:xfrm rot="0">
            <a:off x="809625" y="1981721"/>
            <a:ext cx="16822054" cy="1663065"/>
          </a:xfrm>
          <a:prstGeom prst="rect">
            <a:avLst/>
          </a:prstGeom>
        </p:spPr>
        <p:txBody>
          <a:bodyPr anchor="t" rtlCol="false" tIns="0" lIns="0" bIns="0" rIns="0">
            <a:spAutoFit/>
          </a:bodyPr>
          <a:lstStyle/>
          <a:p>
            <a:pPr algn="just">
              <a:lnSpc>
                <a:spcPts val="6839"/>
              </a:lnSpc>
            </a:pPr>
            <a:r>
              <a:rPr lang="en-US" sz="3799" i="true">
                <a:solidFill>
                  <a:srgbClr val="000000"/>
                </a:solidFill>
                <a:latin typeface="Nunito Sans Italics"/>
                <a:ea typeface="Nunito Sans Italics"/>
                <a:cs typeface="Nunito Sans Italics"/>
                <a:sym typeface="Nunito Sans Italics"/>
              </a:rPr>
              <a:t>Việc xử lý dữ liệu khá lớn và không cần thiết gây khó khăn cho việc phân tích ==&gt; Thực hiện giảm chiều dữ liệu</a:t>
            </a:r>
          </a:p>
        </p:txBody>
      </p:sp>
      <p:sp>
        <p:nvSpPr>
          <p:cNvPr name="TextBox 8" id="8"/>
          <p:cNvSpPr txBox="true"/>
          <p:nvPr/>
        </p:nvSpPr>
        <p:spPr>
          <a:xfrm rot="0">
            <a:off x="809625" y="3691516"/>
            <a:ext cx="16822054" cy="5466715"/>
          </a:xfrm>
          <a:prstGeom prst="rect">
            <a:avLst/>
          </a:prstGeom>
        </p:spPr>
        <p:txBody>
          <a:bodyPr anchor="t" rtlCol="false" tIns="0" lIns="0" bIns="0" rIns="0">
            <a:spAutoFit/>
          </a:bodyPr>
          <a:lstStyle/>
          <a:p>
            <a:pPr algn="just" marL="755651" indent="-377825" lvl="1">
              <a:lnSpc>
                <a:spcPts val="6230"/>
              </a:lnSpc>
              <a:buFont typeface="Arial"/>
              <a:buChar char="•"/>
            </a:pPr>
            <a:r>
              <a:rPr lang="en-US" sz="3500">
                <a:solidFill>
                  <a:srgbClr val="000000"/>
                </a:solidFill>
                <a:latin typeface="Nunito Sans"/>
                <a:ea typeface="Nunito Sans"/>
                <a:cs typeface="Nunito Sans"/>
                <a:sym typeface="Nunito Sans"/>
              </a:rPr>
              <a:t>Thu giảm dữ liệu chỉ lấy các cột cần thiết và chỉ lấy trong năm </a:t>
            </a:r>
            <a:r>
              <a:rPr lang="en-US" b="true" sz="3500">
                <a:solidFill>
                  <a:srgbClr val="000000"/>
                </a:solidFill>
                <a:latin typeface="Nunito Sans Bold"/>
                <a:ea typeface="Nunito Sans Bold"/>
                <a:cs typeface="Nunito Sans Bold"/>
                <a:sym typeface="Nunito Sans Bold"/>
              </a:rPr>
              <a:t>2023</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DR_NO</a:t>
            </a:r>
            <a:r>
              <a:rPr lang="en-US" sz="3500">
                <a:solidFill>
                  <a:srgbClr val="000000"/>
                </a:solidFill>
                <a:latin typeface="Nunito Sans"/>
                <a:ea typeface="Nunito Sans"/>
                <a:cs typeface="Nunito Sans"/>
                <a:sym typeface="Nunito Sans"/>
              </a:rPr>
              <a:t>","</a:t>
            </a:r>
            <a:r>
              <a:rPr lang="en-US" b="true" sz="3500">
                <a:solidFill>
                  <a:srgbClr val="000000"/>
                </a:solidFill>
                <a:latin typeface="Nunito Sans Bold"/>
                <a:ea typeface="Nunito Sans Bold"/>
                <a:cs typeface="Nunito Sans Bold"/>
                <a:sym typeface="Nunito Sans Bold"/>
              </a:rPr>
              <a:t>Date OCC</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AREA NAME</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TIME OCC</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Part 1-2</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Vict Sex</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Vict Descent</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Weapon Used Cd</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Vict Age</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LAT</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LON</a:t>
            </a:r>
            <a:r>
              <a:rPr lang="en-US" sz="3500">
                <a:solidFill>
                  <a:srgbClr val="000000"/>
                </a:solidFill>
                <a:latin typeface="Nunito Sans"/>
                <a:ea typeface="Nunito Sans"/>
                <a:cs typeface="Nunito Sans"/>
                <a:sym typeface="Nunito Sans"/>
              </a:rPr>
              <a:t>", "</a:t>
            </a:r>
            <a:r>
              <a:rPr lang="en-US" b="true" sz="3500">
                <a:solidFill>
                  <a:srgbClr val="000000"/>
                </a:solidFill>
                <a:latin typeface="Nunito Sans Bold"/>
                <a:ea typeface="Nunito Sans Bold"/>
                <a:cs typeface="Nunito Sans Bold"/>
                <a:sym typeface="Nunito Sans Bold"/>
              </a:rPr>
              <a:t>Crm Cd Desc</a:t>
            </a:r>
            <a:r>
              <a:rPr lang="en-US" sz="3500">
                <a:solidFill>
                  <a:srgbClr val="000000"/>
                </a:solidFill>
                <a:latin typeface="Nunito Sans"/>
                <a:ea typeface="Nunito Sans"/>
                <a:cs typeface="Nunito Sans"/>
                <a:sym typeface="Nunito Sans"/>
              </a:rPr>
              <a:t>"]. </a:t>
            </a:r>
          </a:p>
          <a:p>
            <a:pPr algn="just" marL="755651" indent="-377825" lvl="1">
              <a:lnSpc>
                <a:spcPts val="6230"/>
              </a:lnSpc>
              <a:buFont typeface="Arial"/>
              <a:buChar char="•"/>
            </a:pPr>
            <a:r>
              <a:rPr lang="en-US" sz="3500">
                <a:solidFill>
                  <a:srgbClr val="000000"/>
                </a:solidFill>
                <a:latin typeface="Nunito Sans"/>
                <a:ea typeface="Nunito Sans"/>
                <a:cs typeface="Nunito Sans"/>
                <a:sym typeface="Nunito Sans"/>
              </a:rPr>
              <a:t>Sau thu giảm, bộ dữ liệu chỉ còn </a:t>
            </a:r>
            <a:r>
              <a:rPr lang="en-US" b="true" sz="3500">
                <a:solidFill>
                  <a:srgbClr val="000000"/>
                </a:solidFill>
                <a:latin typeface="Nunito Sans Bold"/>
                <a:ea typeface="Nunito Sans Bold"/>
                <a:cs typeface="Nunito Sans Bold"/>
                <a:sym typeface="Nunito Sans Bold"/>
              </a:rPr>
              <a:t>232167 </a:t>
            </a:r>
            <a:r>
              <a:rPr lang="en-US" sz="3500">
                <a:solidFill>
                  <a:srgbClr val="000000"/>
                </a:solidFill>
                <a:latin typeface="Nunito Sans"/>
                <a:ea typeface="Nunito Sans"/>
                <a:cs typeface="Nunito Sans"/>
                <a:sym typeface="Nunito Sans"/>
              </a:rPr>
              <a:t>dòng và </a:t>
            </a:r>
            <a:r>
              <a:rPr lang="en-US" b="true" sz="3500">
                <a:solidFill>
                  <a:srgbClr val="000000"/>
                </a:solidFill>
                <a:latin typeface="Nunito Sans Bold"/>
                <a:ea typeface="Nunito Sans Bold"/>
                <a:cs typeface="Nunito Sans Bold"/>
                <a:sym typeface="Nunito Sans Bold"/>
              </a:rPr>
              <a:t>12 </a:t>
            </a:r>
            <a:r>
              <a:rPr lang="en-US" sz="3500">
                <a:solidFill>
                  <a:srgbClr val="000000"/>
                </a:solidFill>
                <a:latin typeface="Nunito Sans"/>
                <a:ea typeface="Nunito Sans"/>
                <a:cs typeface="Nunito Sans"/>
                <a:sym typeface="Nunito Sans"/>
              </a:rPr>
              <a:t>cột với tên là </a:t>
            </a:r>
            <a:r>
              <a:rPr lang="en-US" b="true" sz="3500">
                <a:solidFill>
                  <a:srgbClr val="000000"/>
                </a:solidFill>
                <a:latin typeface="Nunito Sans Bold"/>
                <a:ea typeface="Nunito Sans Bold"/>
                <a:cs typeface="Nunito Sans Bold"/>
                <a:sym typeface="Nunito Sans Bold"/>
              </a:rPr>
              <a:t>“crime data in USA 2023.csv”.</a:t>
            </a:r>
          </a:p>
          <a:p>
            <a:pPr algn="just" marL="755651" indent="-377825" lvl="1">
              <a:lnSpc>
                <a:spcPts val="6230"/>
              </a:lnSpc>
              <a:buFont typeface="Arial"/>
              <a:buChar char="•"/>
            </a:pPr>
            <a:r>
              <a:rPr lang="en-US" sz="3500">
                <a:solidFill>
                  <a:srgbClr val="000000"/>
                </a:solidFill>
                <a:latin typeface="Nunito Sans"/>
                <a:ea typeface="Nunito Sans"/>
                <a:cs typeface="Nunito Sans"/>
                <a:sym typeface="Nunito Sans"/>
              </a:rPr>
              <a:t>Đối với các bước sau này chúng tôi đã dùng hàm </a:t>
            </a:r>
            <a:r>
              <a:rPr lang="en-US" b="true" sz="3500">
                <a:solidFill>
                  <a:srgbClr val="000000"/>
                </a:solidFill>
                <a:latin typeface="Nunito Sans Bold"/>
                <a:ea typeface="Nunito Sans Bold"/>
                <a:cs typeface="Nunito Sans Bold"/>
                <a:sym typeface="Nunito Sans Bold"/>
              </a:rPr>
              <a:t>random </a:t>
            </a:r>
            <a:r>
              <a:rPr lang="en-US" sz="3500">
                <a:solidFill>
                  <a:srgbClr val="000000"/>
                </a:solidFill>
                <a:latin typeface="Nunito Sans"/>
                <a:ea typeface="Nunito Sans"/>
                <a:cs typeface="Nunito Sans"/>
                <a:sym typeface="Nunito Sans"/>
              </a:rPr>
              <a:t>để lọc ngẫu nhiên chỉ còn lại </a:t>
            </a:r>
            <a:r>
              <a:rPr lang="en-US" b="true" sz="3500">
                <a:solidFill>
                  <a:srgbClr val="000000"/>
                </a:solidFill>
                <a:latin typeface="Nunito Sans Bold"/>
                <a:ea typeface="Nunito Sans Bold"/>
                <a:cs typeface="Nunito Sans Bold"/>
                <a:sym typeface="Nunito Sans Bold"/>
              </a:rPr>
              <a:t>14000 </a:t>
            </a:r>
            <a:r>
              <a:rPr lang="en-US" sz="3500">
                <a:solidFill>
                  <a:srgbClr val="000000"/>
                </a:solidFill>
                <a:latin typeface="Nunito Sans"/>
                <a:ea typeface="Nunito Sans"/>
                <a:cs typeface="Nunito Sans"/>
                <a:sym typeface="Nunito Sans"/>
              </a:rPr>
              <a:t>dòng</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38330" y="-2073710"/>
            <a:ext cx="4274506" cy="427450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2623295" y="4043593"/>
            <a:ext cx="13419013" cy="4830845"/>
          </a:xfrm>
          <a:custGeom>
            <a:avLst/>
            <a:gdLst/>
            <a:ahLst/>
            <a:cxnLst/>
            <a:rect r="r" b="b" t="t" l="l"/>
            <a:pathLst>
              <a:path h="4830845" w="13419013">
                <a:moveTo>
                  <a:pt x="0" y="0"/>
                </a:moveTo>
                <a:lnTo>
                  <a:pt x="13419013" y="0"/>
                </a:lnTo>
                <a:lnTo>
                  <a:pt x="13419013" y="4830845"/>
                </a:lnTo>
                <a:lnTo>
                  <a:pt x="0" y="4830845"/>
                </a:lnTo>
                <a:lnTo>
                  <a:pt x="0" y="0"/>
                </a:lnTo>
                <a:close/>
              </a:path>
            </a:pathLst>
          </a:custGeom>
          <a:blipFill>
            <a:blip r:embed="rId2"/>
            <a:stretch>
              <a:fillRect l="0" t="0" r="0" b="0"/>
            </a:stretch>
          </a:blipFill>
        </p:spPr>
      </p:sp>
      <p:sp>
        <p:nvSpPr>
          <p:cNvPr name="TextBox 6" id="6"/>
          <p:cNvSpPr txBox="true"/>
          <p:nvPr/>
        </p:nvSpPr>
        <p:spPr>
          <a:xfrm rot="0">
            <a:off x="-160099" y="214357"/>
            <a:ext cx="1939447" cy="1193800"/>
          </a:xfrm>
          <a:prstGeom prst="rect">
            <a:avLst/>
          </a:prstGeom>
        </p:spPr>
        <p:txBody>
          <a:bodyPr anchor="t" rtlCol="false" tIns="0" lIns="0" bIns="0" rIns="0">
            <a:spAutoFit/>
          </a:bodyPr>
          <a:lstStyle/>
          <a:p>
            <a:pPr algn="ctr">
              <a:lnSpc>
                <a:spcPts val="9799"/>
              </a:lnSpc>
            </a:pPr>
            <a:r>
              <a:rPr lang="en-US" sz="6999" b="true">
                <a:solidFill>
                  <a:srgbClr val="FFFFFF"/>
                </a:solidFill>
                <a:latin typeface="Nunito Sans Heavy"/>
                <a:ea typeface="Nunito Sans Heavy"/>
                <a:cs typeface="Nunito Sans Heavy"/>
                <a:sym typeface="Nunito Sans Heavy"/>
              </a:rPr>
              <a:t>03</a:t>
            </a:r>
          </a:p>
        </p:txBody>
      </p:sp>
      <p:sp>
        <p:nvSpPr>
          <p:cNvPr name="TextBox 7" id="7"/>
          <p:cNvSpPr txBox="true"/>
          <p:nvPr/>
        </p:nvSpPr>
        <p:spPr>
          <a:xfrm rot="0">
            <a:off x="3423958" y="379347"/>
            <a:ext cx="11440084" cy="1028700"/>
          </a:xfrm>
          <a:prstGeom prst="rect">
            <a:avLst/>
          </a:prstGeom>
        </p:spPr>
        <p:txBody>
          <a:bodyPr anchor="t" rtlCol="false" tIns="0" lIns="0" bIns="0" rIns="0">
            <a:spAutoFit/>
          </a:bodyPr>
          <a:lstStyle/>
          <a:p>
            <a:pPr algn="ctr">
              <a:lnSpc>
                <a:spcPts val="8400"/>
              </a:lnSpc>
            </a:pPr>
            <a:r>
              <a:rPr lang="en-US" sz="6000" b="true">
                <a:solidFill>
                  <a:srgbClr val="004AAD"/>
                </a:solidFill>
                <a:latin typeface="Nunito Sans Bold"/>
                <a:ea typeface="Nunito Sans Bold"/>
                <a:cs typeface="Nunito Sans Bold"/>
                <a:sym typeface="Nunito Sans Bold"/>
              </a:rPr>
              <a:t>Phân tích thăm dò</a:t>
            </a:r>
          </a:p>
        </p:txBody>
      </p:sp>
      <p:sp>
        <p:nvSpPr>
          <p:cNvPr name="TextBox 8" id="8"/>
          <p:cNvSpPr txBox="true"/>
          <p:nvPr/>
        </p:nvSpPr>
        <p:spPr>
          <a:xfrm rot="0">
            <a:off x="809625" y="1981721"/>
            <a:ext cx="16822054" cy="1663065"/>
          </a:xfrm>
          <a:prstGeom prst="rect">
            <a:avLst/>
          </a:prstGeom>
        </p:spPr>
        <p:txBody>
          <a:bodyPr anchor="t" rtlCol="false" tIns="0" lIns="0" bIns="0" rIns="0">
            <a:spAutoFit/>
          </a:bodyPr>
          <a:lstStyle/>
          <a:p>
            <a:pPr algn="just" marL="820419" indent="-410209" lvl="1">
              <a:lnSpc>
                <a:spcPts val="6839"/>
              </a:lnSpc>
              <a:buFont typeface="Arial"/>
              <a:buChar char="•"/>
            </a:pPr>
            <a:r>
              <a:rPr lang="en-US" sz="3799" i="true">
                <a:solidFill>
                  <a:srgbClr val="000000"/>
                </a:solidFill>
                <a:latin typeface="Nunito Sans Italics"/>
                <a:ea typeface="Nunito Sans Italics"/>
                <a:cs typeface="Nunito Sans Italics"/>
                <a:sym typeface="Nunito Sans Italics"/>
              </a:rPr>
              <a:t>Thực hiện khảo sát các cột với thuộc tính describe để rút ra các thông tin từng cột: </a:t>
            </a:r>
            <a:r>
              <a:rPr lang="en-US" b="true" sz="3799" i="true">
                <a:solidFill>
                  <a:srgbClr val="000000"/>
                </a:solidFill>
                <a:latin typeface="Nunito Sans Bold Italics"/>
                <a:ea typeface="Nunito Sans Bold Italics"/>
                <a:cs typeface="Nunito Sans Bold Italics"/>
                <a:sym typeface="Nunito Sans Bold Italics"/>
              </a:rPr>
              <a:t>count</a:t>
            </a:r>
            <a:r>
              <a:rPr lang="en-US" sz="3799" i="true">
                <a:solidFill>
                  <a:srgbClr val="000000"/>
                </a:solidFill>
                <a:latin typeface="Nunito Sans Italics"/>
                <a:ea typeface="Nunito Sans Italics"/>
                <a:cs typeface="Nunito Sans Italics"/>
                <a:sym typeface="Nunito Sans Italics"/>
              </a:rPr>
              <a:t>, </a:t>
            </a:r>
            <a:r>
              <a:rPr lang="en-US" b="true" sz="3799" i="true">
                <a:solidFill>
                  <a:srgbClr val="000000"/>
                </a:solidFill>
                <a:latin typeface="Nunito Sans Bold Italics"/>
                <a:ea typeface="Nunito Sans Bold Italics"/>
                <a:cs typeface="Nunito Sans Bold Italics"/>
                <a:sym typeface="Nunito Sans Bold Italics"/>
              </a:rPr>
              <a:t>mean</a:t>
            </a:r>
            <a:r>
              <a:rPr lang="en-US" sz="3799" i="true">
                <a:solidFill>
                  <a:srgbClr val="000000"/>
                </a:solidFill>
                <a:latin typeface="Nunito Sans Italics"/>
                <a:ea typeface="Nunito Sans Italics"/>
                <a:cs typeface="Nunito Sans Italics"/>
                <a:sym typeface="Nunito Sans Italics"/>
              </a:rPr>
              <a:t>, </a:t>
            </a:r>
            <a:r>
              <a:rPr lang="en-US" b="true" sz="3799" i="true">
                <a:solidFill>
                  <a:srgbClr val="000000"/>
                </a:solidFill>
                <a:latin typeface="Nunito Sans Bold Italics"/>
                <a:ea typeface="Nunito Sans Bold Italics"/>
                <a:cs typeface="Nunito Sans Bold Italics"/>
                <a:sym typeface="Nunito Sans Bold Italics"/>
              </a:rPr>
              <a:t>std</a:t>
            </a:r>
            <a:r>
              <a:rPr lang="en-US" sz="3799" i="true">
                <a:solidFill>
                  <a:srgbClr val="000000"/>
                </a:solidFill>
                <a:latin typeface="Nunito Sans Italics"/>
                <a:ea typeface="Nunito Sans Italics"/>
                <a:cs typeface="Nunito Sans Italics"/>
                <a:sym typeface="Nunito Sans Italics"/>
              </a:rPr>
              <a:t>, </a:t>
            </a:r>
            <a:r>
              <a:rPr lang="en-US" b="true" sz="3799" i="true">
                <a:solidFill>
                  <a:srgbClr val="000000"/>
                </a:solidFill>
                <a:latin typeface="Nunito Sans Bold Italics"/>
                <a:ea typeface="Nunito Sans Bold Italics"/>
                <a:cs typeface="Nunito Sans Bold Italics"/>
                <a:sym typeface="Nunito Sans Bold Italics"/>
              </a:rPr>
              <a:t>min</a:t>
            </a:r>
            <a:r>
              <a:rPr lang="en-US" sz="3799" i="true">
                <a:solidFill>
                  <a:srgbClr val="000000"/>
                </a:solidFill>
                <a:latin typeface="Nunito Sans Italics"/>
                <a:ea typeface="Nunito Sans Italics"/>
                <a:cs typeface="Nunito Sans Italics"/>
                <a:sym typeface="Nunito Sans Italics"/>
              </a:rPr>
              <a:t>, </a:t>
            </a:r>
            <a:r>
              <a:rPr lang="en-US" b="true" sz="3799" i="true">
                <a:solidFill>
                  <a:srgbClr val="000000"/>
                </a:solidFill>
                <a:latin typeface="Nunito Sans Bold Italics"/>
                <a:ea typeface="Nunito Sans Bold Italics"/>
                <a:cs typeface="Nunito Sans Bold Italics"/>
                <a:sym typeface="Nunito Sans Bold Italics"/>
              </a:rPr>
              <a:t>max </a:t>
            </a:r>
            <a:r>
              <a:rPr lang="en-US" sz="3799" i="true">
                <a:solidFill>
                  <a:srgbClr val="000000"/>
                </a:solidFill>
                <a:latin typeface="Nunito Sans Italics"/>
                <a:ea typeface="Nunito Sans Italics"/>
                <a:cs typeface="Nunito Sans Italics"/>
                <a:sym typeface="Nunito Sans Italics"/>
              </a:rPr>
              <a:t>và</a:t>
            </a:r>
            <a:r>
              <a:rPr lang="en-US" b="true" sz="3799" i="true">
                <a:solidFill>
                  <a:srgbClr val="000000"/>
                </a:solidFill>
                <a:latin typeface="Nunito Sans Bold Italics"/>
                <a:ea typeface="Nunito Sans Bold Italics"/>
                <a:cs typeface="Nunito Sans Bold Italics"/>
                <a:sym typeface="Nunito Sans Bold Italics"/>
              </a:rPr>
              <a:t> tứ phân vị</a:t>
            </a:r>
            <a:r>
              <a:rPr lang="en-US" sz="3799" i="true">
                <a:solidFill>
                  <a:srgbClr val="000000"/>
                </a:solidFill>
                <a:latin typeface="Nunito Sans Italics"/>
                <a:ea typeface="Nunito Sans Italics"/>
                <a:cs typeface="Nunito Sans Italics"/>
                <a:sym typeface="Nunito Sans Italics"/>
              </a:rPr>
              <a:t>. </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Noto Serif Display"/>
                <a:ea typeface="Noto Serif Display"/>
                <a:cs typeface="Noto Serif Display"/>
                <a:sym typeface="Noto Serif Display"/>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DAGZPYNdkW4</dc:identifier>
  <dcterms:modified xsi:type="dcterms:W3CDTF">2011-08-01T06:04:30Z</dcterms:modified>
  <cp:revision>1</cp:revision>
  <dc:title>Nhom17_IE224.P11_Slide-New</dc:title>
</cp:coreProperties>
</file>