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Meiryo" panose="020B0604030504040204" pitchFamily="34" charset="-128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ABn06YP+2maz0LpjwsQny63d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A1DDAD-37F2-4BA5-9067-A1BDC340102D}">
  <a:tblStyle styleId="{A4A1DDAD-37F2-4BA5-9067-A1BDC340102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7DF5DEC-A5DA-48B9-A53C-FE8B47BB122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38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4" name="Google Shape;6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9" name="Google Shape;6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7" name="Google Shape;6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5" name="Google Shape;6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8" name="Google Shape;6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0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0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0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0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3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3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3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3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3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3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3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3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3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3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3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3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3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3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3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3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3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3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3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3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3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3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3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3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3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3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3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3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3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3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3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3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3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3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3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3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3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3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3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3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3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3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3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3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3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3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3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3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3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79" name="Google Shape;279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3" name="Google Shape;283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86" name="Google Shape;286;p33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287" name="Google Shape;287;p3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" name="Google Shape;289;p3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90" name="Google Shape;290;p3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3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94" name="Google Shape;294;p3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8" name="Google Shape;298;p3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9" name="Google Shape;299;p3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4" name="Google Shape;304;p33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5" name="Google Shape;305;p3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" name="Google Shape;307;p3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8" name="Google Shape;308;p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" name="Google Shape;311;p3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33"/>
            <p:cNvGrpSpPr/>
            <p:nvPr/>
          </p:nvGrpSpPr>
          <p:grpSpPr>
            <a:xfrm>
              <a:off x="7952722" y="179238"/>
              <a:ext cx="873165" cy="873003"/>
              <a:chOff x="7754428" y="208725"/>
              <a:chExt cx="541800" cy="541800"/>
            </a:xfrm>
          </p:grpSpPr>
          <p:sp>
            <p:nvSpPr>
              <p:cNvPr id="313" name="Google Shape;313;p3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3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3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3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326" name="Google Shape;326;p3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7" name="Google Shape;327;p3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3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30" name="Google Shape;330;p3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" name="Google Shape;333;p3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34" name="Google Shape;334;p3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8" name="Google Shape;338;p3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339" name="Google Shape;339;p3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40" name="Google Shape;340;p3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3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43" name="Google Shape;343;p3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3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7" name="Google Shape;347;p3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3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52" name="Google Shape;352;p3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1" name="Google Shape;361;p3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3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9" name="Google Shape;369;p3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5" name="Google Shape;375;p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3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3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382" name="Google Shape;382;p3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383" name="Google Shape;383;p3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3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387" name="Google Shape;387;p3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3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1" name="Google Shape;391;p3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3" name="Google Shape;393;p3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3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97" name="Google Shape;397;p3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2" name="Google Shape;402;p3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4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05" name="Google Shape;405;p4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4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08" name="Google Shape;408;p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4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1" name="Google Shape;411;p4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2" name="Google Shape;412;p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6" name="Google Shape;416;p4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17" name="Google Shape;417;p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4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3" name="Google Shape;423;p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4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28" name="Google Shape;428;p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4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2" name="Google Shape;432;p4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7" name="Google Shape;437;p4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38" name="Google Shape;438;p4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2" name="Google Shape;442;p4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3" name="Google Shape;443;p4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6" name="Google Shape;446;p4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47" name="Google Shape;447;p4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" name="Google Shape;452;p4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3" name="Google Shape;453;p4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4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58" name="Google Shape;458;p4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2" name="Google Shape;462;p4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3" name="Google Shape;463;p4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4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67" name="Google Shape;467;p4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4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4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2" name="Google Shape;472;p4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6" name="Google Shape;476;p4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77" name="Google Shape;477;p4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2" name="Google Shape;482;p4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3" name="Google Shape;483;p4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7" name="Google Shape;487;p4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88" name="Google Shape;488;p4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1" name="Google Shape;491;p4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2" name="Google Shape;492;p4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4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97" name="Google Shape;497;p4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2" name="Google Shape;502;p4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3" name="Google Shape;503;p4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4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08" name="Google Shape;508;p4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" name="Google Shape;511;p4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2" name="Google Shape;512;p4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7" name="Google Shape;517;p4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18" name="Google Shape;518;p4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2" name="Google Shape;522;p4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3" name="Google Shape;523;p4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7" name="Google Shape;527;p4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28" name="Google Shape;528;p4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4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2" name="Google Shape;532;p4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6" name="Google Shape;536;p4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4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2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2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741684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>
                <a:latin typeface="Meiryo"/>
                <a:ea typeface="Meiryo"/>
                <a:cs typeface="Meiryo"/>
                <a:sym typeface="Meiryo"/>
              </a:rPr>
              <a:t>ASSEMBLY LANGUAGE AND COMPUTER ARCHITECTURE LAB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46" name="Google Shape;546;p1"/>
          <p:cNvSpPr txBox="1">
            <a:spLocks noGrp="1"/>
          </p:cNvSpPr>
          <p:nvPr>
            <p:ph type="subTitle" idx="1"/>
          </p:nvPr>
        </p:nvSpPr>
        <p:spPr>
          <a:xfrm>
            <a:off x="1101300" y="3319555"/>
            <a:ext cx="3470700" cy="15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 9:   	- Nguyen Tuan Dung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- Trinh Thanh Minh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- Le Ngoc Kien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- Phi Quoc Hung</a:t>
            </a:r>
            <a:endParaRPr/>
          </a:p>
        </p:txBody>
      </p:sp>
      <p:sp>
        <p:nvSpPr>
          <p:cNvPr id="547" name="Google Shape;547;p1"/>
          <p:cNvSpPr txBox="1"/>
          <p:nvPr/>
        </p:nvSpPr>
        <p:spPr>
          <a:xfrm>
            <a:off x="448823" y="1872900"/>
            <a:ext cx="484403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C000"/>
                </a:solidFill>
                <a:latin typeface="Meiryo"/>
                <a:ea typeface="Meiryo"/>
                <a:cs typeface="Meiryo"/>
                <a:sym typeface="Meiryo"/>
              </a:rPr>
              <a:t>PROJECT : Calculate the area under the curve using numerical integration</a:t>
            </a:r>
            <a:endParaRPr sz="2400" b="1" i="0" u="none" strike="noStrike" cap="none">
              <a:solidFill>
                <a:srgbClr val="FFC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267" y="849925"/>
            <a:ext cx="6265734" cy="42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11"/>
          <p:cNvSpPr txBox="1"/>
          <p:nvPr/>
        </p:nvSpPr>
        <p:spPr>
          <a:xfrm>
            <a:off x="449035" y="-59635"/>
            <a:ext cx="4858462" cy="131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5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3. Assembly program description</a:t>
            </a:r>
            <a:endParaRPr sz="25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9" name="Google Shape;619;p11"/>
          <p:cNvSpPr txBox="1"/>
          <p:nvPr/>
        </p:nvSpPr>
        <p:spPr>
          <a:xfrm>
            <a:off x="449035" y="2996712"/>
            <a:ext cx="248478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receives a float at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$f12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variable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does calculation, and then returns the value of f(x) to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$f0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1"/>
          <p:cNvSpPr txBox="1"/>
          <p:nvPr/>
        </p:nvSpPr>
        <p:spPr>
          <a:xfrm>
            <a:off x="695740" y="1620078"/>
            <a:ext cx="201764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create a calculate function to for f(x) = 4/(x^2 + 1)</a:t>
            </a:r>
            <a:endParaRPr dirty="0"/>
          </a:p>
        </p:txBody>
      </p:sp>
      <p:sp>
        <p:nvSpPr>
          <p:cNvPr id="621" name="Google Shape;621;p11"/>
          <p:cNvSpPr txBox="1"/>
          <p:nvPr/>
        </p:nvSpPr>
        <p:spPr>
          <a:xfrm>
            <a:off x="602826" y="2473492"/>
            <a:ext cx="20176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function is use for all of our method.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/>
      <p:bldP spid="621" grpId="0"/>
      <p:bldP spid="6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2"/>
          <p:cNvSpPr txBox="1"/>
          <p:nvPr/>
        </p:nvSpPr>
        <p:spPr>
          <a:xfrm>
            <a:off x="449035" y="-59635"/>
            <a:ext cx="4858462" cy="131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5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3. Assembly program description</a:t>
            </a:r>
            <a:endParaRPr sz="25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7" name="Google Shape;6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002" y="606287"/>
            <a:ext cx="5191998" cy="453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772" y="1456418"/>
            <a:ext cx="22860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12"/>
          <p:cNvSpPr txBox="1"/>
          <p:nvPr/>
        </p:nvSpPr>
        <p:spPr>
          <a:xfrm>
            <a:off x="1241279" y="944553"/>
            <a:ext cx="16369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Rectangle Method</a:t>
            </a:r>
            <a:endParaRPr dirty="0"/>
          </a:p>
        </p:txBody>
      </p:sp>
      <p:pic>
        <p:nvPicPr>
          <p:cNvPr id="630" name="Google Shape;630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299" y="2256518"/>
            <a:ext cx="2929835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3"/>
          <p:cNvSpPr txBox="1"/>
          <p:nvPr/>
        </p:nvSpPr>
        <p:spPr>
          <a:xfrm>
            <a:off x="449035" y="-59635"/>
            <a:ext cx="4858462" cy="131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5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3. Assembly program description</a:t>
            </a:r>
            <a:endParaRPr sz="25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6" name="Google Shape;6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56" y="3208989"/>
            <a:ext cx="25781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929" y="1375469"/>
            <a:ext cx="2900153" cy="1740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956" y="3969638"/>
            <a:ext cx="66294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2034" y="55816"/>
            <a:ext cx="5181494" cy="39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3"/>
          <p:cNvSpPr txBox="1"/>
          <p:nvPr/>
        </p:nvSpPr>
        <p:spPr>
          <a:xfrm>
            <a:off x="670930" y="3022132"/>
            <a:ext cx="290015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area of each little intervals is: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3"/>
          <p:cNvSpPr txBox="1"/>
          <p:nvPr/>
        </p:nvSpPr>
        <p:spPr>
          <a:xfrm>
            <a:off x="1308122" y="944553"/>
            <a:ext cx="1625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Trapeziod Method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14"/>
          <p:cNvPicPr preferRelativeResize="0"/>
          <p:nvPr/>
        </p:nvPicPr>
        <p:blipFill rotWithShape="1">
          <a:blip r:embed="rId3">
            <a:alphaModFix/>
          </a:blip>
          <a:srcRect l="2811" r="12449"/>
          <a:stretch/>
        </p:blipFill>
        <p:spPr>
          <a:xfrm>
            <a:off x="0" y="3067946"/>
            <a:ext cx="4194313" cy="808316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14"/>
          <p:cNvSpPr txBox="1"/>
          <p:nvPr/>
        </p:nvSpPr>
        <p:spPr>
          <a:xfrm>
            <a:off x="449035" y="-59635"/>
            <a:ext cx="4858462" cy="131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5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3. Assembly program description</a:t>
            </a:r>
            <a:endParaRPr sz="25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8" name="Google Shape;648;p14"/>
          <p:cNvSpPr txBox="1"/>
          <p:nvPr/>
        </p:nvSpPr>
        <p:spPr>
          <a:xfrm>
            <a:off x="1230859" y="793319"/>
            <a:ext cx="1657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Simpson’s Method</a:t>
            </a:r>
            <a:endParaRPr dirty="0"/>
          </a:p>
        </p:txBody>
      </p:sp>
      <p:pic>
        <p:nvPicPr>
          <p:cNvPr id="649" name="Google Shape;64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079" y="1021584"/>
            <a:ext cx="2337003" cy="2109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796750"/>
            <a:ext cx="5471491" cy="134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14"/>
          <p:cNvPicPr preferRelativeResize="0"/>
          <p:nvPr/>
        </p:nvPicPr>
        <p:blipFill rotWithShape="1">
          <a:blip r:embed="rId6">
            <a:alphaModFix/>
          </a:blip>
          <a:srcRect r="13456"/>
          <a:stretch/>
        </p:blipFill>
        <p:spPr>
          <a:xfrm>
            <a:off x="4258039" y="30892"/>
            <a:ext cx="4858462" cy="450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5"/>
          <p:cNvSpPr txBox="1"/>
          <p:nvPr/>
        </p:nvSpPr>
        <p:spPr>
          <a:xfrm>
            <a:off x="1432122" y="755374"/>
            <a:ext cx="6279756" cy="131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5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4. Assembly program description</a:t>
            </a:r>
            <a:endParaRPr sz="25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/>
          <p:nvPr/>
        </p:nvSpPr>
        <p:spPr>
          <a:xfrm>
            <a:off x="449035" y="-59635"/>
            <a:ext cx="6080974" cy="131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5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5. Program report</a:t>
            </a:r>
            <a:endParaRPr sz="25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662" name="Google Shape;662;p16"/>
          <p:cNvGraphicFramePr/>
          <p:nvPr/>
        </p:nvGraphicFramePr>
        <p:xfrm>
          <a:off x="1093304" y="425491"/>
          <a:ext cx="7601650" cy="4131600"/>
        </p:xfrm>
        <a:graphic>
          <a:graphicData uri="http://schemas.openxmlformats.org/drawingml/2006/table">
            <a:tbl>
              <a:tblPr>
                <a:noFill/>
                <a:tableStyleId>{67DF5DEC-A5DA-48B9-A53C-FE8B47BB122E}</a:tableStyleId>
              </a:tblPr>
              <a:tblGrid>
                <a:gridCol w="6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stt</a:t>
                      </a:r>
                      <a:endParaRPr sz="900" u="none" strike="noStrike" cap="none" dirty="0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TRAP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Definite Integral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4,42966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4,426463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4,4285865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br>
                        <a:rPr lang="en" sz="900" u="none" strike="noStrike" cap="none"/>
                      </a:br>
                      <a:br>
                        <a:rPr lang="en" sz="900" u="none" strike="noStrike" cap="none"/>
                      </a:b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4,428594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4,4290686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4,427648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4,428861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4,428062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4,4285946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4,7621484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4,7591805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4,7611356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br>
                        <a:rPr lang="en" sz="900" u="none" strike="noStrike" cap="none"/>
                      </a:br>
                      <a:br>
                        <a:rPr lang="en" sz="900" u="none" strike="noStrike" cap="none"/>
                      </a:b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4,761159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4,7616005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4,7602797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4,7614074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4,760665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4,7611594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900" u="none" strike="noStrike" cap="none" dirty="0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4,997081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4,994386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4,996054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br>
                        <a:rPr lang="en" sz="900" u="none" strike="noStrike" cap="none"/>
                      </a:br>
                      <a:br>
                        <a:rPr lang="en" sz="900" u="none" strike="noStrike" cap="none"/>
                      </a:b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4,996183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4,9965825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4,9953823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4,9964075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4,9957337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4,996183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5,1707983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5,1683617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5,1694474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br>
                        <a:rPr lang="en" sz="900" u="none" strike="noStrike" cap="none"/>
                      </a:br>
                      <a:br>
                        <a:rPr lang="en" sz="900" u="none" strike="noStrike" cap="none"/>
                      </a:b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5,169986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5,170348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5,1692634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5,17019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5,169579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5,1699862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5,3040047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5,3017993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5,301637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br>
                        <a:rPr lang="en" sz="900" u="none" strike="noStrike" cap="none"/>
                      </a:br>
                      <a:br>
                        <a:rPr lang="en" sz="900" u="none" strike="noStrike" cap="none"/>
                      </a:b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5,303271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5,3035984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5,302615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5,303455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5,3029003</a:t>
                      </a:r>
                      <a:endParaRPr sz="900" u="none" strike="noStrike" cap="none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5,303269</a:t>
                      </a:r>
                      <a:endParaRPr sz="900" u="none" strike="noStrike" cap="none" dirty="0"/>
                    </a:p>
                  </a:txBody>
                  <a:tcPr marL="42700" marR="42700" marT="42700" marB="427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63" name="Google Shape;663;p16"/>
          <p:cNvSpPr txBox="1">
            <a:spLocks noGrp="1"/>
          </p:cNvSpPr>
          <p:nvPr>
            <p:ph type="body" idx="1"/>
          </p:nvPr>
        </p:nvSpPr>
        <p:spPr>
          <a:xfrm>
            <a:off x="1303338" y="252798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6"/>
          <p:cNvSpPr txBox="1"/>
          <p:nvPr/>
        </p:nvSpPr>
        <p:spPr>
          <a:xfrm>
            <a:off x="2255994" y="4557091"/>
            <a:ext cx="477097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1: The result observed when implementing 3 methods of integral calculation with pairs of number (b, 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7"/>
          <p:cNvSpPr txBox="1"/>
          <p:nvPr/>
        </p:nvSpPr>
        <p:spPr>
          <a:xfrm>
            <a:off x="449035" y="-59635"/>
            <a:ext cx="6080974" cy="131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5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5. Program report</a:t>
            </a:r>
            <a:endParaRPr sz="25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0" name="Google Shape;670;p17"/>
          <p:cNvSpPr txBox="1">
            <a:spLocks noGrp="1"/>
          </p:cNvSpPr>
          <p:nvPr>
            <p:ph type="body" idx="1"/>
          </p:nvPr>
        </p:nvSpPr>
        <p:spPr>
          <a:xfrm>
            <a:off x="1303338" y="252798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7"/>
          <p:cNvSpPr txBox="1"/>
          <p:nvPr/>
        </p:nvSpPr>
        <p:spPr>
          <a:xfrm>
            <a:off x="2201979" y="4789439"/>
            <a:ext cx="474004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 1: Difference of the result computed with 3 methods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477078"/>
            <a:ext cx="9144000" cy="43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8"/>
          <p:cNvSpPr txBox="1">
            <a:spLocks noGrp="1"/>
          </p:cNvSpPr>
          <p:nvPr>
            <p:ph type="title"/>
          </p:nvPr>
        </p:nvSpPr>
        <p:spPr>
          <a:xfrm>
            <a:off x="1260464" y="1829332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Thank you for listening and have a nice day!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Like Koala">
            <a:extLst>
              <a:ext uri="{FF2B5EF4-FFF2-40B4-BE49-F238E27FC236}">
                <a16:creationId xmlns:a16="http://schemas.microsoft.com/office/drawing/2014/main" id="{0A443B3D-68AF-464D-8105-9D7DBE4B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02" y="2750505"/>
            <a:ext cx="2097362" cy="209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1. Floating-point arithmetic on MIPS Computer</a:t>
            </a:r>
            <a:endParaRPr sz="20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2. Numerical integration methods</a:t>
            </a:r>
            <a:endParaRPr sz="20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3. Assembly program with description </a:t>
            </a:r>
            <a:endParaRPr sz="20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4. Program demo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5. Program report</a:t>
            </a:r>
            <a:endParaRPr sz="20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53" name="Google Shape;553;p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Presentation outline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"/>
          <p:cNvSpPr txBox="1">
            <a:spLocks noGrp="1"/>
          </p:cNvSpPr>
          <p:nvPr>
            <p:ph type="title"/>
          </p:nvPr>
        </p:nvSpPr>
        <p:spPr>
          <a:xfrm>
            <a:off x="618000" y="213853"/>
            <a:ext cx="70305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solidFill>
                  <a:srgbClr val="71DDF2"/>
                </a:solidFill>
              </a:rPr>
              <a:t>1. Floating-point arithmetic on MIPS</a:t>
            </a:r>
            <a:endParaRPr dirty="0">
              <a:solidFill>
                <a:srgbClr val="71DDF2"/>
              </a:solidFill>
            </a:endParaRPr>
          </a:p>
        </p:txBody>
      </p:sp>
      <p:sp>
        <p:nvSpPr>
          <p:cNvPr id="559" name="Google Shape;559;p3"/>
          <p:cNvSpPr txBox="1"/>
          <p:nvPr/>
        </p:nvSpPr>
        <p:spPr>
          <a:xfrm>
            <a:off x="1610140" y="1202261"/>
            <a:ext cx="36134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reason for floating-point representation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"/>
          <p:cNvSpPr txBox="1"/>
          <p:nvPr/>
        </p:nvSpPr>
        <p:spPr>
          <a:xfrm>
            <a:off x="1610140" y="1571486"/>
            <a:ext cx="68002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number in scientific notation that has no leading 0s is called a normalized number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"/>
          <p:cNvSpPr txBox="1"/>
          <p:nvPr/>
        </p:nvSpPr>
        <p:spPr>
          <a:xfrm>
            <a:off x="1610140" y="2165879"/>
            <a:ext cx="7215807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 scientific notation for reals in normalized form offers three advantages.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Simplifies the exchange of data that includes floating-point numbers.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Simplifies the floating-point arithmetic algorithms to know that numbers will always be in this form.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Increases the accuracy of the numbers that can be stored in a word since the unnecessary leading 0s are replaced by real digits to the right of the binary point.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0"/>
      <p:bldP spid="5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"/>
          <p:cNvSpPr txBox="1">
            <a:spLocks noGrp="1"/>
          </p:cNvSpPr>
          <p:nvPr>
            <p:ph type="body" idx="1"/>
          </p:nvPr>
        </p:nvSpPr>
        <p:spPr>
          <a:xfrm>
            <a:off x="1240572" y="1457700"/>
            <a:ext cx="7030500" cy="135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floating-point numbers are represented in IEEE 754 standard, and the general structure of the number is:</a:t>
            </a:r>
            <a:endParaRPr sz="11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stands for the sign bit with a length of 1 (1 meaning negative), 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stands for the exponent field with 8-bit length, 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stands for fraction field, we can simply understand it as the fractional part in float decimal number with 23-bit length.</a:t>
            </a:r>
            <a:endParaRPr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Google Shape;567;p4"/>
          <p:cNvSpPr txBox="1"/>
          <p:nvPr/>
        </p:nvSpPr>
        <p:spPr>
          <a:xfrm>
            <a:off x="1598550" y="1185984"/>
            <a:ext cx="37962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MIPS represents floating-point numbers.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725" y="2804616"/>
            <a:ext cx="7645400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"/>
          <p:cNvSpPr txBox="1"/>
          <p:nvPr/>
        </p:nvSpPr>
        <p:spPr>
          <a:xfrm>
            <a:off x="1303800" y="3774319"/>
            <a:ext cx="56028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general, floating-point numbers are of the form of single-precision: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3150" y="4191991"/>
            <a:ext cx="14859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"/>
          <p:cNvSpPr txBox="1"/>
          <p:nvPr/>
        </p:nvSpPr>
        <p:spPr>
          <a:xfrm>
            <a:off x="618000" y="254797"/>
            <a:ext cx="70305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8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1. Floating-point arithmetic on MIPS</a:t>
            </a:r>
            <a:endParaRPr sz="28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" name="Google Shape;576;p5"/>
          <p:cNvGraphicFramePr/>
          <p:nvPr/>
        </p:nvGraphicFramePr>
        <p:xfrm>
          <a:off x="1303800" y="1624020"/>
          <a:ext cx="5167500" cy="1451450"/>
        </p:xfrm>
        <a:graphic>
          <a:graphicData uri="http://schemas.openxmlformats.org/drawingml/2006/table">
            <a:tbl>
              <a:tblPr>
                <a:noFill/>
                <a:tableStyleId>{A4A1DDAD-37F2-4BA5-9067-A1BDC340102D}</a:tableStyleId>
              </a:tblPr>
              <a:tblGrid>
                <a:gridCol w="17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abs.s $f0, $f1 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add.s $f0, $f1, $f2 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sub.s $f0, $f1, $f2 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mul.s $f0, $f1, $f2 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div.s $f0, $f1, $f2 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neg.s $f0, $f1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mfc1 $t0, $f0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mtc1 $t0, $f0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lwc1 $f0, 0($t0)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swc1 $f0, 0($t0)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mov.s $f0, $f1 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cvt.s.w $f0, $f1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cvt.w.s $f0, $f1  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c.lt.s $f0,$f1  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bc1t L1 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• bc1f L1 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7" name="Google Shape;577;p5"/>
          <p:cNvSpPr txBox="1"/>
          <p:nvPr/>
        </p:nvSpPr>
        <p:spPr>
          <a:xfrm>
            <a:off x="1269446" y="1227031"/>
            <a:ext cx="37064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MIPS instructions for floating-point numbers.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"/>
          <p:cNvSpPr txBox="1"/>
          <p:nvPr/>
        </p:nvSpPr>
        <p:spPr>
          <a:xfrm>
            <a:off x="1269446" y="3320458"/>
            <a:ext cx="47337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MIPS, the coprocessor 1 has 32 floating point registers ($f0 -&gt; $f32). Among these registers, only 16 even number registers are used for double-precision operations ($f0, $f2, …$f30)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5"/>
          <p:cNvPicPr preferRelativeResize="0"/>
          <p:nvPr/>
        </p:nvPicPr>
        <p:blipFill>
          <a:blip r:embed="rId3"/>
          <a:srcRect/>
          <a:stretch/>
        </p:blipFill>
        <p:spPr>
          <a:xfrm>
            <a:off x="6199655" y="989463"/>
            <a:ext cx="2897690" cy="383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"/>
          <p:cNvSpPr txBox="1">
            <a:spLocks noGrp="1"/>
          </p:cNvSpPr>
          <p:nvPr>
            <p:ph type="title"/>
          </p:nvPr>
        </p:nvSpPr>
        <p:spPr>
          <a:xfrm>
            <a:off x="618000" y="213853"/>
            <a:ext cx="70305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solidFill>
                  <a:srgbClr val="71DDF2"/>
                </a:solidFill>
              </a:rPr>
              <a:t>1. Floating-point arithmetic on MIPS</a:t>
            </a:r>
            <a:endParaRPr dirty="0">
              <a:solidFill>
                <a:srgbClr val="71DDF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1750"/>
            <a:ext cx="292983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9210" y="1389618"/>
            <a:ext cx="328543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4167" y="1198875"/>
            <a:ext cx="2929835" cy="26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"/>
          <p:cNvSpPr txBox="1"/>
          <p:nvPr/>
        </p:nvSpPr>
        <p:spPr>
          <a:xfrm>
            <a:off x="646423" y="4114462"/>
            <a:ext cx="16369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Rectangle Method</a:t>
            </a:r>
            <a:endParaRPr/>
          </a:p>
        </p:txBody>
      </p:sp>
      <p:sp>
        <p:nvSpPr>
          <p:cNvPr id="589" name="Google Shape;589;p6"/>
          <p:cNvSpPr txBox="1"/>
          <p:nvPr/>
        </p:nvSpPr>
        <p:spPr>
          <a:xfrm>
            <a:off x="3759117" y="4114462"/>
            <a:ext cx="1625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Trapezoid Method</a:t>
            </a:r>
            <a:endParaRPr/>
          </a:p>
        </p:txBody>
      </p:sp>
      <p:sp>
        <p:nvSpPr>
          <p:cNvPr id="590" name="Google Shape;590;p6"/>
          <p:cNvSpPr txBox="1"/>
          <p:nvPr/>
        </p:nvSpPr>
        <p:spPr>
          <a:xfrm>
            <a:off x="6850171" y="4114462"/>
            <a:ext cx="1657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Simpson’s Method</a:t>
            </a:r>
            <a:endParaRPr/>
          </a:p>
        </p:txBody>
      </p:sp>
      <p:sp>
        <p:nvSpPr>
          <p:cNvPr id="591" name="Google Shape;591;p6"/>
          <p:cNvSpPr txBox="1"/>
          <p:nvPr/>
        </p:nvSpPr>
        <p:spPr>
          <a:xfrm>
            <a:off x="618000" y="213853"/>
            <a:ext cx="70305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8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2. Numerical Integration methods</a:t>
            </a:r>
            <a:endParaRPr sz="28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0"/>
      <p:bldP spid="589" grpId="0"/>
      <p:bldP spid="5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"/>
          <p:cNvSpPr txBox="1">
            <a:spLocks noGrp="1"/>
          </p:cNvSpPr>
          <p:nvPr>
            <p:ph type="body" idx="1"/>
          </p:nvPr>
        </p:nvSpPr>
        <p:spPr>
          <a:xfrm>
            <a:off x="1303800" y="805666"/>
            <a:ext cx="4550348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dirty="0"/>
              <a:t>Initialize some data for display and interacting with user</a:t>
            </a:r>
            <a:endParaRPr dirty="0"/>
          </a:p>
        </p:txBody>
      </p:sp>
      <p:sp>
        <p:nvSpPr>
          <p:cNvPr id="597" name="Google Shape;597;p8"/>
          <p:cNvSpPr txBox="1"/>
          <p:nvPr/>
        </p:nvSpPr>
        <p:spPr>
          <a:xfrm>
            <a:off x="618000" y="213853"/>
            <a:ext cx="70305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8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3. Assembly program description</a:t>
            </a:r>
            <a:endParaRPr sz="28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8" name="Google Shape;5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000" y="1450509"/>
            <a:ext cx="8448262" cy="224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"/>
          <p:cNvSpPr txBox="1">
            <a:spLocks noGrp="1"/>
          </p:cNvSpPr>
          <p:nvPr>
            <p:ph type="body" idx="1"/>
          </p:nvPr>
        </p:nvSpPr>
        <p:spPr>
          <a:xfrm>
            <a:off x="792314" y="1557378"/>
            <a:ext cx="3030007" cy="213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Get data from keyboard input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There are 3 choices in the method choosing, denote by number 0, 1, 2.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If we try to choose a number outside the range, we will have to choose again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4" name="Google Shape;60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5600" y="0"/>
            <a:ext cx="4978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9"/>
          <p:cNvSpPr txBox="1"/>
          <p:nvPr/>
        </p:nvSpPr>
        <p:spPr>
          <a:xfrm>
            <a:off x="449035" y="-59635"/>
            <a:ext cx="4858462" cy="131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5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3. Assembly program description</a:t>
            </a:r>
            <a:endParaRPr sz="25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0"/>
          <p:cNvSpPr txBox="1">
            <a:spLocks noGrp="1"/>
          </p:cNvSpPr>
          <p:nvPr>
            <p:ph type="body" idx="1"/>
          </p:nvPr>
        </p:nvSpPr>
        <p:spPr>
          <a:xfrm>
            <a:off x="309431" y="1377689"/>
            <a:ext cx="2568835" cy="3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>
                <a:latin typeface="+mj-lt"/>
              </a:rPr>
              <a:t>Main:</a:t>
            </a:r>
            <a:endParaRPr dirty="0">
              <a:latin typeface="+mj-l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-"/>
            </a:pPr>
            <a:r>
              <a:rPr lang="en" dirty="0">
                <a:latin typeface="+mj-lt"/>
              </a:rPr>
              <a:t>Store input data into registers for later calculation.</a:t>
            </a:r>
            <a:endParaRPr dirty="0">
              <a:latin typeface="+mj-l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-"/>
            </a:pPr>
            <a:r>
              <a:rPr lang="en" dirty="0">
                <a:latin typeface="+mj-lt"/>
              </a:rPr>
              <a:t>Jump to the method of user choice.</a:t>
            </a:r>
            <a:endParaRPr dirty="0">
              <a:latin typeface="+mj-lt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>
                <a:latin typeface="+mj-lt"/>
              </a:rPr>
              <a:t>Print:</a:t>
            </a:r>
            <a:endParaRPr dirty="0">
              <a:latin typeface="+mj-l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-"/>
            </a:pPr>
            <a:r>
              <a:rPr lang="en" dirty="0">
                <a:latin typeface="+mj-lt"/>
              </a:rPr>
              <a:t>Print out the message and the corresponding floating-point result stored in $f12.</a:t>
            </a:r>
            <a:endParaRPr dirty="0">
              <a:latin typeface="+mj-l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-"/>
            </a:pPr>
            <a:r>
              <a:rPr lang="en" dirty="0">
                <a:latin typeface="+mj-lt"/>
              </a:rPr>
              <a:t>Terminate the program.</a:t>
            </a:r>
            <a:endParaRPr dirty="0">
              <a:latin typeface="+mj-lt"/>
            </a:endParaRPr>
          </a:p>
        </p:txBody>
      </p:sp>
      <p:pic>
        <p:nvPicPr>
          <p:cNvPr id="611" name="Google Shape;61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0098" y="516835"/>
            <a:ext cx="5705060" cy="462666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"/>
          <p:cNvSpPr txBox="1"/>
          <p:nvPr/>
        </p:nvSpPr>
        <p:spPr>
          <a:xfrm>
            <a:off x="449035" y="-59635"/>
            <a:ext cx="4858462" cy="131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Maven Pro"/>
              <a:buNone/>
            </a:pPr>
            <a:r>
              <a:rPr lang="en" sz="2500" b="1" i="0" u="none" strike="noStrike" cap="none" dirty="0">
                <a:solidFill>
                  <a:srgbClr val="71DDF2"/>
                </a:solidFill>
                <a:latin typeface="Maven Pro"/>
                <a:ea typeface="Maven Pro"/>
                <a:cs typeface="Maven Pro"/>
                <a:sym typeface="Maven Pro"/>
              </a:rPr>
              <a:t>3. Assembly program description</a:t>
            </a:r>
            <a:endParaRPr sz="2500" b="1" i="0" u="none" strike="noStrike" cap="none" dirty="0">
              <a:solidFill>
                <a:srgbClr val="71DDF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0" build="p"/>
    </p:bld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837</Words>
  <Application>Microsoft Office PowerPoint</Application>
  <PresentationFormat>On-screen Show (16:9)</PresentationFormat>
  <Paragraphs>184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Maven Pro</vt:lpstr>
      <vt:lpstr>Nunito</vt:lpstr>
      <vt:lpstr>Meiryo</vt:lpstr>
      <vt:lpstr>Times New Roman</vt:lpstr>
      <vt:lpstr>Arial</vt:lpstr>
      <vt:lpstr>Momentum</vt:lpstr>
      <vt:lpstr>Momentum</vt:lpstr>
      <vt:lpstr>ASSEMBLY LANGUAGE AND COMPUTER ARCHITECTURE LAB</vt:lpstr>
      <vt:lpstr>Presentation outline</vt:lpstr>
      <vt:lpstr>1. Floating-point arithmetic on MIPS</vt:lpstr>
      <vt:lpstr>PowerPoint Presentation</vt:lpstr>
      <vt:lpstr>1. Floating-point arithmetic on MIPS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 and have a nice 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AND COMPUTER ARCHITECTURE LAB</dc:title>
  <cp:lastModifiedBy>Hung Phi Quoc</cp:lastModifiedBy>
  <cp:revision>6</cp:revision>
  <dcterms:modified xsi:type="dcterms:W3CDTF">2021-05-26T13:54:36Z</dcterms:modified>
</cp:coreProperties>
</file>