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1"/>
  </p:notesMasterIdLst>
  <p:sldIdLst>
    <p:sldId id="256" r:id="rId2"/>
    <p:sldId id="304" r:id="rId3"/>
    <p:sldId id="305" r:id="rId4"/>
    <p:sldId id="306" r:id="rId5"/>
    <p:sldId id="307" r:id="rId6"/>
    <p:sldId id="308" r:id="rId7"/>
    <p:sldId id="334" r:id="rId8"/>
    <p:sldId id="336" r:id="rId9"/>
    <p:sldId id="337" r:id="rId10"/>
    <p:sldId id="338" r:id="rId11"/>
    <p:sldId id="312" r:id="rId12"/>
    <p:sldId id="311" r:id="rId13"/>
    <p:sldId id="319" r:id="rId14"/>
    <p:sldId id="309" r:id="rId15"/>
    <p:sldId id="314" r:id="rId16"/>
    <p:sldId id="313" r:id="rId17"/>
    <p:sldId id="315" r:id="rId18"/>
    <p:sldId id="317" r:id="rId19"/>
    <p:sldId id="339" r:id="rId20"/>
    <p:sldId id="342" r:id="rId21"/>
    <p:sldId id="343" r:id="rId22"/>
    <p:sldId id="340" r:id="rId23"/>
    <p:sldId id="318" r:id="rId24"/>
    <p:sldId id="341" r:id="rId25"/>
    <p:sldId id="321" r:id="rId26"/>
    <p:sldId id="320" r:id="rId27"/>
    <p:sldId id="322" r:id="rId28"/>
    <p:sldId id="323" r:id="rId29"/>
    <p:sldId id="327" r:id="rId30"/>
    <p:sldId id="344" r:id="rId31"/>
    <p:sldId id="324" r:id="rId32"/>
    <p:sldId id="326" r:id="rId33"/>
    <p:sldId id="325" r:id="rId34"/>
    <p:sldId id="328" r:id="rId35"/>
    <p:sldId id="329" r:id="rId36"/>
    <p:sldId id="330" r:id="rId37"/>
    <p:sldId id="331" r:id="rId38"/>
    <p:sldId id="332" r:id="rId39"/>
    <p:sldId id="333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ADFBD-6661-48EB-A356-C0BE89F2715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925D-D282-44DD-A51C-8C68DAFA5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56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1925D-D282-44DD-A51C-8C68DAFA552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17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1925D-D282-44DD-A51C-8C68DAFA552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1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5B39D-1600-4DC0-91F6-32597D037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BA50C-7965-446C-AFAB-59AAE153B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75D99-5BD7-4243-BFD2-DE9EB0CA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CB5B3-50D4-43B6-A181-4FA4437A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9F1594-57AA-4A24-8B19-CDCEF610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07790-5D89-4AC5-B799-BAACC089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7E509E-0C4E-4A9E-ACB4-D42D4797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51E59-3D61-4376-9599-36EE32A7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C60D6-B87C-4E6C-867E-30E8D5BC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16EEE-127D-435A-BF0A-33D2A35C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10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56CA41-5EB3-477F-AF40-00183854D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062CD-0A7F-4AFB-A284-BE4D187C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4ACFD-3C54-4B6C-AC02-5A9F61EB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1B336-4CB8-41DD-AC68-D2B9CFE5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7EEA09-3E8F-4079-A9EF-A01C3269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7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34280-4F00-48ED-A430-3427E716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7C534-FB3F-47DC-A96C-0AE4EBF8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6681D-30E7-4F0F-B7B8-8CAAF992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E82C2-12E8-4497-9AFA-3FE34716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804B3-B44F-471A-826C-FA22E088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3DB34-4263-4C37-856E-6D6E8E26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62858-C854-48E7-AC0C-172CF94C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9BC42-6E93-44B1-8721-A08F0C79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C7149-C417-4867-95C9-2F839ACF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AAB77-B7E4-4FFC-BFBC-28E4F781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54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F1725-0195-4493-9751-7CF2F80C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9CD81-44AC-4C23-B656-5181CD7AD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F7F025-235F-40A0-8D31-0D8D5C0C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475324-B5B9-4635-B955-3627547E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D01E9D-3739-4C40-B2AF-C26DC8A1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CC458A-03F7-43AD-8BD0-F158017D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76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E416A-5AE8-4656-8F94-F3A73789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86C581-85F6-49CE-9B40-681961C5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7C43EA-7D31-4408-9B89-C7C4933B3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32FF19-5E84-40D2-93D8-F371E41E4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A3B3FC-D8D1-4F3A-AA05-2E2FD2C56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EC7093-5FD2-4804-9E78-1FF397DE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EDF37D-6560-4B68-A196-E7F1F543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A0B2E2-DC92-4B8D-8B8C-8509A0A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34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6F207-1E46-45ED-92A1-ACF6E20A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DA95BA-416E-4B13-80FE-83774EEC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8B9E9F-80FC-442E-A6A6-2603A07B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F311F3-535B-4684-9D71-34876949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97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0AAB61-1A3C-4DAC-93B9-0FBD5CF5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E1AF5E-0F5A-41A2-9B8D-0BA23EA4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00E80-51D6-4787-B2B8-22A7417F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44DBA-9C6E-41A9-AF5D-3F1A9FBE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EB46C-5064-45C9-ADC9-063A842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BE3357-440F-438E-B99E-6CB05935A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EF5CC3-F160-4C9B-8104-043FBD3D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6E68C-2DFF-4704-B74E-298D8F93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34029-6605-4E77-A866-BF25F662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99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8B6A8-1B1C-46BE-82F0-6788B704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B9DA82-644E-4C48-98A4-E925730F2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837079-5C5C-4216-9065-D116D68BD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2B4873-124E-49DB-93D3-4308669B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3F7B0-C783-4715-899B-D9C677CC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1F6376-5B54-4E12-9AD2-BCA7209D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BC3D0-68DF-492E-A1B2-9A7A0CD4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E514E6-9460-4B27-825D-3F3E5339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2984A-0E6A-47C5-86B6-12DB1C904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AD546E-65D5-4E11-9692-6BC828836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B68AE-0D05-4706-9AD6-13A49AA9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5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en/melodic/api/sensor_msgs/html/index-ms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en/melodic/api/sensor_msgs/html/index-ms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tonKlekovkin/MobileRobotsRO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en/noetic/api/geometry_msgs/html/msg/Point.html" TargetMode="External"/><Relationship Id="rId2" Type="http://schemas.openxmlformats.org/officeDocument/2006/relationships/hyperlink" Target="http://docs.ros.org/en/noetic/api/geometry_msgs/html/msg/Po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os.org/en/noetic/api/geometry_msgs/html/msg/Quaternion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en/lunar/api/geometry_msgs/html/index-ms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71472" y="1124744"/>
            <a:ext cx="8001056" cy="16430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и информационное обеспечение систем автоматизации и управления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331976" y="3501008"/>
            <a:ext cx="6480048" cy="2786082"/>
          </a:xfrm>
        </p:spPr>
        <p:txBody>
          <a:bodyPr>
            <a:normAutofit/>
          </a:bodyPr>
          <a:lstStyle/>
          <a:p>
            <a:pPr algn="l"/>
            <a:endParaRPr lang="ru-RU" dirty="0"/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Robot Operating System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ROS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Начало работы</a:t>
            </a:r>
            <a:endParaRPr lang="ru-RU" sz="2800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B518EB-47F8-4D29-AF3A-815A1EF5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35" y="1130587"/>
            <a:ext cx="6158730" cy="4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Начало работы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646" y="889843"/>
            <a:ext cx="8391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Команда </a:t>
            </a:r>
            <a:r>
              <a:rPr lang="en-US" altLang="ru-RU" dirty="0" err="1"/>
              <a:t>rqt_graph</a:t>
            </a:r>
            <a:r>
              <a:rPr lang="ru-RU" altLang="ru-RU" dirty="0"/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FB6056-9958-4A5B-B674-E9A8EF59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556792"/>
            <a:ext cx="8477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7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Начало работы. </a:t>
            </a:r>
            <a:r>
              <a:rPr lang="en-US" sz="2800" dirty="0">
                <a:latin typeface="+mn-lt"/>
                <a:cs typeface="Times New Roman" pitchFamily="18" charset="0"/>
              </a:rPr>
              <a:t>Lifehacks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646" y="889843"/>
            <a:ext cx="83913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b="1" dirty="0"/>
              <a:t> </a:t>
            </a:r>
            <a:r>
              <a:rPr lang="ru-RU" dirty="0"/>
              <a:t>Для того, чтобы в каждой вкладке терминала не прописывать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setup.bash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нужно поправить файл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. </a:t>
            </a:r>
            <a:r>
              <a:rPr lang="ru-RU" dirty="0"/>
              <a:t>Для этого вводим команду: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Открывается файл, в нем в самый конец добавляем строку: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setup.bash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2. </a:t>
            </a:r>
            <a:r>
              <a:rPr lang="ru-RU" dirty="0"/>
              <a:t>Чтобы подгружался </a:t>
            </a:r>
            <a:r>
              <a:rPr lang="ru-RU" dirty="0" err="1"/>
              <a:t>автокомплит</a:t>
            </a:r>
            <a:r>
              <a:rPr lang="ru-RU" dirty="0"/>
              <a:t> из библиотек нужно прописать путь </a:t>
            </a:r>
            <a:r>
              <a:rPr lang="ru-RU" dirty="0" err="1"/>
              <a:t>инклюдов</a:t>
            </a:r>
            <a:r>
              <a:rPr lang="ru-RU" dirty="0"/>
              <a:t> в файл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c_cpp_properties.json</a:t>
            </a:r>
            <a:r>
              <a:rPr lang="en-US" dirty="0"/>
              <a:t>:</a:t>
            </a:r>
            <a:endParaRPr lang="ru-RU" dirty="0"/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“/opt/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/melodic/include/**”</a:t>
            </a:r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Чтобы появился этот файл нужно навести мышкой на подчеркнутый </a:t>
            </a:r>
            <a:r>
              <a:rPr lang="en-US" altLang="ru-RU" dirty="0"/>
              <a:t>include</a:t>
            </a:r>
            <a:r>
              <a:rPr lang="ru-RU" altLang="ru-RU" dirty="0"/>
              <a:t> и нажать </a:t>
            </a:r>
            <a:r>
              <a:rPr lang="en-US" altLang="ru-RU" dirty="0"/>
              <a:t>Quick Fix – Edit “include path” setting</a:t>
            </a:r>
            <a:endParaRPr lang="ru-RU" alt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E4F470-8054-4781-9D6E-3FE8B8430F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3803701"/>
            <a:ext cx="6296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Начало работы. </a:t>
            </a:r>
            <a:r>
              <a:rPr lang="en-US" sz="2800" dirty="0">
                <a:latin typeface="+mn-lt"/>
                <a:cs typeface="Times New Roman" pitchFamily="18" charset="0"/>
              </a:rPr>
              <a:t>Lifehacks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646" y="889843"/>
            <a:ext cx="8391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Если возникает такая ошибка:</a:t>
            </a:r>
          </a:p>
          <a:p>
            <a:endParaRPr lang="ru-RU" dirty="0"/>
          </a:p>
          <a:p>
            <a:endParaRPr lang="ru-RU" b="1" dirty="0"/>
          </a:p>
          <a:p>
            <a:r>
              <a:rPr lang="en-US" b="1" dirty="0"/>
              <a:t> </a:t>
            </a:r>
            <a:endParaRPr lang="ru-RU" dirty="0">
              <a:cs typeface="Courier New" panose="02070309020205020404" pitchFamily="49" charset="0"/>
            </a:endParaRPr>
          </a:p>
          <a:p>
            <a:endParaRPr lang="ru-RU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38E3A1-04E5-4912-8363-2E678AD90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63"/>
          <a:stretch/>
        </p:blipFill>
        <p:spPr>
          <a:xfrm>
            <a:off x="1138236" y="3307301"/>
            <a:ext cx="6867525" cy="29637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E089DE-5A73-4B6B-BF39-02D4C8EA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373522"/>
            <a:ext cx="799147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C8210-54DA-44A8-925A-FFC8440479DE}"/>
              </a:ext>
            </a:extLst>
          </p:cNvPr>
          <p:cNvSpPr txBox="1"/>
          <p:nvPr/>
        </p:nvSpPr>
        <p:spPr>
          <a:xfrm>
            <a:off x="555415" y="2859796"/>
            <a:ext cx="270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Выполняем эти команды:</a:t>
            </a:r>
          </a:p>
        </p:txBody>
      </p:sp>
    </p:spTree>
    <p:extLst>
      <p:ext uri="{BB962C8B-B14F-4D97-AF65-F5344CB8AC3E}">
        <p14:creationId xmlns:p14="http://schemas.microsoft.com/office/powerpoint/2010/main" val="155561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Начало работы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646" y="889843"/>
            <a:ext cx="8391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/>
              <a:t>Launch </a:t>
            </a:r>
            <a:r>
              <a:rPr lang="ru-RU" altLang="ru-RU" b="1" dirty="0"/>
              <a:t>файлы.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Для одновременного запуска файлов и конфигурации служит утилита </a:t>
            </a:r>
            <a:r>
              <a:rPr lang="en-US" b="1" dirty="0" err="1"/>
              <a:t>roslaunch</a:t>
            </a:r>
            <a:r>
              <a:rPr lang="ru-RU" dirty="0"/>
              <a:t>. Используя </a:t>
            </a:r>
            <a:r>
              <a:rPr lang="ru-RU" dirty="0" err="1"/>
              <a:t>roslaunch</a:t>
            </a:r>
            <a:r>
              <a:rPr lang="ru-RU" dirty="0"/>
              <a:t> возможно дополнительно настраивать исполняемые файлы в момент их запуска (передавать параметры, изменять имена и </a:t>
            </a:r>
            <a:r>
              <a:rPr lang="ru-RU" dirty="0" err="1"/>
              <a:t>тп</a:t>
            </a:r>
            <a:r>
              <a:rPr lang="ru-RU" dirty="0"/>
              <a:t>).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Создаем файл</a:t>
            </a:r>
            <a:r>
              <a:rPr lang="en-US" dirty="0"/>
              <a:t> ./launch/</a:t>
            </a:r>
            <a:r>
              <a:rPr lang="en-US" dirty="0" err="1"/>
              <a:t>demo.launch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&lt;launch&gt;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&lt;node pkg="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type="topic_publisher.py" name="topic_publisher1"/&gt;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&lt;node pkg="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type="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topic_subscriber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name="topic_subscriber1"/&gt;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&lt;/launch&gt;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pkg – </a:t>
            </a:r>
            <a:r>
              <a:rPr lang="ru-RU" dirty="0"/>
              <a:t>имя пакета, </a:t>
            </a:r>
            <a:r>
              <a:rPr lang="en-US" dirty="0"/>
              <a:t>type – </a:t>
            </a:r>
            <a:r>
              <a:rPr lang="ru-RU" dirty="0"/>
              <a:t>имя запускаемого файла, </a:t>
            </a:r>
            <a:r>
              <a:rPr lang="en-US" dirty="0"/>
              <a:t>name</a:t>
            </a:r>
            <a:r>
              <a:rPr lang="ru-RU" dirty="0"/>
              <a:t> – имя </a:t>
            </a:r>
            <a:r>
              <a:rPr lang="ru-RU" dirty="0" err="1"/>
              <a:t>ноды</a:t>
            </a:r>
            <a:r>
              <a:rPr lang="ru-RU" dirty="0"/>
              <a:t> (игнорируется имя в файле); Можно запустить и файл и </a:t>
            </a:r>
            <a:r>
              <a:rPr lang="ru-RU" dirty="0" err="1"/>
              <a:t>лаунч</a:t>
            </a:r>
            <a:r>
              <a:rPr lang="ru-RU" dirty="0"/>
              <a:t>-файл, будет много </a:t>
            </a:r>
            <a:r>
              <a:rPr lang="ru-RU" dirty="0" err="1"/>
              <a:t>нод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Запускаем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roslaunch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demo.launch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--screen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4134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Начало работы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646" y="889843"/>
            <a:ext cx="83913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Launch </a:t>
            </a:r>
            <a:r>
              <a:rPr lang="ru-RU" altLang="ru-RU" dirty="0"/>
              <a:t>файлы: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Можно использовать параметры, которые передаются в </a:t>
            </a:r>
            <a:r>
              <a:rPr lang="ru-RU" dirty="0" err="1"/>
              <a:t>ноду</a:t>
            </a:r>
            <a:r>
              <a:rPr lang="ru-RU" dirty="0"/>
              <a:t>.</a:t>
            </a:r>
            <a:endParaRPr lang="en-US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Правим файл</a:t>
            </a:r>
            <a:r>
              <a:rPr lang="en-US" dirty="0"/>
              <a:t> ./launch/</a:t>
            </a:r>
            <a:r>
              <a:rPr lang="en-US" dirty="0" err="1"/>
              <a:t>demo.launch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&lt;launch&gt;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&lt;param name="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value="2", type="int“</a:t>
            </a:r>
          </a:p>
          <a:p>
            <a:pPr lvl="1"/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&lt;node pkg="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type="topic_publisher.py" name="topic_publisher1"/&gt;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&lt;node pkg="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type="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topic_subscriber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name="topic_subscriber1"/&gt;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&lt;/launch&gt;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7474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Издатель на с++.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ros.h</a:t>
            </a: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std_msgs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std::vector&lt;std::string&gt;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par = 1, count = 1;  </a:t>
            </a: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cpp_publisher_node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NodeHandle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::Publisher pub1 =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nh.advertise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std_msgs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::String&gt;(“topic1", 1000);  </a:t>
            </a: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::Rate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loop_rate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(1);   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nh.getParamNames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nh.getParam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slp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par);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::ok())  {   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std_msgs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msg1;    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ss;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ss &lt;&lt; count;    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msg1.data =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ss.str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ROS_INFO("I'm publisher: %s", msg1.data.c_str()); 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pub1.publish(msg1);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spinOnce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::Duration(par).sleep();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      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9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URDF-</a:t>
            </a:r>
            <a:r>
              <a:rPr lang="ru-RU" altLang="ru-RU" sz="2800" dirty="0"/>
              <a:t>модель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en-US" dirty="0"/>
              <a:t>ROS</a:t>
            </a:r>
            <a:r>
              <a:rPr lang="ru-RU" dirty="0"/>
              <a:t> существует собственная </a:t>
            </a:r>
            <a:r>
              <a:rPr lang="ru-RU" b="1" dirty="0"/>
              <a:t>спецификация описания кинематики и динамики робота</a:t>
            </a:r>
            <a:r>
              <a:rPr lang="ru-RU" dirty="0"/>
              <a:t> называемый </a:t>
            </a:r>
            <a:r>
              <a:rPr lang="en-US" dirty="0"/>
              <a:t>URDF</a:t>
            </a:r>
            <a:r>
              <a:rPr lang="ru-RU" dirty="0"/>
              <a:t> (</a:t>
            </a:r>
            <a:r>
              <a:rPr lang="en-US" dirty="0"/>
              <a:t>Unified Robotic Description Format</a:t>
            </a:r>
            <a:r>
              <a:rPr lang="ru-RU" dirty="0"/>
              <a:t>) и реализуется за счёт файлов с расширением .</a:t>
            </a:r>
            <a:r>
              <a:rPr lang="en-US" dirty="0" err="1"/>
              <a:t>urdf</a:t>
            </a:r>
            <a:r>
              <a:rPr lang="ru-RU" dirty="0"/>
              <a:t>. Данный файл пишется с использованием формата </a:t>
            </a:r>
            <a:r>
              <a:rPr lang="en-US" dirty="0"/>
              <a:t>XML</a:t>
            </a:r>
            <a:r>
              <a:rPr lang="ru-RU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данной работе будет использована продвинутая версия </a:t>
            </a:r>
            <a:r>
              <a:rPr lang="en-US" dirty="0"/>
              <a:t>URDF</a:t>
            </a:r>
            <a:r>
              <a:rPr lang="ru-RU" dirty="0"/>
              <a:t> спецификации под названием </a:t>
            </a:r>
            <a:r>
              <a:rPr lang="en-US" dirty="0"/>
              <a:t>XACRO</a:t>
            </a:r>
            <a:r>
              <a:rPr lang="ru-RU" dirty="0"/>
              <a:t> (</a:t>
            </a:r>
            <a:r>
              <a:rPr lang="en-US" dirty="0"/>
              <a:t>XML macro</a:t>
            </a:r>
            <a:r>
              <a:rPr lang="ru-RU" dirty="0"/>
              <a:t>), который обладает следующими основными преимуществами: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Встраивание одного файла в другой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Инициализация параметров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Математический вычисления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Описание макросов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URDF-</a:t>
            </a:r>
            <a:r>
              <a:rPr lang="ru-RU" altLang="ru-RU" sz="2800" dirty="0"/>
              <a:t>модель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Робот представляет из себя кинематическую цепочку состоящий из сочленений (</a:t>
            </a:r>
            <a:r>
              <a:rPr lang="en-US" dirty="0"/>
              <a:t>joint</a:t>
            </a:r>
            <a:r>
              <a:rPr lang="ru-RU" dirty="0"/>
              <a:t>) и звеньев (</a:t>
            </a:r>
            <a:r>
              <a:rPr lang="en-US" dirty="0"/>
              <a:t>link</a:t>
            </a:r>
            <a:r>
              <a:rPr lang="ru-RU" dirty="0"/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Каждый из представленных компонентов кинематической цепи описывается собственным тэгом.</a:t>
            </a:r>
            <a:endParaRPr lang="ru-RU" altLang="ru-RU" dirty="0">
              <a:cs typeface="Courier New" panose="02070309020205020404" pitchFamily="49" charset="0"/>
            </a:endParaRPr>
          </a:p>
        </p:txBody>
      </p:sp>
      <p:pic>
        <p:nvPicPr>
          <p:cNvPr id="4" name="Рисунок 3" descr="urdf">
            <a:extLst>
              <a:ext uri="{FF2B5EF4-FFF2-40B4-BE49-F238E27FC236}">
                <a16:creationId xmlns:a16="http://schemas.microsoft.com/office/drawing/2014/main" id="{83B3A8DA-E571-4AF8-907F-3A23984A333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35945" y="2367171"/>
            <a:ext cx="2466206" cy="323048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F0D83E-0DCD-434D-AD57-D6B03156351F}"/>
              </a:ext>
            </a:extLst>
          </p:cNvPr>
          <p:cNvSpPr/>
          <p:nvPr/>
        </p:nvSpPr>
        <p:spPr>
          <a:xfrm>
            <a:off x="138854" y="5739120"/>
            <a:ext cx="443314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Произвольная кинематическая цепь робота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293CD8-62F8-4220-B2E9-5BCE625F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16624"/>
            <a:ext cx="4433147" cy="284243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11414E-636B-4B6B-AAC1-725661EF0070}"/>
              </a:ext>
            </a:extLst>
          </p:cNvPr>
          <p:cNvSpPr/>
          <p:nvPr/>
        </p:nvSpPr>
        <p:spPr>
          <a:xfrm>
            <a:off x="4572000" y="5739120"/>
            <a:ext cx="4433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URDF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могут быть описаны не только звенья робота, но другие сущности рабочей среды</a:t>
            </a:r>
          </a:p>
        </p:txBody>
      </p:sp>
    </p:spTree>
    <p:extLst>
      <p:ext uri="{BB962C8B-B14F-4D97-AF65-F5344CB8AC3E}">
        <p14:creationId xmlns:p14="http://schemas.microsoft.com/office/powerpoint/2010/main" val="131527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URDF-</a:t>
            </a:r>
            <a:r>
              <a:rPr lang="ru-RU" altLang="ru-RU" sz="2800" dirty="0"/>
              <a:t>модель. </a:t>
            </a:r>
            <a:r>
              <a:rPr lang="en-US" altLang="ru-RU" sz="2800" dirty="0"/>
              <a:t>Link</a:t>
            </a:r>
            <a:endParaRPr lang="ru-RU" altLang="ru-RU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55981" y="946963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lvl="1" indent="-285750" algn="just">
              <a:buFont typeface="Arial" panose="020B0604020202020204" pitchFamily="34" charset="0"/>
              <a:buChar char="•"/>
            </a:pPr>
            <a:r>
              <a:rPr lang="ru-RU" dirty="0"/>
              <a:t>Звено (</a:t>
            </a:r>
            <a:r>
              <a:rPr lang="en-US" dirty="0"/>
              <a:t>Link</a:t>
            </a:r>
            <a:r>
              <a:rPr lang="ru-RU" dirty="0"/>
              <a:t>) описывает физические или виртуальные объекты:</a:t>
            </a:r>
            <a:endParaRPr lang="en-US" dirty="0"/>
          </a:p>
          <a:p>
            <a:pPr marL="814388" lvl="3" indent="-285750" algn="just">
              <a:buFont typeface="Arial" panose="020B0604020202020204" pitchFamily="34" charset="0"/>
              <a:buChar char="•"/>
            </a:pPr>
            <a:r>
              <a:rPr lang="ru-RU" dirty="0"/>
              <a:t>Физические</a:t>
            </a:r>
            <a:r>
              <a:rPr lang="en-US" dirty="0"/>
              <a:t>: </a:t>
            </a:r>
            <a:r>
              <a:rPr lang="ru-RU" dirty="0"/>
              <a:t>звено робота, часть «мира»,</a:t>
            </a:r>
            <a:r>
              <a:rPr lang="en-US" dirty="0"/>
              <a:t> </a:t>
            </a:r>
            <a:r>
              <a:rPr lang="ru-RU" dirty="0"/>
              <a:t>рабочий орган (</a:t>
            </a:r>
            <a:r>
              <a:rPr lang="en-US" dirty="0"/>
              <a:t>end-effector</a:t>
            </a:r>
            <a:r>
              <a:rPr lang="ru-RU" dirty="0"/>
              <a:t>) и др.</a:t>
            </a:r>
            <a:endParaRPr lang="en-US" dirty="0"/>
          </a:p>
          <a:p>
            <a:pPr marL="814388" lvl="3" indent="-285750" algn="just">
              <a:buFont typeface="Arial" panose="020B0604020202020204" pitchFamily="34" charset="0"/>
              <a:buChar char="•"/>
            </a:pPr>
            <a:r>
              <a:rPr lang="ru-RU" dirty="0"/>
              <a:t>Виртуальные</a:t>
            </a:r>
            <a:r>
              <a:rPr lang="en-US" dirty="0"/>
              <a:t>: </a:t>
            </a:r>
            <a:r>
              <a:rPr lang="ru-RU" dirty="0"/>
              <a:t>центральная точка инструмента (</a:t>
            </a:r>
            <a:r>
              <a:rPr lang="en-US" dirty="0"/>
              <a:t>TCP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 err="1"/>
              <a:t>инерциалная</a:t>
            </a:r>
            <a:r>
              <a:rPr lang="ru-RU" dirty="0"/>
              <a:t> система отсчета (</a:t>
            </a:r>
            <a:r>
              <a:rPr lang="en-US" dirty="0"/>
              <a:t>robot base frame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и др.</a:t>
            </a:r>
            <a:endParaRPr lang="en-US" dirty="0"/>
          </a:p>
          <a:p>
            <a:pPr marL="357188" lvl="1" indent="-285750" algn="just" defTabSz="895350">
              <a:buFont typeface="Arial" panose="020B0604020202020204" pitchFamily="34" charset="0"/>
              <a:buChar char="•"/>
            </a:pPr>
            <a:r>
              <a:rPr lang="ru-RU" dirty="0"/>
              <a:t>Каждое звено имеет свою систему координат</a:t>
            </a:r>
            <a:endParaRPr lang="en-US" dirty="0"/>
          </a:p>
          <a:p>
            <a:pPr marL="357188" lvl="1" indent="-285750" algn="just" defTabSz="895350">
              <a:buFont typeface="Arial" panose="020B0604020202020204" pitchFamily="34" charset="0"/>
              <a:buChar char="•"/>
            </a:pPr>
            <a:r>
              <a:rPr lang="ru-RU" dirty="0"/>
              <a:t>Каждое звено может иметь 3 блока: </a:t>
            </a:r>
            <a:r>
              <a:rPr lang="en-US" dirty="0"/>
              <a:t>visual</a:t>
            </a:r>
            <a:r>
              <a:rPr lang="ru-RU" dirty="0"/>
              <a:t>, </a:t>
            </a:r>
            <a:r>
              <a:rPr lang="en-US" dirty="0"/>
              <a:t>collision</a:t>
            </a:r>
            <a:r>
              <a:rPr lang="ru-RU" dirty="0"/>
              <a:t>, </a:t>
            </a:r>
            <a:r>
              <a:rPr lang="en-US" dirty="0"/>
              <a:t>inertial</a:t>
            </a:r>
            <a:r>
              <a:rPr lang="ru-RU" dirty="0"/>
              <a:t>.</a:t>
            </a:r>
            <a:endParaRPr lang="ru-RU" altLang="ru-RU" dirty="0"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593939-25C5-4E79-89E5-13C57A21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56" y="3461008"/>
            <a:ext cx="7164288" cy="299160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2F162A-1868-4B6E-99F3-23822DC0B37E}"/>
              </a:ext>
            </a:extLst>
          </p:cNvPr>
          <p:cNvSpPr/>
          <p:nvPr/>
        </p:nvSpPr>
        <p:spPr>
          <a:xfrm>
            <a:off x="6948264" y="5805264"/>
            <a:ext cx="1349896" cy="9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Введение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347" y="848118"/>
            <a:ext cx="83913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err="1"/>
              <a:t>Robot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(ROS) – это гибкая платформа (фреймворк) для разработки программного обеспечения роботов. Это набор разнообразных инструментов, библиотек и определенных правил, целью которых является упрощение задач разработки ПО роботов.</a:t>
            </a:r>
            <a:endParaRPr lang="en-US" dirty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Важные моменты для</a:t>
            </a:r>
            <a:r>
              <a:rPr lang="en-US" dirty="0"/>
              <a:t> </a:t>
            </a:r>
            <a:r>
              <a:rPr lang="ru-RU" dirty="0"/>
              <a:t>разработки под </a:t>
            </a:r>
            <a:r>
              <a:rPr lang="en-US" dirty="0"/>
              <a:t>ROS</a:t>
            </a:r>
            <a:r>
              <a:rPr lang="ru-RU" dirty="0"/>
              <a:t>: активность сообщества, наличие различных библиотек, расширяемость и простота использования.</a:t>
            </a:r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Важные моменты </a:t>
            </a:r>
            <a:r>
              <a:rPr lang="en-US" dirty="0"/>
              <a:t>ROS: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b="1" dirty="0"/>
              <a:t>Повторное использование программных модулей</a:t>
            </a:r>
            <a:r>
              <a:rPr lang="ru-RU" dirty="0"/>
              <a:t>. Разработанная программа легко запускается и используется в любом другом приложении. </a:t>
            </a: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b="1" dirty="0"/>
              <a:t>Готовый протокол коммуникации.</a:t>
            </a:r>
            <a:r>
              <a:rPr lang="ru-RU" dirty="0"/>
              <a:t> Любой программных модуль может быть представлен как отдельный процесс, взаимодействующий с другими процессами по сетевому протоколу.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b="1" dirty="0"/>
              <a:t>Распределенные процессы.</a:t>
            </a:r>
            <a:r>
              <a:rPr lang="ru-RU" dirty="0"/>
              <a:t> Структура ROS создана в виде минимальных единиц исполняемых процессов (</a:t>
            </a:r>
            <a:r>
              <a:rPr lang="ru-RU" dirty="0" err="1"/>
              <a:t>нод</a:t>
            </a:r>
            <a:r>
              <a:rPr lang="ru-RU" dirty="0"/>
              <a:t>), и каждый процесс выполняется изолированно. Взаимодействие разных </a:t>
            </a:r>
            <a:r>
              <a:rPr lang="ru-RU" dirty="0" err="1"/>
              <a:t>нод</a:t>
            </a:r>
            <a:r>
              <a:rPr lang="ru-RU" dirty="0"/>
              <a:t> происходит только на уровне обмена сообщениями.</a:t>
            </a: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b="1" dirty="0"/>
              <a:t>Развитость средств разработки и отладки.</a:t>
            </a:r>
            <a:r>
              <a:rPr lang="ru-RU" dirty="0"/>
              <a:t> ROS предоставляет готовые инструменты для отладки, инструмент 2D-визуализации (</a:t>
            </a:r>
            <a:r>
              <a:rPr lang="ru-RU" dirty="0" err="1"/>
              <a:t>rqt</a:t>
            </a:r>
            <a:r>
              <a:rPr lang="ru-RU" dirty="0"/>
              <a:t>), и инструмент 3D-визуализации (</a:t>
            </a:r>
            <a:r>
              <a:rPr lang="ru-RU" dirty="0" err="1"/>
              <a:t>RViz</a:t>
            </a:r>
            <a:r>
              <a:rPr lang="ru-RU" dirty="0"/>
              <a:t>), инструмент 3D-симуляции (</a:t>
            </a:r>
            <a:r>
              <a:rPr lang="ru-RU" dirty="0" err="1"/>
              <a:t>Gazebo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URDF-</a:t>
            </a:r>
            <a:r>
              <a:rPr lang="ru-RU" altLang="ru-RU" sz="2800" dirty="0"/>
              <a:t>модель. </a:t>
            </a:r>
            <a:r>
              <a:rPr lang="en-US" altLang="ru-RU" sz="2800" dirty="0"/>
              <a:t>Link</a:t>
            </a:r>
            <a:r>
              <a:rPr lang="ru-RU" altLang="ru-RU" sz="2800" dirty="0"/>
              <a:t>. Состав.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2F162A-1868-4B6E-99F3-23822DC0B37E}"/>
              </a:ext>
            </a:extLst>
          </p:cNvPr>
          <p:cNvSpPr/>
          <p:nvPr/>
        </p:nvSpPr>
        <p:spPr>
          <a:xfrm>
            <a:off x="6948264" y="5805264"/>
            <a:ext cx="1349896" cy="9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panda">
            <a:extLst>
              <a:ext uri="{FF2B5EF4-FFF2-40B4-BE49-F238E27FC236}">
                <a16:creationId xmlns:a16="http://schemas.microsoft.com/office/drawing/2014/main" id="{25237693-18A1-4568-B15D-3FE167E9B28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78169" y="1025661"/>
            <a:ext cx="4770095" cy="309634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0A518-A5C6-4303-BFA3-7FFCCA00A991}"/>
              </a:ext>
            </a:extLst>
          </p:cNvPr>
          <p:cNvSpPr txBox="1"/>
          <p:nvPr/>
        </p:nvSpPr>
        <p:spPr>
          <a:xfrm>
            <a:off x="395536" y="4416024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Visual – </a:t>
            </a:r>
            <a:r>
              <a:rPr lang="ru-RU" dirty="0"/>
              <a:t>визуальная часть звена, служит только для отображения и не участвует в просчете физики.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Collision – </a:t>
            </a:r>
            <a:r>
              <a:rPr lang="ru-RU" dirty="0"/>
              <a:t>часть звена, отвечающая за физику столкновений; представляет из себя описание геометрии звена для определения границ столкновений.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Зачастую визуальная составляющая и коллизия равны, но для оптимизации вычислений, если 3</a:t>
            </a:r>
            <a:r>
              <a:rPr lang="en-US" dirty="0"/>
              <a:t>D</a:t>
            </a:r>
            <a:r>
              <a:rPr lang="ru-RU" dirty="0"/>
              <a:t> модель звена имеет избыточно плотную сетку, то её сокращают и загружают как коллизию</a:t>
            </a:r>
          </a:p>
        </p:txBody>
      </p:sp>
    </p:spTree>
    <p:extLst>
      <p:ext uri="{BB962C8B-B14F-4D97-AF65-F5344CB8AC3E}">
        <p14:creationId xmlns:p14="http://schemas.microsoft.com/office/powerpoint/2010/main" val="1053478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URDF-</a:t>
            </a:r>
            <a:r>
              <a:rPr lang="ru-RU" altLang="ru-RU" sz="2800" dirty="0"/>
              <a:t>модель. </a:t>
            </a:r>
            <a:r>
              <a:rPr lang="en-US" altLang="ru-RU" sz="2800" dirty="0"/>
              <a:t>Link</a:t>
            </a:r>
            <a:r>
              <a:rPr lang="ru-RU" altLang="ru-RU" sz="2800" dirty="0"/>
              <a:t>. Состав.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2F162A-1868-4B6E-99F3-23822DC0B37E}"/>
              </a:ext>
            </a:extLst>
          </p:cNvPr>
          <p:cNvSpPr/>
          <p:nvPr/>
        </p:nvSpPr>
        <p:spPr>
          <a:xfrm>
            <a:off x="6948264" y="5805264"/>
            <a:ext cx="1349896" cy="9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0A518-A5C6-4303-BFA3-7FFCCA00A991}"/>
              </a:ext>
            </a:extLst>
          </p:cNvPr>
          <p:cNvSpPr txBox="1"/>
          <p:nvPr/>
        </p:nvSpPr>
        <p:spPr>
          <a:xfrm>
            <a:off x="395536" y="559021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Inertial –</a:t>
            </a:r>
            <a:r>
              <a:rPr lang="ru-RU" dirty="0"/>
              <a:t> задаётся масса звена, центр тяжести и тензор инерции для звена, без данных характеристик невозможно запустить симуляцию с роботом, поэтому они должны быть обязательно для каждого звена.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1A461-8B96-46D2-9BBA-1CAABE436BCF}"/>
              </a:ext>
            </a:extLst>
          </p:cNvPr>
          <p:cNvSpPr txBox="1"/>
          <p:nvPr/>
        </p:nvSpPr>
        <p:spPr>
          <a:xfrm>
            <a:off x="971600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C4C0-87DE-42DF-A27C-8A8B7659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92" y="814354"/>
            <a:ext cx="7044215" cy="45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6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URDF-</a:t>
            </a:r>
            <a:r>
              <a:rPr lang="ru-RU" altLang="ru-RU" sz="2800" dirty="0"/>
              <a:t>модель. </a:t>
            </a:r>
            <a:r>
              <a:rPr lang="en-US" altLang="ru-RU" sz="2800" dirty="0"/>
              <a:t>Joint</a:t>
            </a:r>
            <a:endParaRPr lang="ru-RU" altLang="ru-RU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55981" y="946963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lvl="1" indent="-285750" algn="just">
              <a:buFont typeface="Arial" panose="020B0604020202020204" pitchFamily="34" charset="0"/>
              <a:buChar char="•"/>
            </a:pPr>
            <a:r>
              <a:rPr lang="ru-RU" dirty="0"/>
              <a:t>Сочленение (</a:t>
            </a:r>
            <a:r>
              <a:rPr lang="en-US" dirty="0"/>
              <a:t>Joint</a:t>
            </a:r>
            <a:r>
              <a:rPr lang="ru-RU" dirty="0"/>
              <a:t>) соединяет 2 звена</a:t>
            </a:r>
            <a:endParaRPr lang="en-US" dirty="0"/>
          </a:p>
          <a:p>
            <a:pPr marL="814388" lvl="2" indent="-285750" algn="just">
              <a:buFont typeface="Arial" panose="020B0604020202020204" pitchFamily="34" charset="0"/>
              <a:buChar char="•"/>
            </a:pPr>
            <a:r>
              <a:rPr lang="ru-RU" dirty="0"/>
              <a:t>Определяет преобразование системы координат родительского звена к системе координат дочернего звена.</a:t>
            </a:r>
            <a:endParaRPr lang="en-US" dirty="0"/>
          </a:p>
          <a:p>
            <a:pPr marL="814388" lvl="2" indent="-285750" algn="just">
              <a:buFont typeface="Arial" panose="020B0604020202020204" pitchFamily="34" charset="0"/>
              <a:buChar char="•"/>
            </a:pPr>
            <a:r>
              <a:rPr lang="ru-RU" dirty="0"/>
              <a:t>Задает возможные движения звеньев относительно друг друга</a:t>
            </a:r>
            <a:r>
              <a:rPr lang="en-US" dirty="0"/>
              <a:t>: </a:t>
            </a:r>
            <a:r>
              <a:rPr lang="ru-RU" dirty="0"/>
              <a:t>неподвижные, свободные, линейное перемещение, вращение.</a:t>
            </a:r>
            <a:endParaRPr lang="en-US" dirty="0"/>
          </a:p>
          <a:p>
            <a:pPr marL="814388" lvl="2" indent="-285750" algn="just">
              <a:buFont typeface="Arial" panose="020B0604020202020204" pitchFamily="34" charset="0"/>
              <a:buChar char="•"/>
            </a:pPr>
            <a:r>
              <a:rPr lang="ru-RU" dirty="0"/>
              <a:t>Указывает подвижные оси </a:t>
            </a:r>
            <a:endParaRPr lang="en-US" dirty="0"/>
          </a:p>
          <a:p>
            <a:pPr marL="814388" lvl="2" indent="-285750" algn="just">
              <a:buFont typeface="Arial" panose="020B0604020202020204" pitchFamily="34" charset="0"/>
              <a:buChar char="•"/>
            </a:pPr>
            <a:r>
              <a:rPr lang="ru-RU" dirty="0"/>
              <a:t>Содержит ограничения на координаты и скорости (голономные и неголономные связи)</a:t>
            </a:r>
            <a:endParaRPr lang="ru-RU" altLang="ru-RU" dirty="0">
              <a:cs typeface="Courier New" panose="020703090202050204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2F162A-1868-4B6E-99F3-23822DC0B37E}"/>
              </a:ext>
            </a:extLst>
          </p:cNvPr>
          <p:cNvSpPr/>
          <p:nvPr/>
        </p:nvSpPr>
        <p:spPr>
          <a:xfrm>
            <a:off x="6948264" y="5805264"/>
            <a:ext cx="1349896" cy="9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BB120F-388D-4D0A-B839-862308DD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1" y="3429000"/>
            <a:ext cx="8913517" cy="228205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E2733B1-1116-4FC3-A6D6-300551167F43}"/>
              </a:ext>
            </a:extLst>
          </p:cNvPr>
          <p:cNvSpPr/>
          <p:nvPr/>
        </p:nvSpPr>
        <p:spPr>
          <a:xfrm>
            <a:off x="7560332" y="5517232"/>
            <a:ext cx="1224136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7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URDF-</a:t>
            </a:r>
            <a:r>
              <a:rPr lang="ru-RU" altLang="ru-RU" sz="2800" dirty="0"/>
              <a:t>модель + движение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Создаем новый пакет</a:t>
            </a:r>
            <a:r>
              <a:rPr lang="en-US" dirty="0"/>
              <a:t>:</a:t>
            </a:r>
            <a:endParaRPr lang="ru-RU" dirty="0"/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catkin_create_pkg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m2wr_description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xacro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Создаем новую папку с именем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urdf</a:t>
            </a:r>
            <a:r>
              <a:rPr lang="ru-RU" dirty="0">
                <a:cs typeface="Courier New" panose="02070309020205020404" pitchFamily="49" charset="0"/>
              </a:rPr>
              <a:t>, копируем нужные файлы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Создаем </a:t>
            </a:r>
            <a:r>
              <a:rPr lang="ru-RU" dirty="0"/>
              <a:t>новую папку с именем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ru-RU" dirty="0">
                <a:cs typeface="Courier New" panose="02070309020205020404" pitchFamily="49" charset="0"/>
              </a:rPr>
              <a:t> , копируем нужные файлы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Устанавливаем расширение </a:t>
            </a:r>
            <a:r>
              <a:rPr lang="en-US" altLang="ru-RU" dirty="0">
                <a:cs typeface="Courier New" panose="02070309020205020404" pitchFamily="49" charset="0"/>
              </a:rPr>
              <a:t>URDF</a:t>
            </a:r>
            <a:r>
              <a:rPr lang="ru-RU" altLang="ru-RU" dirty="0">
                <a:cs typeface="Courier New" panose="02070309020205020404" pitchFamily="49" charset="0"/>
              </a:rPr>
              <a:t> от </a:t>
            </a:r>
            <a:r>
              <a:rPr lang="en-US" altLang="ru-RU" dirty="0" err="1">
                <a:cs typeface="Courier New" panose="02070309020205020404" pitchFamily="49" charset="0"/>
              </a:rPr>
              <a:t>smilerobotics</a:t>
            </a:r>
            <a:r>
              <a:rPr lang="en-US" altLang="ru-RU" dirty="0">
                <a:cs typeface="Courier New" panose="02070309020205020404" pitchFamily="49" charset="0"/>
              </a:rPr>
              <a:t> (</a:t>
            </a:r>
            <a:r>
              <a:rPr lang="ru-RU" altLang="ru-RU" dirty="0">
                <a:cs typeface="Courier New" panose="02070309020205020404" pitchFamily="49" charset="0"/>
              </a:rPr>
              <a:t>не обязательно)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Запускаем </a:t>
            </a:r>
            <a:r>
              <a:rPr lang="en-US" altLang="ru-RU" dirty="0" err="1">
                <a:cs typeface="Courier New" panose="02070309020205020404" pitchFamily="49" charset="0"/>
              </a:rPr>
              <a:t>rviz</a:t>
            </a:r>
            <a:r>
              <a:rPr lang="en-US" altLang="ru-RU" dirty="0">
                <a:cs typeface="Courier New" panose="02070309020205020404" pitchFamily="49" charset="0"/>
              </a:rPr>
              <a:t>: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roslaunch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m2wr_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rviz.launch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Запускаем </a:t>
            </a:r>
            <a:r>
              <a:rPr lang="en-US" altLang="ru-RU" dirty="0">
                <a:cs typeface="Courier New" panose="02070309020205020404" pitchFamily="49" charset="0"/>
              </a:rPr>
              <a:t>gazebo: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ru-RU" dirty="0"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roslaunch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gazebo_ros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empty_world.launch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roslaunch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m2wr_description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spawn.launch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запуск </a:t>
            </a:r>
            <a:r>
              <a:rPr lang="ru-RU" altLang="ru-RU" dirty="0" err="1">
                <a:cs typeface="Courier New" panose="02070309020205020404" pitchFamily="49" charset="0"/>
              </a:rPr>
              <a:t>ноды</a:t>
            </a:r>
            <a:r>
              <a:rPr lang="ru-RU" altLang="ru-RU" dirty="0">
                <a:cs typeface="Courier New" panose="02070309020205020404" pitchFamily="49" charset="0"/>
              </a:rPr>
              <a:t> с движением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Для проверки движения можно использовать стандартный пакет управления с клавиатуры: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Установка: 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melodic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teleop-twist-keyboard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Запуск: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rosrun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teleop_twist_keyboard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teleop_twist_keyboard.py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altLang="ru-R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5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Запуск </a:t>
            </a:r>
            <a:r>
              <a:rPr lang="en-US" altLang="ru-RU" sz="2800" dirty="0"/>
              <a:t>Gazebo. Lifehack</a:t>
            </a:r>
            <a:endParaRPr lang="ru-RU" alt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807C8C-EDF7-438F-BED8-3064BC75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0728"/>
            <a:ext cx="8244408" cy="3204430"/>
          </a:xfrm>
          <a:prstGeom prst="rect">
            <a:avLst/>
          </a:prstGeom>
        </p:spPr>
      </p:pic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65D3FBF5-90E9-4C16-887B-2FAC184C5106}"/>
              </a:ext>
            </a:extLst>
          </p:cNvPr>
          <p:cNvSpPr/>
          <p:nvPr/>
        </p:nvSpPr>
        <p:spPr>
          <a:xfrm rot="19543594">
            <a:off x="251519" y="1823734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5612E839-92F4-4C13-A0E0-537D724905FF}"/>
              </a:ext>
            </a:extLst>
          </p:cNvPr>
          <p:cNvSpPr/>
          <p:nvPr/>
        </p:nvSpPr>
        <p:spPr>
          <a:xfrm rot="16200000">
            <a:off x="3016769" y="3409122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5F7C711B-E0E5-4C92-93C0-E2F3FC395C81}"/>
              </a:ext>
            </a:extLst>
          </p:cNvPr>
          <p:cNvSpPr/>
          <p:nvPr/>
        </p:nvSpPr>
        <p:spPr>
          <a:xfrm rot="8305217">
            <a:off x="5686949" y="1384262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58B15-66E3-440D-A11A-6251427501D6}"/>
              </a:ext>
            </a:extLst>
          </p:cNvPr>
          <p:cNvSpPr txBox="1"/>
          <p:nvPr/>
        </p:nvSpPr>
        <p:spPr>
          <a:xfrm>
            <a:off x="114870" y="2321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3E679-DB12-4E17-9A12-52B63394DB55}"/>
              </a:ext>
            </a:extLst>
          </p:cNvPr>
          <p:cNvSpPr txBox="1"/>
          <p:nvPr/>
        </p:nvSpPr>
        <p:spPr>
          <a:xfrm>
            <a:off x="3275856" y="4010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E1E40-232D-49D4-9F40-9E5188DE3F2C}"/>
              </a:ext>
            </a:extLst>
          </p:cNvPr>
          <p:cNvSpPr txBox="1"/>
          <p:nvPr/>
        </p:nvSpPr>
        <p:spPr>
          <a:xfrm>
            <a:off x="6513867" y="868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B3D8D-48CD-4DE9-A716-6F30BAC134BF}"/>
              </a:ext>
            </a:extLst>
          </p:cNvPr>
          <p:cNvSpPr txBox="1"/>
          <p:nvPr/>
        </p:nvSpPr>
        <p:spPr>
          <a:xfrm>
            <a:off x="467544" y="5157192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Заходим в настройки виртуальной машины</a:t>
            </a:r>
          </a:p>
          <a:p>
            <a:pPr marL="342900" indent="-342900">
              <a:buAutoNum type="arabicPeriod"/>
            </a:pPr>
            <a:r>
              <a:rPr lang="ru-RU" dirty="0"/>
              <a:t>Выбираем вкладку </a:t>
            </a:r>
            <a:r>
              <a:rPr lang="en-US" dirty="0"/>
              <a:t>Display</a:t>
            </a:r>
          </a:p>
          <a:p>
            <a:pPr marL="342900" indent="-342900">
              <a:buAutoNum type="arabicPeriod"/>
            </a:pPr>
            <a:r>
              <a:rPr lang="ru-RU" dirty="0"/>
              <a:t>Снимаем галочку у пункта </a:t>
            </a:r>
            <a:r>
              <a:rPr lang="en-US" dirty="0"/>
              <a:t>Accelerate 3D graphics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70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RVIZ</a:t>
            </a:r>
            <a:endParaRPr lang="ru-RU" altLang="ru-RU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При работе с </a:t>
            </a:r>
            <a:r>
              <a:rPr lang="en-US" dirty="0" err="1"/>
              <a:t>rviz</a:t>
            </a:r>
            <a:r>
              <a:rPr lang="ru-RU" dirty="0"/>
              <a:t> в панели </a:t>
            </a:r>
            <a:r>
              <a:rPr lang="en-US" dirty="0"/>
              <a:t>Displays</a:t>
            </a:r>
            <a:r>
              <a:rPr lang="ru-RU" dirty="0"/>
              <a:t> внизу нажимаем кнопку </a:t>
            </a:r>
            <a:r>
              <a:rPr lang="en-US" dirty="0"/>
              <a:t>Add</a:t>
            </a:r>
            <a:r>
              <a:rPr lang="ru-RU" dirty="0"/>
              <a:t>, далее выбираем </a:t>
            </a:r>
            <a:r>
              <a:rPr lang="en-US" dirty="0" err="1"/>
              <a:t>RobotModel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/>
              <a:t>В поле </a:t>
            </a:r>
            <a:r>
              <a:rPr lang="en-US" altLang="ru-RU" dirty="0"/>
              <a:t>Fixed Frame </a:t>
            </a:r>
            <a:r>
              <a:rPr lang="ru-RU" altLang="ru-RU" dirty="0"/>
              <a:t>выбираем </a:t>
            </a:r>
            <a:r>
              <a:rPr lang="en-US" altLang="ru-RU" dirty="0" err="1"/>
              <a:t>base_link</a:t>
            </a:r>
            <a:endParaRPr lang="en-US" alt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/>
              <a:t>Чтобы каждый раз не добавлять модель робота можно сохранить конфигурацию: </a:t>
            </a:r>
            <a:r>
              <a:rPr lang="en-US" altLang="ru-RU" dirty="0"/>
              <a:t>File-&gt;Save Config As. </a:t>
            </a:r>
            <a:r>
              <a:rPr lang="ru-RU" altLang="ru-RU" dirty="0"/>
              <a:t>Создаем папку</a:t>
            </a:r>
            <a:r>
              <a:rPr lang="en-US" altLang="ru-RU" dirty="0"/>
              <a:t> config</a:t>
            </a:r>
            <a:r>
              <a:rPr lang="ru-RU" altLang="ru-RU" dirty="0"/>
              <a:t> в пакете и сохраняем туда файл.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/>
              <a:t>При следующих запусках можно открывать этот файл через </a:t>
            </a:r>
            <a:r>
              <a:rPr lang="en-US" altLang="ru-RU" dirty="0"/>
              <a:t>File-&gt;Open Config.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/>
              <a:t>Либо прописать файл конфига в </a:t>
            </a:r>
            <a:r>
              <a:rPr lang="en-US" altLang="ru-RU" dirty="0"/>
              <a:t>launch </a:t>
            </a:r>
            <a:r>
              <a:rPr lang="ru-RU" altLang="ru-RU" dirty="0"/>
              <a:t>файл </a:t>
            </a:r>
            <a:r>
              <a:rPr lang="en-US" altLang="ru-RU" dirty="0" err="1"/>
              <a:t>rviz</a:t>
            </a:r>
            <a:r>
              <a:rPr lang="en-US" altLang="ru-RU" dirty="0"/>
              <a:t>’</a:t>
            </a:r>
            <a:r>
              <a:rPr lang="ru-RU" altLang="ru-RU" dirty="0"/>
              <a:t>а (путь до файла и имя файла свои)</a:t>
            </a:r>
            <a:r>
              <a:rPr lang="en-US" altLang="ru-RU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&lt;node name="m2wr_rviz" pkg="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rviz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type="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rviz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="-d $(find m2wr_description)/config/m2wr.rviz"/&gt;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altLang="ru-R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4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Движение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При запуске симуляции можно выполнить команду: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dirty="0"/>
              <a:t>В списке вывода данной команды должен присутствовать топик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ru-RU" dirty="0"/>
              <a:t>. Топик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cmd_vel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служит для задания линейных и угловых скоростей движения мобильного робота используя сообщение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geometry_msgs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Twist</a:t>
            </a:r>
            <a:r>
              <a:rPr lang="ru-RU" dirty="0"/>
              <a:t>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/>
              <a:t>Для ручного запуска робота выполнить команду:</a:t>
            </a:r>
          </a:p>
          <a:p>
            <a:pPr lvl="1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 /</a:t>
            </a:r>
            <a:r>
              <a:rPr lang="en-US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cmd_vel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&lt;Tab&gt; &lt;Tab&gt;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/>
              <a:t>По нажатию на </a:t>
            </a:r>
            <a:r>
              <a:rPr lang="en-US" altLang="ru-RU" dirty="0"/>
              <a:t>Tab</a:t>
            </a:r>
            <a:r>
              <a:rPr lang="ru-RU" altLang="ru-RU" dirty="0"/>
              <a:t> пропишется тип сообщения и далее параметры.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/>
              <a:t>Можно задать </a:t>
            </a:r>
            <a:r>
              <a:rPr lang="en-US" altLang="ru-RU" dirty="0"/>
              <a:t>x-</a:t>
            </a:r>
            <a:r>
              <a:rPr lang="ru-RU" altLang="ru-RU" dirty="0"/>
              <a:t>компоненту линейной скорости или </a:t>
            </a:r>
            <a:r>
              <a:rPr lang="en-US" altLang="ru-RU" dirty="0"/>
              <a:t>z-</a:t>
            </a:r>
            <a:r>
              <a:rPr lang="ru-RU" altLang="ru-RU" dirty="0"/>
              <a:t>компоненту угловой.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Для создания 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ru-RU" dirty="0"/>
              <a:t>файлов, в которых будем задавать движение создаем новый пакет</a:t>
            </a:r>
            <a:r>
              <a:rPr lang="en-US" dirty="0"/>
              <a:t>:</a:t>
            </a:r>
            <a:endParaRPr lang="ru-RU" dirty="0"/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ru-RU" dirty="0"/>
          </a:p>
          <a:p>
            <a:pPr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catkin_create_pkg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m2wr_twist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geometry_msgs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std_msgs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visualization_msgs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В пакете в папке </a:t>
            </a:r>
            <a:r>
              <a:rPr lang="en-US" altLang="ru-RU" dirty="0" err="1">
                <a:cs typeface="Courier New" panose="02070309020205020404" pitchFamily="49" charset="0"/>
              </a:rPr>
              <a:t>src</a:t>
            </a:r>
            <a:r>
              <a:rPr lang="en-US" altLang="ru-RU" dirty="0">
                <a:cs typeface="Courier New" panose="02070309020205020404" pitchFamily="49" charset="0"/>
              </a:rPr>
              <a:t> </a:t>
            </a:r>
            <a:r>
              <a:rPr lang="ru-RU" altLang="ru-RU" dirty="0">
                <a:cs typeface="Courier New" panose="02070309020205020404" pitchFamily="49" charset="0"/>
              </a:rPr>
              <a:t>создаем </a:t>
            </a:r>
            <a:r>
              <a:rPr lang="en-US" altLang="ru-RU" dirty="0">
                <a:cs typeface="Courier New" panose="02070309020205020404" pitchFamily="49" charset="0"/>
              </a:rPr>
              <a:t>.</a:t>
            </a:r>
            <a:r>
              <a:rPr lang="en-US" altLang="ru-RU" dirty="0" err="1">
                <a:cs typeface="Courier New" panose="02070309020205020404" pitchFamily="49" charset="0"/>
              </a:rPr>
              <a:t>cpp</a:t>
            </a:r>
            <a:r>
              <a:rPr lang="en-US" altLang="ru-RU" dirty="0">
                <a:cs typeface="Courier New" panose="02070309020205020404" pitchFamily="49" charset="0"/>
              </a:rPr>
              <a:t> </a:t>
            </a:r>
            <a:r>
              <a:rPr lang="ru-RU" altLang="ru-RU" dirty="0">
                <a:cs typeface="Courier New" panose="02070309020205020404" pitchFamily="49" charset="0"/>
              </a:rPr>
              <a:t>файл с именем </a:t>
            </a:r>
            <a:r>
              <a:rPr lang="en-US" altLang="ru-RU" dirty="0">
                <a:cs typeface="Courier New" panose="02070309020205020404" pitchFamily="49" charset="0"/>
              </a:rPr>
              <a:t>m2wr_twist.cpp </a:t>
            </a:r>
            <a:r>
              <a:rPr lang="ru-RU" altLang="ru-RU" dirty="0">
                <a:cs typeface="Courier New" panose="02070309020205020404" pitchFamily="49" charset="0"/>
              </a:rPr>
              <a:t>(имя может быть любым).</a:t>
            </a:r>
          </a:p>
        </p:txBody>
      </p:sp>
    </p:spTree>
    <p:extLst>
      <p:ext uri="{BB962C8B-B14F-4D97-AF65-F5344CB8AC3E}">
        <p14:creationId xmlns:p14="http://schemas.microsoft.com/office/powerpoint/2010/main" val="119682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URDF-</a:t>
            </a:r>
            <a:r>
              <a:rPr lang="ru-RU" altLang="ru-RU" sz="2800" dirty="0"/>
              <a:t>модель + движение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Текст файла </a:t>
            </a:r>
            <a:r>
              <a:rPr lang="en-US" altLang="ru-RU" dirty="0">
                <a:cs typeface="Courier New" panose="02070309020205020404" pitchFamily="49" charset="0"/>
              </a:rPr>
              <a:t>m2wr_twist.cpp</a:t>
            </a:r>
            <a:r>
              <a:rPr lang="ru-RU" altLang="ru-RU" dirty="0">
                <a:cs typeface="Courier New" panose="02070309020205020404" pitchFamily="49" charset="0"/>
              </a:rPr>
              <a:t>: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geometry_msgs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Twist.h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Инициализация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ноды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с определённым именем для отладки</a:t>
            </a:r>
          </a:p>
          <a:p>
            <a:pPr lvl="1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"m2wr_twist"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NodeHandle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Инициализация издателя в определённый топик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cmd_vel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 pub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advertise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geometry_msgs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Twist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cmd_vel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Задаём линейную и/или угловую скорость</a:t>
            </a:r>
          </a:p>
          <a:p>
            <a:pPr lvl="1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geometry_msgs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1.0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ROS_INFO(“Vel: %f”,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vel.angular.z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spinOnce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::Duration(1)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74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</a:t>
            </a:r>
            <a:r>
              <a:rPr lang="en-US" altLang="ru-RU" sz="2800" dirty="0"/>
              <a:t>URDF-</a:t>
            </a:r>
            <a:r>
              <a:rPr lang="ru-RU" altLang="ru-RU" sz="2800" dirty="0"/>
              <a:t>модель + движение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Редактируем файл </a:t>
            </a:r>
            <a:r>
              <a:rPr lang="en-US" altLang="ru-RU" dirty="0">
                <a:cs typeface="Courier New" panose="02070309020205020404" pitchFamily="49" charset="0"/>
              </a:rPr>
              <a:t>CMakeLists.txt </a:t>
            </a:r>
            <a:r>
              <a:rPr lang="ru-RU" altLang="ru-RU" dirty="0">
                <a:cs typeface="Courier New" panose="02070309020205020404" pitchFamily="49" charset="0"/>
              </a:rPr>
              <a:t>данного пакета для компиляции, добавляем следующие строки (можно взять шаблон из тестового пакета):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cs typeface="Courier New" panose="02070309020205020404" pitchFamily="49" charset="0"/>
            </a:endParaRPr>
          </a:p>
          <a:p>
            <a:pPr lvl="1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add_executable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(m2wr_twist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/m2wr_twist.cpp)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add_dependencies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(m2wr_twist ${${PROJECT_NAME}_EXPORTED_TARGETS} ${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catkin_EXPORTED_TARGETS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target_link_libraries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(m2wr_twist ${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catkin_LIBRARIES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Сохраняем, компилируем командой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r>
              <a:rPr lang="ru-RU" altLang="ru-RU" dirty="0"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После каждого изменения необходимо сохранить файл и откомпилировать.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Запускаем </a:t>
            </a:r>
            <a:r>
              <a:rPr lang="ru-RU" altLang="ru-RU" dirty="0" err="1">
                <a:cs typeface="Courier New" panose="02070309020205020404" pitchFamily="49" charset="0"/>
              </a:rPr>
              <a:t>газебо</a:t>
            </a:r>
            <a:r>
              <a:rPr lang="ru-RU" altLang="ru-RU" dirty="0">
                <a:cs typeface="Courier New" panose="02070309020205020404" pitchFamily="49" charset="0"/>
              </a:rPr>
              <a:t>, добавляем туда модель, запускаем нашу программу – робот движется.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Если завершить выполнение программы (сочетание </a:t>
            </a:r>
            <a:r>
              <a:rPr lang="en-US" altLang="ru-RU" dirty="0" err="1">
                <a:cs typeface="Courier New" panose="02070309020205020404" pitchFamily="49" charset="0"/>
              </a:rPr>
              <a:t>Ctrl+c</a:t>
            </a:r>
            <a:r>
              <a:rPr lang="en-US" altLang="ru-RU" dirty="0">
                <a:cs typeface="Courier New" panose="02070309020205020404" pitchFamily="49" charset="0"/>
              </a:rPr>
              <a:t>)</a:t>
            </a:r>
            <a:r>
              <a:rPr lang="ru-RU" altLang="ru-RU" dirty="0">
                <a:cs typeface="Courier New" panose="02070309020205020404" pitchFamily="49" charset="0"/>
              </a:rPr>
              <a:t>, то робот не останавливается, а продолжает выполнять последнюю полученную команду. В </a:t>
            </a:r>
            <a:r>
              <a:rPr lang="en-US" altLang="ru-RU" dirty="0">
                <a:cs typeface="Courier New" panose="02070309020205020404" pitchFamily="49" charset="0"/>
              </a:rPr>
              <a:t>ROS</a:t>
            </a:r>
            <a:r>
              <a:rPr lang="ru-RU" altLang="ru-RU" dirty="0">
                <a:cs typeface="Courier New" panose="02070309020205020404" pitchFamily="49" charset="0"/>
              </a:rPr>
              <a:t> можно подписаться на событие перед завершением программы и выполнять там какие-либо действия, например, давать роботу команду остановиться.</a:t>
            </a:r>
            <a:endParaRPr lang="en-US" alt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56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Движение. Завершение программы.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785794"/>
            <a:ext cx="878497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Если завершить выполнение программы (сочетание </a:t>
            </a:r>
            <a:r>
              <a:rPr lang="en-US" altLang="ru-RU" dirty="0" err="1">
                <a:cs typeface="Courier New" panose="02070309020205020404" pitchFamily="49" charset="0"/>
              </a:rPr>
              <a:t>Ctrl+c</a:t>
            </a:r>
            <a:r>
              <a:rPr lang="en-US" altLang="ru-RU" dirty="0">
                <a:cs typeface="Courier New" panose="02070309020205020404" pitchFamily="49" charset="0"/>
              </a:rPr>
              <a:t>)</a:t>
            </a:r>
            <a:r>
              <a:rPr lang="ru-RU" altLang="ru-RU" dirty="0">
                <a:cs typeface="Courier New" panose="02070309020205020404" pitchFamily="49" charset="0"/>
              </a:rPr>
              <a:t>, то робот не останавливается, а продолжает выполнять последнюю полученную команду. В </a:t>
            </a:r>
            <a:r>
              <a:rPr lang="en-US" altLang="ru-RU" dirty="0">
                <a:cs typeface="Courier New" panose="02070309020205020404" pitchFamily="49" charset="0"/>
              </a:rPr>
              <a:t>ROS</a:t>
            </a:r>
            <a:r>
              <a:rPr lang="ru-RU" altLang="ru-RU" dirty="0">
                <a:cs typeface="Courier New" panose="02070309020205020404" pitchFamily="49" charset="0"/>
              </a:rPr>
              <a:t> можно подписаться на событие перед завершением программы и выполнять там какие-либо действия, например, давать роботу команду остановиться.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Для этого нужно подключить библиотеку </a:t>
            </a:r>
            <a:r>
              <a:rPr lang="en-US" altLang="ru-RU" dirty="0">
                <a:cs typeface="Courier New" panose="02070309020205020404" pitchFamily="49" charset="0"/>
              </a:rPr>
              <a:t>signal: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В функции </a:t>
            </a:r>
            <a:r>
              <a:rPr lang="en-US" dirty="0">
                <a:cs typeface="Courier New" panose="02070309020205020404" pitchFamily="49" charset="0"/>
              </a:rPr>
              <a:t>main</a:t>
            </a:r>
            <a:r>
              <a:rPr lang="ru-RU" dirty="0">
                <a:cs typeface="Courier New" panose="02070309020205020404" pitchFamily="49" charset="0"/>
              </a:rPr>
              <a:t> до бесконечного цикла подписаться на событие: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mySigintHandler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sz="1600" dirty="0">
                <a:cs typeface="Courier New" panose="02070309020205020404" pitchFamily="49" charset="0"/>
              </a:rPr>
              <a:t>здесь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ru-RU" sz="1600" dirty="0">
                <a:cs typeface="Courier New" panose="02070309020205020404" pitchFamily="49" charset="0"/>
              </a:rPr>
              <a:t> – имя события (его не трогаем),</a:t>
            </a: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mySigintHandler</a:t>
            </a:r>
            <a:r>
              <a:rPr lang="ru-RU" sz="1600" dirty="0">
                <a:cs typeface="Courier New" panose="02070309020205020404" pitchFamily="49" charset="0"/>
              </a:rPr>
              <a:t> – имя функции, в которую будет заходить программа перед завершением.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urier New" panose="02070309020205020404" pitchFamily="49" charset="0"/>
              </a:rPr>
              <a:t>В программе определить функцию-обработчик события и прописать в ней необходимые действия, например, остановку робота: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mySigintHandler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sig)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StopRobot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	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эту функцию нужно прописать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ROS_INFO(«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Event");</a:t>
            </a: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::shutdown();	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обязательно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urier New" panose="02070309020205020404" pitchFamily="49" charset="0"/>
              </a:rPr>
              <a:t>Возможно после цикла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ru-RU" sz="1600" dirty="0">
                <a:cs typeface="Courier New" panose="02070309020205020404" pitchFamily="49" charset="0"/>
              </a:rPr>
              <a:t>нужно вставить следующую строку (без нее тоже должно работать):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mySigintHandler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2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Основные термины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347" y="848118"/>
            <a:ext cx="8391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b="1" dirty="0"/>
              <a:t>Мастер (</a:t>
            </a:r>
            <a:r>
              <a:rPr lang="ru-RU" altLang="ru-RU" b="1" dirty="0" err="1"/>
              <a:t>Master</a:t>
            </a:r>
            <a:r>
              <a:rPr lang="ru-RU" altLang="ru-RU" b="1" dirty="0"/>
              <a:t>), Мастер-</a:t>
            </a:r>
            <a:r>
              <a:rPr lang="ru-RU" altLang="ru-RU" b="1" dirty="0" err="1"/>
              <a:t>Нода</a:t>
            </a:r>
            <a:r>
              <a:rPr lang="ru-RU" altLang="ru-RU" b="1" dirty="0"/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Мастер выполняет роль сервера имен для возможности подключения между собой различных </a:t>
            </a:r>
            <a:r>
              <a:rPr lang="ru-RU" altLang="ru-RU" dirty="0" err="1"/>
              <a:t>нод</a:t>
            </a:r>
            <a:r>
              <a:rPr lang="ru-RU" altLang="ru-RU" dirty="0"/>
              <a:t>. Команда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  <a:r>
              <a:rPr lang="ru-RU" altLang="ru-RU" dirty="0"/>
              <a:t> запускает сервер мастера. </a:t>
            </a:r>
            <a:r>
              <a:rPr lang="ru-RU" altLang="ru-RU" b="1" dirty="0"/>
              <a:t>Обмен сообщениями между </a:t>
            </a:r>
            <a:r>
              <a:rPr lang="ru-RU" altLang="ru-RU" b="1" dirty="0" err="1"/>
              <a:t>нодами</a:t>
            </a:r>
            <a:r>
              <a:rPr lang="ru-RU" altLang="ru-RU" b="1" dirty="0"/>
              <a:t> невозможна без запущенного мастера.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b="1" dirty="0"/>
          </a:p>
          <a:p>
            <a:r>
              <a:rPr lang="ru-RU" altLang="ru-RU" b="1" dirty="0"/>
              <a:t>2. </a:t>
            </a:r>
            <a:r>
              <a:rPr lang="ru-RU" b="1" dirty="0" err="1"/>
              <a:t>Нода</a:t>
            </a:r>
            <a:r>
              <a:rPr lang="ru-RU" b="1" dirty="0"/>
              <a:t> (</a:t>
            </a:r>
            <a:r>
              <a:rPr lang="ru-RU" b="1" dirty="0" err="1"/>
              <a:t>Node</a:t>
            </a:r>
            <a:r>
              <a:rPr lang="ru-RU" b="1" dirty="0"/>
              <a:t>)</a:t>
            </a:r>
          </a:p>
          <a:p>
            <a:pPr algn="just"/>
            <a:r>
              <a:rPr lang="ru-RU" dirty="0"/>
              <a:t>Понятие </a:t>
            </a:r>
            <a:r>
              <a:rPr lang="ru-RU" dirty="0" err="1"/>
              <a:t>ноды</a:t>
            </a:r>
            <a:r>
              <a:rPr lang="ru-RU" dirty="0"/>
              <a:t>, относится к наименьшей "рабочей" единицы используемой в ROS. Можно провести аналогию с одной исполняемой программой. При запуске </a:t>
            </a:r>
            <a:r>
              <a:rPr lang="ru-RU" dirty="0" err="1"/>
              <a:t>нода</a:t>
            </a:r>
            <a:r>
              <a:rPr lang="ru-RU" dirty="0"/>
              <a:t> регистрирует информацию о себе на мастере. Зарегистрированная </a:t>
            </a:r>
            <a:r>
              <a:rPr lang="ru-RU" dirty="0" err="1"/>
              <a:t>нода</a:t>
            </a:r>
            <a:r>
              <a:rPr lang="ru-RU" dirty="0"/>
              <a:t> может взаимодействовать с другими </a:t>
            </a:r>
            <a:r>
              <a:rPr lang="ru-RU" dirty="0" err="1"/>
              <a:t>нодами</a:t>
            </a:r>
            <a:r>
              <a:rPr lang="ru-RU" dirty="0"/>
              <a:t> (получать и отправлять запросы).</a:t>
            </a:r>
          </a:p>
          <a:p>
            <a:pPr algn="just"/>
            <a:endParaRPr lang="ru-RU" dirty="0"/>
          </a:p>
          <a:p>
            <a:r>
              <a:rPr lang="ru-RU" b="1" dirty="0"/>
              <a:t>3. Пакет (</a:t>
            </a:r>
            <a:r>
              <a:rPr lang="ru-RU" b="1" dirty="0" err="1"/>
              <a:t>Package</a:t>
            </a:r>
            <a:r>
              <a:rPr lang="ru-RU" b="1" dirty="0"/>
              <a:t>)</a:t>
            </a:r>
          </a:p>
          <a:p>
            <a:pPr algn="just"/>
            <a:r>
              <a:rPr lang="ru-RU" dirty="0"/>
              <a:t>Пакет является основной единицей ROS. Любое приложение ROS оформляется в пакет, в котором определяются: конфигурация пакета, </a:t>
            </a:r>
            <a:r>
              <a:rPr lang="ru-RU" dirty="0" err="1"/>
              <a:t>ноды</a:t>
            </a:r>
            <a:r>
              <a:rPr lang="ru-RU" dirty="0"/>
              <a:t> необходимые для работы пакета, зависимости от других пакетов ROS.</a:t>
            </a:r>
          </a:p>
          <a:p>
            <a:pPr algn="just"/>
            <a:endParaRPr lang="ru-RU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b="1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b="1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err="1"/>
              <a:t>Слабуха</a:t>
            </a:r>
            <a:r>
              <a:rPr lang="ru-RU" dirty="0"/>
              <a:t> Николай, Введение в </a:t>
            </a:r>
            <a:r>
              <a:rPr lang="en-US" dirty="0"/>
              <a:t>ROS, </a:t>
            </a:r>
            <a:r>
              <a:rPr lang="ru-RU" dirty="0"/>
              <a:t>компания "Братья Вольт“</a:t>
            </a:r>
            <a:endParaRPr 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/>
              <a:t>http://docs.voltbro.ru/starting-ros/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3955105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Движение. Управление с клавиатуры.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785794"/>
            <a:ext cx="87849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Для управление с клавиатуры можно использовать консоль. Для получения данных, введенных в консоль, можно использовать функцию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. </a:t>
            </a:r>
            <a:r>
              <a:rPr lang="ru-RU" dirty="0">
                <a:cs typeface="Courier New" panose="02070309020205020404" pitchFamily="49" charset="0"/>
              </a:rPr>
              <a:t>Данная функция возвращает </a:t>
            </a:r>
            <a:r>
              <a:rPr lang="ru-RU" dirty="0"/>
              <a:t>очередной символ, введенный в консоль. Символ считывается как пере­менная типа </a:t>
            </a:r>
            <a:r>
              <a:rPr lang="ru-RU" dirty="0" err="1"/>
              <a:t>unsigned</a:t>
            </a:r>
            <a:r>
              <a:rPr lang="ru-RU" dirty="0"/>
              <a:t> </a:t>
            </a:r>
            <a:r>
              <a:rPr lang="ru-RU" dirty="0" err="1"/>
              <a:t>char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Пример: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::ok())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0238" indent="92075" defTabSz="895350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79500" lvl="2" indent="-2746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‘w’)</a:t>
            </a:r>
          </a:p>
          <a:p>
            <a:pPr marL="1079500" lvl="2" indent="-2746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079500" lvl="2" indent="-2746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MoveRobot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(1,0);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//эту функцию нужно прописать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0" lvl="2" indent="-2746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079500" lvl="2" indent="-2746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‘s’)</a:t>
            </a:r>
          </a:p>
          <a:p>
            <a:pPr marL="1079500" lvl="2" indent="-274638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79500" lvl="2" indent="-2746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StopRobot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//эту функцию нужно прописать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0" lvl="2" indent="-2746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079500" lvl="2" indent="-2746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прописать обработку остальных клавиш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0" lvl="2" indent="-2746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spinOnce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8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Добавляем </a:t>
            </a:r>
            <a:r>
              <a:rPr lang="ru-RU" altLang="ru-RU" sz="2800" dirty="0" err="1"/>
              <a:t>лидар</a:t>
            </a:r>
            <a:r>
              <a:rPr lang="ru-RU" altLang="ru-RU" sz="28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В пакете </a:t>
            </a:r>
            <a:r>
              <a:rPr lang="en-US" altLang="ru-RU" dirty="0">
                <a:cs typeface="Courier New" panose="02070309020205020404" pitchFamily="49" charset="0"/>
              </a:rPr>
              <a:t>m2wr_description</a:t>
            </a:r>
            <a:r>
              <a:rPr lang="ru-RU" altLang="ru-RU" dirty="0">
                <a:cs typeface="Courier New" panose="02070309020205020404" pitchFamily="49" charset="0"/>
              </a:rPr>
              <a:t> в файле </a:t>
            </a:r>
            <a:r>
              <a:rPr lang="en-US" altLang="ru-RU" dirty="0">
                <a:cs typeface="Courier New" panose="02070309020205020404" pitchFamily="49" charset="0"/>
              </a:rPr>
              <a:t>m2wr.urdf.xacro</a:t>
            </a:r>
            <a:r>
              <a:rPr lang="ru-RU" altLang="ru-RU" dirty="0">
                <a:cs typeface="Courier New" panose="02070309020205020404" pitchFamily="49" charset="0"/>
              </a:rPr>
              <a:t> уже прописаны «линки» и «джойнты» для </a:t>
            </a:r>
            <a:r>
              <a:rPr lang="ru-RU" altLang="ru-RU" dirty="0" err="1">
                <a:cs typeface="Courier New" panose="02070309020205020404" pitchFamily="49" charset="0"/>
              </a:rPr>
              <a:t>лидара</a:t>
            </a:r>
            <a:r>
              <a:rPr lang="ru-RU" altLang="ru-RU" dirty="0">
                <a:cs typeface="Courier New" panose="02070309020205020404" pitchFamily="49" charset="0"/>
              </a:rPr>
              <a:t>. Но там есть ссылка на 3Д-модель. Добавим файл модели </a:t>
            </a:r>
            <a:r>
              <a:rPr lang="en-US" altLang="ru-RU" dirty="0" err="1">
                <a:cs typeface="Courier New" panose="02070309020205020404" pitchFamily="49" charset="0"/>
              </a:rPr>
              <a:t>hokuyo.dae</a:t>
            </a:r>
            <a:r>
              <a:rPr lang="ru-RU" altLang="ru-RU" dirty="0">
                <a:cs typeface="Courier New" panose="02070309020205020404" pitchFamily="49" charset="0"/>
              </a:rPr>
              <a:t> в пакет в папку </a:t>
            </a:r>
            <a:r>
              <a:rPr lang="en-US" altLang="ru-RU" dirty="0">
                <a:cs typeface="Courier New" panose="02070309020205020404" pitchFamily="49" charset="0"/>
              </a:rPr>
              <a:t>meshes (</a:t>
            </a:r>
            <a:r>
              <a:rPr lang="ru-RU" altLang="ru-RU" dirty="0">
                <a:cs typeface="Courier New" panose="02070309020205020404" pitchFamily="49" charset="0"/>
              </a:rPr>
              <a:t>ее нужно предварительно создать)</a:t>
            </a:r>
            <a:r>
              <a:rPr lang="en-US" altLang="ru-RU" dirty="0">
                <a:cs typeface="Courier New" panose="02070309020205020404" pitchFamily="49" charset="0"/>
              </a:rPr>
              <a:t>.</a:t>
            </a:r>
            <a:endParaRPr lang="ru-RU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В файле </a:t>
            </a:r>
            <a:r>
              <a:rPr lang="en-US" altLang="ru-RU" dirty="0">
                <a:cs typeface="Courier New" panose="02070309020205020404" pitchFamily="49" charset="0"/>
              </a:rPr>
              <a:t>m2wr.gazebo.xacro </a:t>
            </a:r>
            <a:r>
              <a:rPr lang="ru-RU" altLang="ru-RU" dirty="0">
                <a:cs typeface="Courier New" panose="02070309020205020404" pitchFamily="49" charset="0"/>
              </a:rPr>
              <a:t>также уже прописан контроллер </a:t>
            </a:r>
            <a:r>
              <a:rPr lang="ru-RU" altLang="ru-RU" dirty="0" err="1">
                <a:cs typeface="Courier New" panose="02070309020205020404" pitchFamily="49" charset="0"/>
              </a:rPr>
              <a:t>лидара</a:t>
            </a:r>
            <a:r>
              <a:rPr lang="ru-RU" altLang="ru-RU" dirty="0">
                <a:cs typeface="Courier New" panose="02070309020205020404" pitchFamily="49" charset="0"/>
              </a:rPr>
              <a:t> для </a:t>
            </a:r>
            <a:r>
              <a:rPr lang="ru-RU" altLang="ru-RU" dirty="0" err="1">
                <a:cs typeface="Courier New" panose="02070309020205020404" pitchFamily="49" charset="0"/>
              </a:rPr>
              <a:t>газебо</a:t>
            </a:r>
            <a:r>
              <a:rPr lang="ru-RU" altLang="ru-RU" dirty="0">
                <a:cs typeface="Courier New" panose="02070309020205020404" pitchFamily="49" charset="0"/>
              </a:rPr>
              <a:t>, его нужно </a:t>
            </a:r>
            <a:r>
              <a:rPr lang="ru-RU" altLang="ru-RU" dirty="0" err="1">
                <a:cs typeface="Courier New" panose="02070309020205020404" pitchFamily="49" charset="0"/>
              </a:rPr>
              <a:t>раскомментировать</a:t>
            </a:r>
            <a:r>
              <a:rPr lang="ru-RU" altLang="ru-RU" dirty="0">
                <a:cs typeface="Courier New" panose="02070309020205020404" pitchFamily="49" charset="0"/>
              </a:rPr>
              <a:t>. Можно изменить некоторые настройки, например, </a:t>
            </a:r>
            <a:r>
              <a:rPr lang="en-US" altLang="ru-RU" dirty="0">
                <a:cs typeface="Courier New" panose="02070309020205020404" pitchFamily="49" charset="0"/>
              </a:rPr>
              <a:t>samples</a:t>
            </a:r>
            <a:r>
              <a:rPr lang="ru-RU" altLang="ru-RU" dirty="0">
                <a:cs typeface="Courier New" panose="02070309020205020404" pitchFamily="49" charset="0"/>
              </a:rPr>
              <a:t> – количество точек, минимальный и максимальный угол обзора, диапазон видимости, имя топика.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В </a:t>
            </a:r>
            <a:r>
              <a:rPr lang="en-US" altLang="ru-RU" dirty="0" err="1">
                <a:cs typeface="Courier New" panose="02070309020205020404" pitchFamily="49" charset="0"/>
              </a:rPr>
              <a:t>Rviz</a:t>
            </a:r>
            <a:r>
              <a:rPr lang="ru-RU" altLang="ru-RU" dirty="0">
                <a:cs typeface="Courier New" panose="02070309020205020404" pitchFamily="49" charset="0"/>
              </a:rPr>
              <a:t> добавляем </a:t>
            </a:r>
            <a:r>
              <a:rPr lang="ru-RU" altLang="ru-RU" dirty="0" err="1">
                <a:cs typeface="Courier New" panose="02070309020205020404" pitchFamily="49" charset="0"/>
              </a:rPr>
              <a:t>лидар</a:t>
            </a:r>
            <a:r>
              <a:rPr lang="ru-RU" altLang="ru-RU" dirty="0">
                <a:cs typeface="Courier New" panose="02070309020205020404" pitchFamily="49" charset="0"/>
              </a:rPr>
              <a:t> </a:t>
            </a:r>
            <a:r>
              <a:rPr lang="en-US" altLang="ru-RU" dirty="0">
                <a:cs typeface="Courier New" panose="02070309020205020404" pitchFamily="49" charset="0"/>
              </a:rPr>
              <a:t>Add-&gt;</a:t>
            </a:r>
            <a:r>
              <a:rPr lang="en-US" altLang="ru-RU" dirty="0" err="1">
                <a:cs typeface="Courier New" panose="02070309020205020404" pitchFamily="49" charset="0"/>
              </a:rPr>
              <a:t>LaserScan</a:t>
            </a:r>
            <a:r>
              <a:rPr lang="en-US" altLang="ru-RU" dirty="0">
                <a:cs typeface="Courier New" panose="02070309020205020404" pitchFamily="49" charset="0"/>
              </a:rPr>
              <a:t>. </a:t>
            </a:r>
            <a:r>
              <a:rPr lang="ru-RU" altLang="ru-RU" dirty="0">
                <a:cs typeface="Courier New" panose="02070309020205020404" pitchFamily="49" charset="0"/>
              </a:rPr>
              <a:t>Выбираем нужный топик – отображаются точки, там где препятствия. Препятствия предварительно добавить в </a:t>
            </a:r>
            <a:r>
              <a:rPr lang="ru-RU" altLang="ru-RU" dirty="0" err="1">
                <a:cs typeface="Courier New" panose="02070309020205020404" pitchFamily="49" charset="0"/>
              </a:rPr>
              <a:t>газебо</a:t>
            </a:r>
            <a:r>
              <a:rPr lang="ru-RU" altLang="ru-RU" dirty="0"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dirty="0" err="1">
                <a:cs typeface="Courier New" panose="02070309020205020404" pitchFamily="49" charset="0"/>
              </a:rPr>
              <a:t>LifeHack</a:t>
            </a:r>
            <a:r>
              <a:rPr lang="ru-RU" altLang="ru-RU" dirty="0">
                <a:cs typeface="Courier New" panose="02070309020205020404" pitchFamily="49" charset="0"/>
              </a:rPr>
              <a:t>: чтобы точки корректно отображались необходимо </a:t>
            </a:r>
            <a:r>
              <a:rPr lang="en-US" altLang="ru-RU" dirty="0" err="1">
                <a:cs typeface="Courier New" panose="02070309020205020404" pitchFamily="49" charset="0"/>
              </a:rPr>
              <a:t>Rviz</a:t>
            </a:r>
            <a:r>
              <a:rPr lang="ru-RU" altLang="ru-RU" dirty="0">
                <a:cs typeface="Courier New" panose="02070309020205020404" pitchFamily="49" charset="0"/>
              </a:rPr>
              <a:t> открывать раньше, чем </a:t>
            </a:r>
            <a:r>
              <a:rPr lang="ru-RU" altLang="ru-RU" dirty="0" err="1">
                <a:cs typeface="Courier New" panose="02070309020205020404" pitchFamily="49" charset="0"/>
              </a:rPr>
              <a:t>газебо</a:t>
            </a:r>
            <a:r>
              <a:rPr lang="ru-RU" altLang="ru-RU" dirty="0"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Тип </a:t>
            </a:r>
            <a:r>
              <a:rPr lang="ru-RU" altLang="ru-RU" dirty="0" err="1">
                <a:cs typeface="Courier New" panose="02070309020205020404" pitchFamily="49" charset="0"/>
              </a:rPr>
              <a:t>собщения</a:t>
            </a:r>
            <a:r>
              <a:rPr lang="ru-RU" altLang="ru-RU" dirty="0">
                <a:cs typeface="Courier New" panose="02070309020205020404" pitchFamily="49" charset="0"/>
              </a:rPr>
              <a:t> от </a:t>
            </a:r>
            <a:r>
              <a:rPr lang="ru-RU" altLang="ru-RU" dirty="0" err="1">
                <a:cs typeface="Courier New" panose="02070309020205020404" pitchFamily="49" charset="0"/>
              </a:rPr>
              <a:t>лидара</a:t>
            </a:r>
            <a:r>
              <a:rPr lang="ru-RU" altLang="ru-RU" dirty="0">
                <a:cs typeface="Courier New" panose="02070309020205020404" pitchFamily="49" charset="0"/>
              </a:rPr>
              <a:t>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sensor_msgs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LaserScan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Можно выполнить команду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echo /m2wr/laser/scan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cs typeface="Courier New" panose="02070309020205020404" pitchFamily="49" charset="0"/>
              </a:rPr>
              <a:t>чтобы посмотреть, что приходит от </a:t>
            </a:r>
            <a:r>
              <a:rPr lang="ru-RU" dirty="0" err="1">
                <a:cs typeface="Courier New" panose="02070309020205020404" pitchFamily="49" charset="0"/>
              </a:rPr>
              <a:t>лидара</a:t>
            </a:r>
            <a:r>
              <a:rPr lang="ru-RU" dirty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48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Добавляем </a:t>
            </a:r>
            <a:r>
              <a:rPr lang="ru-RU" altLang="ru-RU" sz="2800" dirty="0" err="1"/>
              <a:t>лидар</a:t>
            </a:r>
            <a:r>
              <a:rPr lang="ru-RU" altLang="ru-RU" sz="28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8569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sensor_msgs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LaserScan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Header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float32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angle_min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# start angle of the scan [rad]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float32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angle_max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# end angle of the scan [rad]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float32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angle_increment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# angular distance between measurements [rad]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float32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time_increment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# time between measurements [seconds]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 your scanner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 is moving, this will be used in interpolating position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# of 3d points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float32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# time between scans [seconds]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float32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# minimum range value [m]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float32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range_max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# maximum range value [m]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float32[] ranges         # range data [m] (Note: values &lt;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or &gt;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range_max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should be discarded)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float32[] intensities    # intensity data [device-specific units].  If your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# device does not provide intensities, please leave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# the array empty.</a:t>
            </a:r>
            <a:endParaRPr lang="en-US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8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Добавляем </a:t>
            </a:r>
            <a:r>
              <a:rPr lang="ru-RU" altLang="ru-RU" sz="2800" dirty="0" err="1"/>
              <a:t>лидар</a:t>
            </a:r>
            <a:r>
              <a:rPr lang="ru-RU" altLang="ru-RU" sz="28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Для получения данных с </a:t>
            </a:r>
            <a:r>
              <a:rPr lang="ru-RU" altLang="ru-RU" dirty="0" err="1">
                <a:cs typeface="Courier New" panose="02070309020205020404" pitchFamily="49" charset="0"/>
              </a:rPr>
              <a:t>лидара</a:t>
            </a:r>
            <a:r>
              <a:rPr lang="ru-RU" altLang="ru-RU" dirty="0">
                <a:cs typeface="Courier New" panose="02070309020205020404" pitchFamily="49" charset="0"/>
              </a:rPr>
              <a:t> в программе: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Создаем новый файл </a:t>
            </a:r>
            <a:r>
              <a:rPr lang="en-US" altLang="ru-RU" dirty="0">
                <a:cs typeface="Courier New" panose="02070309020205020404" pitchFamily="49" charset="0"/>
              </a:rPr>
              <a:t>.</a:t>
            </a:r>
            <a:r>
              <a:rPr lang="en-US" altLang="ru-RU" dirty="0" err="1">
                <a:cs typeface="Courier New" panose="02070309020205020404" pitchFamily="49" charset="0"/>
              </a:rPr>
              <a:t>cpp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Подписываемся на топик </a:t>
            </a:r>
            <a:r>
              <a:rPr lang="ru-RU" altLang="ru-RU" dirty="0" err="1">
                <a:cs typeface="Courier New" panose="02070309020205020404" pitchFamily="49" charset="0"/>
              </a:rPr>
              <a:t>лидара</a:t>
            </a:r>
            <a:r>
              <a:rPr lang="ru-RU" altLang="ru-RU" dirty="0">
                <a:cs typeface="Courier New" panose="02070309020205020404" pitchFamily="49" charset="0"/>
              </a:rPr>
              <a:t> (</a:t>
            </a:r>
            <a:r>
              <a:rPr lang="en-US" altLang="ru-RU" dirty="0" err="1">
                <a:cs typeface="Courier New" panose="02070309020205020404" pitchFamily="49" charset="0"/>
              </a:rPr>
              <a:t>rostopic</a:t>
            </a:r>
            <a:r>
              <a:rPr lang="en-US" altLang="ru-RU" dirty="0">
                <a:cs typeface="Courier New" panose="02070309020205020404" pitchFamily="49" charset="0"/>
              </a:rPr>
              <a:t> list).</a:t>
            </a:r>
            <a:endParaRPr lang="ru-RU" altLang="ru-RU" dirty="0"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В поле </a:t>
            </a:r>
            <a:r>
              <a:rPr lang="en-US" altLang="ru-RU" dirty="0">
                <a:cs typeface="Courier New" panose="02070309020205020404" pitchFamily="49" charset="0"/>
              </a:rPr>
              <a:t>msg-&gt;ranges – </a:t>
            </a:r>
            <a:r>
              <a:rPr lang="ru-RU" altLang="ru-RU" dirty="0">
                <a:cs typeface="Courier New" panose="02070309020205020404" pitchFamily="49" charset="0"/>
              </a:rPr>
              <a:t>массив со значениями расстояний с </a:t>
            </a:r>
            <a:r>
              <a:rPr lang="ru-RU" altLang="ru-RU" dirty="0" err="1">
                <a:cs typeface="Courier New" panose="02070309020205020404" pitchFamily="49" charset="0"/>
              </a:rPr>
              <a:t>лидара</a:t>
            </a:r>
            <a:r>
              <a:rPr lang="ru-RU" altLang="ru-RU" dirty="0">
                <a:cs typeface="Courier New" panose="02070309020205020404" pitchFamily="49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Также можно использовать </a:t>
            </a:r>
            <a:r>
              <a:rPr lang="en-US" altLang="ru-RU" dirty="0" err="1">
                <a:cs typeface="Courier New" panose="02070309020205020404" pitchFamily="49" charset="0"/>
              </a:rPr>
              <a:t>angle_increment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  <a:p>
            <a:pPr lvl="1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distArr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distArrLength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angleIncrement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just"/>
            <a:endParaRPr lang="en-US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msgCallback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sensor_msgs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LaserScanConstPtr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msg)</a:t>
            </a:r>
          </a:p>
          <a:p>
            <a:pPr lvl="1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angleIncrement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msg-&gt;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angle_increment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distArrLength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2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3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distArr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msg-&gt;ranges[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904875" lvl="3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/>
            <a:endParaRPr lang="en-US" altLang="ru-RU" dirty="0"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Для вывода в консоль:</a:t>
            </a:r>
            <a:endParaRPr lang="en-US" altLang="ru-RU" dirty="0">
              <a:cs typeface="Courier New" panose="02070309020205020404" pitchFamily="49" charset="0"/>
            </a:endParaRPr>
          </a:p>
          <a:p>
            <a:pPr lvl="1" algn="just"/>
            <a:endParaRPr lang="en-US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PI 3.1415926f</a:t>
            </a:r>
            <a:endParaRPr lang="ru-RU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ROS_INFO(“angle: %f,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%f”,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angleIncrement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*180.0f/PI, 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distArr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714353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Вывод графиков.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Для вывода графиков можно использовать стандартные утилиты: </a:t>
            </a:r>
            <a:r>
              <a:rPr lang="en-US" altLang="ru-RU" dirty="0" err="1">
                <a:cs typeface="Courier New" panose="02070309020205020404" pitchFamily="49" charset="0"/>
              </a:rPr>
              <a:t>rqt_plot</a:t>
            </a:r>
            <a:r>
              <a:rPr lang="ru-RU" altLang="ru-RU" dirty="0">
                <a:cs typeface="Courier New" panose="02070309020205020404" pitchFamily="49" charset="0"/>
              </a:rPr>
              <a:t> и </a:t>
            </a:r>
            <a:r>
              <a:rPr lang="en-US" altLang="ru-RU" dirty="0" err="1">
                <a:cs typeface="Courier New" panose="02070309020205020404" pitchFamily="49" charset="0"/>
              </a:rPr>
              <a:t>rqt_multiplot</a:t>
            </a:r>
            <a:r>
              <a:rPr lang="en-US" altLang="ru-RU" dirty="0"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 В </a:t>
            </a:r>
            <a:r>
              <a:rPr lang="en-US" altLang="ru-RU" dirty="0" err="1">
                <a:cs typeface="Courier New" panose="02070309020205020404" pitchFamily="49" charset="0"/>
              </a:rPr>
              <a:t>rqt_plot</a:t>
            </a:r>
            <a:r>
              <a:rPr lang="en-US" altLang="ru-RU" dirty="0">
                <a:cs typeface="Courier New" panose="02070309020205020404" pitchFamily="49" charset="0"/>
              </a:rPr>
              <a:t> </a:t>
            </a:r>
            <a:r>
              <a:rPr lang="ru-RU" altLang="ru-RU" dirty="0">
                <a:cs typeface="Courier New" panose="02070309020205020404" pitchFamily="49" charset="0"/>
              </a:rPr>
              <a:t>мы можем выводить данные из топика относительно времени (по оси Х всегда время).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Примеры: 1) Вывод значения переменной, которая 1 раз в секунду инкрементируется, а при достижении значения 10 – сбрасывается в 0. 2) Вторая переменная квадратично зависит от первой.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20F397-6F6E-46A0-AE85-E33B1311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7" y="3000360"/>
            <a:ext cx="3539037" cy="32403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AB234E-FD60-4FF2-AC8C-282E56210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57" y="2996952"/>
            <a:ext cx="3574593" cy="3240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53618-C907-4C27-9321-43340436D784}"/>
              </a:ext>
            </a:extLst>
          </p:cNvPr>
          <p:cNvSpPr txBox="1"/>
          <p:nvPr/>
        </p:nvSpPr>
        <p:spPr>
          <a:xfrm>
            <a:off x="2144182" y="6340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887C7-418B-4316-A80C-E84446F17A4D}"/>
              </a:ext>
            </a:extLst>
          </p:cNvPr>
          <p:cNvSpPr txBox="1"/>
          <p:nvPr/>
        </p:nvSpPr>
        <p:spPr>
          <a:xfrm>
            <a:off x="6715910" y="6340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78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Вывод графиков.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Если хотим вывести, например, траекторию движения робота, то</a:t>
            </a:r>
            <a:r>
              <a:rPr lang="en-US" altLang="ru-RU" dirty="0">
                <a:cs typeface="Courier New" panose="02070309020205020404" pitchFamily="49" charset="0"/>
              </a:rPr>
              <a:t> </a:t>
            </a:r>
            <a:r>
              <a:rPr lang="ru-RU" altLang="ru-RU" dirty="0">
                <a:cs typeface="Courier New" panose="02070309020205020404" pitchFamily="49" charset="0"/>
              </a:rPr>
              <a:t>есть, зависимость Х от </a:t>
            </a:r>
            <a:r>
              <a:rPr lang="en-US" altLang="ru-RU" dirty="0">
                <a:cs typeface="Courier New" panose="02070309020205020404" pitchFamily="49" charset="0"/>
              </a:rPr>
              <a:t>Y </a:t>
            </a:r>
            <a:r>
              <a:rPr lang="ru-RU" altLang="ru-RU" dirty="0">
                <a:cs typeface="Courier New" panose="02070309020205020404" pitchFamily="49" charset="0"/>
              </a:rPr>
              <a:t>– используем </a:t>
            </a:r>
            <a:r>
              <a:rPr lang="en-US" altLang="ru-RU" dirty="0" err="1">
                <a:cs typeface="Courier New" panose="02070309020205020404" pitchFamily="49" charset="0"/>
              </a:rPr>
              <a:t>rqt_multiplot</a:t>
            </a:r>
            <a:r>
              <a:rPr lang="en-US" altLang="ru-RU" dirty="0"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Устанавливаем: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ros-melodic-rqt-multiplot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Запускаем командой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rqt_multiplot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cs typeface="Courier New" panose="02070309020205020404" pitchFamily="49" charset="0"/>
              </a:rPr>
              <a:t>(возможно в первый раз нужно прописать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rqt_multiplot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--force-discover</a:t>
            </a:r>
            <a:r>
              <a:rPr lang="ru-RU" altLang="ru-RU" dirty="0">
                <a:cs typeface="Courier New" panose="02070309020205020404" pitchFamily="49" charset="0"/>
              </a:rPr>
              <a:t>)</a:t>
            </a:r>
            <a:r>
              <a:rPr lang="en-US" altLang="ru-RU" dirty="0"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Нажимаем шестеренку в правом верхнем углу окна графика – выбираем топики и значения из них для каждой из осей, а также остальные настройки.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Пример вывода из предыдущего примера, где вторая переменная квадратично зависит от первой, а первая инкрементируется 1 раз в секунду. Первая переменная – ось Х, вторая – ось </a:t>
            </a:r>
            <a:r>
              <a:rPr lang="en-US" altLang="ru-RU" dirty="0">
                <a:cs typeface="Courier New" panose="02070309020205020404" pitchFamily="49" charset="0"/>
              </a:rPr>
              <a:t>Y.</a:t>
            </a:r>
            <a:endParaRPr lang="ru-RU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Для запуска – кнопка </a:t>
            </a:r>
            <a:r>
              <a:rPr lang="en-US" altLang="ru-RU" dirty="0">
                <a:cs typeface="Courier New" panose="02070309020205020404" pitchFamily="49" charset="0"/>
              </a:rPr>
              <a:t>Play.</a:t>
            </a:r>
            <a:endParaRPr lang="ru-RU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8672F1-AB1F-4D7C-814C-C7A8962B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573016"/>
            <a:ext cx="396011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90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Вывод графиков.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Пример вывода теоретической траектории движения робота (код программы смотри — </a:t>
            </a:r>
            <a:r>
              <a:rPr lang="en-US" altLang="ru-RU" dirty="0">
                <a:cs typeface="Courier New" panose="02070309020205020404" pitchFamily="49" charset="0"/>
                <a:hlinkClick r:id="rId2"/>
              </a:rPr>
              <a:t>https://github.com/AntonKlekovkin/MobileRobotsROS/</a:t>
            </a:r>
            <a:r>
              <a:rPr lang="ru-RU" altLang="ru-RU" dirty="0">
                <a:cs typeface="Courier New" panose="02070309020205020404" pitchFamily="49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Чтобы каждый раз не выбирать топики и настройки осей, можно сохранить конфиг-файл.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dirty="0"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90323F-AD9F-4815-B519-D48CECDF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37" y="2078894"/>
            <a:ext cx="6691125" cy="45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Обратная связь.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889843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При работе </a:t>
            </a:r>
            <a:r>
              <a:rPr lang="en-US" altLang="ru-RU" dirty="0">
                <a:cs typeface="Courier New" panose="02070309020205020404" pitchFamily="49" charset="0"/>
              </a:rPr>
              <a:t>Gazebo </a:t>
            </a:r>
            <a:r>
              <a:rPr lang="ru-RU" altLang="ru-RU" dirty="0">
                <a:cs typeface="Courier New" panose="02070309020205020404" pitchFamily="49" charset="0"/>
              </a:rPr>
              <a:t>создается топик </a:t>
            </a:r>
            <a:r>
              <a:rPr lang="en-US" altLang="ru-RU" dirty="0">
                <a:cs typeface="Courier New" panose="02070309020205020404" pitchFamily="49" charset="0"/>
              </a:rPr>
              <a:t>/</a:t>
            </a:r>
            <a:r>
              <a:rPr lang="en-US" altLang="ru-RU" dirty="0" err="1">
                <a:cs typeface="Courier New" panose="02070309020205020404" pitchFamily="49" charset="0"/>
              </a:rPr>
              <a:t>odom</a:t>
            </a:r>
            <a:r>
              <a:rPr lang="ru-RU" altLang="ru-RU" dirty="0">
                <a:cs typeface="Courier New" panose="02070309020205020404" pitchFamily="49" charset="0"/>
              </a:rPr>
              <a:t>, в который публикуются данные о положении и ориентации мобильного робота.</a:t>
            </a:r>
            <a:endParaRPr lang="en-US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Тип сообщения - </a:t>
            </a:r>
            <a:r>
              <a:rPr lang="en-US" b="1" dirty="0" err="1"/>
              <a:t>nav_msgs</a:t>
            </a:r>
            <a:r>
              <a:rPr lang="en-US" b="1" dirty="0"/>
              <a:t>/Odometry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Header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child_frame_id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geometry_msgs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PoseWithCovariance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pose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geometry_msgs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TwistWithCovariance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twist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Тип сообщения </a:t>
            </a:r>
            <a:r>
              <a:rPr lang="en-US" b="1" dirty="0" err="1"/>
              <a:t>geometry_msgs</a:t>
            </a:r>
            <a:r>
              <a:rPr lang="en-US" b="1" dirty="0"/>
              <a:t>/</a:t>
            </a:r>
            <a:r>
              <a:rPr lang="en-US" b="1" dirty="0" err="1"/>
              <a:t>PoseWithCovariance</a:t>
            </a:r>
            <a:endParaRPr lang="ru-RU" altLang="ru-RU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geometry_msgs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float64[36] covariance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Тип сообщения </a:t>
            </a:r>
            <a:r>
              <a:rPr lang="en-US" b="1" dirty="0" err="1"/>
              <a:t>geometry_msgs</a:t>
            </a:r>
            <a:r>
              <a:rPr lang="en-US" b="1" dirty="0"/>
              <a:t>/Pose</a:t>
            </a:r>
            <a:endParaRPr lang="ru-RU" b="1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geometry_msgs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position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geometry_msgs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/Quaternion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orientation //(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x,y,z,w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Тип сообщения </a:t>
            </a:r>
            <a:r>
              <a:rPr lang="en-US" b="1" dirty="0" err="1"/>
              <a:t>geometry_msgs</a:t>
            </a:r>
            <a:r>
              <a:rPr lang="en-US" b="1" dirty="0"/>
              <a:t>/</a:t>
            </a:r>
            <a:r>
              <a:rPr lang="en-US" b="1" dirty="0" err="1"/>
              <a:t>TwistWithCovariance</a:t>
            </a:r>
            <a:endParaRPr lang="ru-RU" b="1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Twist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float64[36] covariance</a:t>
            </a: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97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Обратная связь.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908720"/>
            <a:ext cx="878497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cs typeface="Courier New" panose="02070309020205020404" pitchFamily="49" charset="0"/>
              </a:rPr>
              <a:t>Подписываемся на топик </a:t>
            </a:r>
            <a:r>
              <a:rPr lang="en-US" altLang="ru-RU" dirty="0">
                <a:cs typeface="Courier New" panose="02070309020205020404" pitchFamily="49" charset="0"/>
              </a:rPr>
              <a:t>/</a:t>
            </a:r>
            <a:r>
              <a:rPr lang="en-US" altLang="ru-RU" dirty="0" err="1">
                <a:cs typeface="Courier New" panose="02070309020205020404" pitchFamily="49" charset="0"/>
              </a:rPr>
              <a:t>odom</a:t>
            </a:r>
            <a:r>
              <a:rPr lang="ru-RU" altLang="ru-RU" dirty="0">
                <a:cs typeface="Courier New" panose="02070309020205020404" pitchFamily="49" charset="0"/>
              </a:rPr>
              <a:t>:</a:t>
            </a:r>
          </a:p>
          <a:p>
            <a:pPr lvl="1" algn="just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::Subscriber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subOdom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nh.subscribe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100,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msgCallbackOdom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ru-RU" dirty="0">
                <a:cs typeface="Courier New" panose="02070309020205020404" pitchFamily="49" charset="0"/>
              </a:rPr>
              <a:t>где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msgCallbackOdom</a:t>
            </a:r>
            <a:r>
              <a:rPr lang="ru-RU" dirty="0">
                <a:cs typeface="Courier New" panose="02070309020205020404" pitchFamily="49" charset="0"/>
              </a:rPr>
              <a:t> – имя функции, в которую заходит программа при получении новых данных из топика.</a:t>
            </a:r>
          </a:p>
          <a:p>
            <a:pPr lvl="1" algn="just"/>
            <a:endParaRPr lang="ru-RU" dirty="0"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Вид функции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msgCallbackOdom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just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msgCallbackOdom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nav_msgs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::Odometry::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&amp;msg)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xReal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msg-&gt;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pose.pose.position.x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yReal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msg-&gt;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pose.pose.position.y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algn="just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linVelReal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msg-&gt;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twist.twist.linear.x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algn="just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angVelReal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msg-&gt;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twist.twist.angular.z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Кватернион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Тогда угол поворота равен: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(msg-&gt;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pose.pose.orientation.z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)*2*180/PI;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(msg-&gt;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pose.pose.orientation.w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)*2*180/PI;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либо так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//но нужно разобраться со знаками (можно использовать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atan2(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 ).</a:t>
            </a:r>
            <a:endParaRPr lang="ru-RU" sz="1400" dirty="0"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8673E90-2464-4011-85BD-261E1E4A3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58" y="4581128"/>
            <a:ext cx="87767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[w, x, y, z] = [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/2),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/2)*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/2)*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/2)*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vz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Где </a:t>
            </a:r>
            <a:r>
              <a:rPr lang="ru-RU" i="1" dirty="0" err="1"/>
              <a:t>alpha</a:t>
            </a:r>
            <a:r>
              <a:rPr lang="ru-RU" dirty="0"/>
              <a:t> — это угол вращения, а </a:t>
            </a:r>
            <a:r>
              <a:rPr lang="ru-RU" i="1" dirty="0" err="1"/>
              <a:t>vx</a:t>
            </a:r>
            <a:r>
              <a:rPr lang="ru-RU" i="1" dirty="0"/>
              <a:t>, </a:t>
            </a:r>
            <a:r>
              <a:rPr lang="ru-RU" i="1" dirty="0" err="1"/>
              <a:t>vy</a:t>
            </a:r>
            <a:r>
              <a:rPr lang="ru-RU" i="1" dirty="0"/>
              <a:t>, </a:t>
            </a:r>
            <a:r>
              <a:rPr lang="ru-RU" i="1" dirty="0" err="1"/>
              <a:t>vz</a:t>
            </a:r>
            <a:r>
              <a:rPr lang="ru-RU" dirty="0"/>
              <a:t> — вектор оси вращения.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9352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ru-RU" altLang="ru-RU" sz="2800" dirty="0"/>
              <a:t>Мобильный робот. Обратная связь.</a:t>
            </a:r>
            <a:r>
              <a:rPr lang="en-US" altLang="ru-RU" sz="2800" dirty="0"/>
              <a:t> </a:t>
            </a:r>
            <a:r>
              <a:rPr lang="ru-RU" altLang="ru-RU" sz="2800" dirty="0"/>
              <a:t>Ориентация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179512" y="90872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Второй способ вычисления угла поворота:</a:t>
            </a:r>
            <a:endParaRPr lang="en-US" dirty="0">
              <a:cs typeface="Courier New" panose="02070309020205020404" pitchFamily="49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Подключаем библиотеку:</a:t>
            </a:r>
          </a:p>
          <a:p>
            <a:pPr lvl="2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transform_broadcaster.h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В функции-</a:t>
            </a:r>
            <a:r>
              <a:rPr lang="ru-RU" dirty="0" err="1">
                <a:cs typeface="Courier New" panose="02070309020205020404" pitchFamily="49" charset="0"/>
              </a:rPr>
              <a:t>коллбэке</a:t>
            </a:r>
            <a:r>
              <a:rPr lang="ru-RU" dirty="0">
                <a:cs typeface="Courier New" panose="02070309020205020404" pitchFamily="49" charset="0"/>
              </a:rPr>
              <a:t> приема </a:t>
            </a:r>
            <a:r>
              <a:rPr lang="ru-RU" dirty="0" err="1">
                <a:cs typeface="Courier New" panose="02070309020205020404" pitchFamily="49" charset="0"/>
              </a:rPr>
              <a:t>собщений</a:t>
            </a:r>
            <a:r>
              <a:rPr lang="ru-RU" dirty="0">
                <a:cs typeface="Courier New" panose="02070309020205020404" pitchFamily="49" charset="0"/>
              </a:rPr>
              <a:t> с топика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odom</a:t>
            </a:r>
            <a:r>
              <a:rPr lang="ru-RU" dirty="0">
                <a:cs typeface="Courier New" panose="02070309020205020404" pitchFamily="49" charset="0"/>
              </a:rPr>
              <a:t>:</a:t>
            </a:r>
          </a:p>
          <a:p>
            <a:pPr lvl="2" algn="just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tfScalar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yaw, pitch, roll;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::Quaternion q;</a:t>
            </a:r>
          </a:p>
          <a:p>
            <a:pPr lvl="2" algn="just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quaterniionMsgToTF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(msg-&gt;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pose.pose.orientation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q); </a:t>
            </a:r>
          </a:p>
          <a:p>
            <a:pPr lvl="2" algn="just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::Matrix3x3 m(q);</a:t>
            </a:r>
          </a:p>
          <a:p>
            <a:pPr lvl="2" algn="just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m.getEulerYPR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(yaw, pitch, roll);</a:t>
            </a:r>
          </a:p>
          <a:p>
            <a:pPr lvl="2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yaw * 180 / PI;</a:t>
            </a: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Основные термины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646" y="889843"/>
            <a:ext cx="8391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/>
              <a:t>4. Сообщение </a:t>
            </a:r>
            <a:r>
              <a:rPr lang="en-US" b="1" dirty="0"/>
              <a:t>(Message)</a:t>
            </a:r>
            <a:endParaRPr lang="ru-RU" b="1" dirty="0"/>
          </a:p>
          <a:p>
            <a:pPr lvl="0" indent="3571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/>
              <a:t>Ноды</a:t>
            </a:r>
            <a:r>
              <a:rPr lang="ru-RU" altLang="ru-RU" dirty="0"/>
              <a:t> отправляют и принимают данные между собой, согласно заданного формата.</a:t>
            </a:r>
            <a:r>
              <a:rPr lang="en-US" altLang="ru-RU" dirty="0"/>
              <a:t> </a:t>
            </a:r>
            <a:r>
              <a:rPr lang="ru-RU" altLang="ru-RU" dirty="0"/>
              <a:t>Эти данные называют Сообщения, а описание Типом Сообщения.</a:t>
            </a:r>
            <a:r>
              <a:rPr lang="en-US" altLang="ru-RU" dirty="0"/>
              <a:t> </a:t>
            </a:r>
            <a:r>
              <a:rPr lang="ru-RU" altLang="ru-RU" dirty="0"/>
              <a:t>Сообщения могут быть как простых типов (</a:t>
            </a:r>
            <a:r>
              <a:rPr lang="ru-RU" altLang="ru-RU" dirty="0" err="1"/>
              <a:t>integer</a:t>
            </a:r>
            <a:r>
              <a:rPr lang="ru-RU" altLang="ru-RU" dirty="0"/>
              <a:t>, </a:t>
            </a:r>
            <a:r>
              <a:rPr lang="ru-RU" altLang="ru-RU" dirty="0" err="1"/>
              <a:t>float</a:t>
            </a:r>
            <a:r>
              <a:rPr lang="ru-RU" altLang="ru-RU" dirty="0"/>
              <a:t>, </a:t>
            </a:r>
            <a:r>
              <a:rPr lang="ru-RU" altLang="ru-RU" dirty="0" err="1"/>
              <a:t>boolean</a:t>
            </a:r>
            <a:r>
              <a:rPr lang="ru-RU" altLang="ru-RU" dirty="0"/>
              <a:t>), так и могут состоять из сложных структур, содержащих вложенные сообщения и массивы сообщений).</a:t>
            </a:r>
          </a:p>
          <a:p>
            <a:pPr indent="357188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  <a:p>
            <a:pPr indent="3571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Например, для сообщения с координатами </a:t>
            </a:r>
            <a:r>
              <a:rPr lang="ru-RU" altLang="ru-RU" dirty="0" err="1"/>
              <a:t>обьекта</a:t>
            </a:r>
            <a:r>
              <a:rPr lang="ru-RU" altLang="ru-RU" dirty="0"/>
              <a:t> (XYZ) можно использовать тип сообщения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geometry_msgs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Vector3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.msg </a:t>
            </a:r>
            <a:r>
              <a:rPr lang="ru-RU" altLang="ru-RU" dirty="0"/>
              <a:t>который описывается:</a:t>
            </a:r>
            <a:endParaRPr lang="en-US" altLang="ru-RU" dirty="0"/>
          </a:p>
          <a:p>
            <a:pPr lvl="0" indent="3571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	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float64 x</a:t>
            </a:r>
          </a:p>
          <a:p>
            <a:pPr marL="457200" lvl="3" indent="3571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float64 y</a:t>
            </a:r>
          </a:p>
          <a:p>
            <a:pPr marL="457200" lvl="3" indent="3571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float64 z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57188" algn="just"/>
            <a:r>
              <a:rPr lang="ru-RU" dirty="0"/>
              <a:t> </a:t>
            </a:r>
          </a:p>
          <a:p>
            <a:pPr indent="3571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Еще пример</a:t>
            </a:r>
            <a:r>
              <a:rPr lang="en-US" altLang="ru-RU" dirty="0"/>
              <a:t> –</a:t>
            </a:r>
            <a:r>
              <a:rPr lang="ru-RU" altLang="ru-RU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geometry_msgs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/Twist.msg</a:t>
            </a:r>
          </a:p>
          <a:p>
            <a:pPr indent="3571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Vector3 linear</a:t>
            </a:r>
          </a:p>
          <a:p>
            <a:pPr indent="3571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Vector3 angular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1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Основные термины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646" y="889843"/>
            <a:ext cx="83913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/>
              <a:t>5. Топик </a:t>
            </a:r>
            <a:r>
              <a:rPr lang="en-US" b="1" dirty="0"/>
              <a:t>(Topic)</a:t>
            </a:r>
            <a:endParaRPr lang="ru-RU" b="1" dirty="0"/>
          </a:p>
          <a:p>
            <a:pPr lvl="0" indent="3571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Топик</a:t>
            </a:r>
            <a:r>
              <a:rPr lang="en-US" dirty="0"/>
              <a:t> –</a:t>
            </a:r>
            <a:r>
              <a:rPr lang="ru-RU" dirty="0"/>
              <a:t> это один из видов обмена сообщениями. </a:t>
            </a:r>
            <a:r>
              <a:rPr lang="ru-RU" dirty="0" err="1"/>
              <a:t>Нода</a:t>
            </a:r>
            <a:r>
              <a:rPr lang="ru-RU" dirty="0"/>
              <a:t> издателя (</a:t>
            </a:r>
            <a:r>
              <a:rPr lang="ru-RU" dirty="0" err="1"/>
              <a:t>publisher</a:t>
            </a:r>
            <a:r>
              <a:rPr lang="ru-RU" dirty="0"/>
              <a:t>) сначала регистрирует свою тему на мастере, а затем начинает публикацию сообщений в эту тему (топик). Узлы подписчиков, которые хотят получать информацию из этой темы (топика) при помощи мастера получают адрес этой темы и далее получают сообщения из этого топика.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Издатель (</a:t>
            </a:r>
            <a:r>
              <a:rPr lang="ru-RU" b="1" dirty="0" err="1"/>
              <a:t>Publisher</a:t>
            </a:r>
            <a:r>
              <a:rPr lang="ru-RU" b="1" dirty="0"/>
              <a:t>)</a:t>
            </a:r>
          </a:p>
          <a:p>
            <a:pPr lvl="2" algn="just"/>
            <a:r>
              <a:rPr lang="ru-RU" dirty="0"/>
              <a:t>Издателем называется процесс, который рассылает сообщения в рамках созданного топика для других </a:t>
            </a:r>
            <a:r>
              <a:rPr lang="ru-RU" dirty="0" err="1"/>
              <a:t>нод</a:t>
            </a:r>
            <a:r>
              <a:rPr lang="ru-RU" dirty="0"/>
              <a:t>. Одна </a:t>
            </a:r>
            <a:r>
              <a:rPr lang="ru-RU" dirty="0" err="1"/>
              <a:t>нода</a:t>
            </a:r>
            <a:r>
              <a:rPr lang="ru-RU" dirty="0"/>
              <a:t> может содержать несколько издателей, публикующих данные в разные топики.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Подписчик (</a:t>
            </a:r>
            <a:r>
              <a:rPr lang="ru-RU" b="1" dirty="0" err="1"/>
              <a:t>Subscriber</a:t>
            </a:r>
            <a:r>
              <a:rPr lang="ru-RU" b="1" dirty="0"/>
              <a:t>)</a:t>
            </a:r>
          </a:p>
          <a:p>
            <a:pPr lvl="2" algn="just"/>
            <a:r>
              <a:rPr lang="ru-RU" dirty="0"/>
              <a:t>Подписчиком называется процесс, который получает сообщения из определенного топика. Подписчик регистрируется на Мастере, указывая какие топики хочет получать. После этого Издатель начинает отправлять сообщения подписчику. </a:t>
            </a:r>
            <a:r>
              <a:rPr lang="ru-RU" b="1" dirty="0"/>
              <a:t>Связь</a:t>
            </a:r>
            <a:r>
              <a:rPr lang="ru-RU" dirty="0"/>
              <a:t> с топиком для подписчика является </a:t>
            </a:r>
            <a:r>
              <a:rPr lang="ru-RU" b="1" dirty="0"/>
              <a:t>асинхронной</a:t>
            </a:r>
            <a:r>
              <a:rPr lang="ru-RU" dirty="0"/>
              <a:t> (издатель публикует сообщения в не зависимости от статуса подписчиков).</a:t>
            </a:r>
          </a:p>
          <a:p>
            <a:pPr lvl="2"/>
            <a:r>
              <a:rPr lang="ru-RU" dirty="0"/>
              <a:t>Этот тип взаимодействия удобно применять для работы с датчиками, которые непрерывно передают полученные значения.</a:t>
            </a:r>
          </a:p>
          <a:p>
            <a:pPr lvl="1" algn="just"/>
            <a:endParaRPr lang="ru-RU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2361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Основные термины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DE5CA-78AC-4F30-A6DE-A70D1E78E65A}"/>
              </a:ext>
            </a:extLst>
          </p:cNvPr>
          <p:cNvSpPr txBox="1"/>
          <p:nvPr/>
        </p:nvSpPr>
        <p:spPr>
          <a:xfrm>
            <a:off x="376646" y="889843"/>
            <a:ext cx="8391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6. Сервис (</a:t>
            </a:r>
            <a:r>
              <a:rPr lang="ru-RU" b="1" dirty="0" err="1"/>
              <a:t>Service</a:t>
            </a:r>
            <a:r>
              <a:rPr lang="ru-RU" b="1" dirty="0"/>
              <a:t>), Сервис Клиент и Сервис Сервер</a:t>
            </a:r>
          </a:p>
          <a:p>
            <a:pPr lvl="1" algn="just"/>
            <a:r>
              <a:rPr lang="ru-RU" dirty="0"/>
              <a:t>Сервис это модель коммуникации, работающая по принципу </a:t>
            </a:r>
            <a:r>
              <a:rPr lang="ru-RU" b="1" dirty="0" err="1"/>
              <a:t>синхроной</a:t>
            </a:r>
            <a:r>
              <a:rPr lang="ru-RU" b="1" dirty="0"/>
              <a:t> двунаправленной</a:t>
            </a:r>
            <a:r>
              <a:rPr lang="ru-RU" dirty="0"/>
              <a:t> связи между клиентом (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Client</a:t>
            </a:r>
            <a:r>
              <a:rPr lang="ru-RU" dirty="0"/>
              <a:t>), который запрашивает данные и сервером (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), который отвечает на запросы.</a:t>
            </a:r>
          </a:p>
          <a:p>
            <a:pPr marL="0" lvl="1" algn="just"/>
            <a:endParaRPr lang="ru-RU" dirty="0"/>
          </a:p>
          <a:p>
            <a:r>
              <a:rPr lang="ru-RU" b="1" dirty="0"/>
              <a:t>7.</a:t>
            </a:r>
            <a:r>
              <a:rPr lang="ru-RU" dirty="0"/>
              <a:t> </a:t>
            </a:r>
            <a:r>
              <a:rPr lang="ru-RU" b="1" dirty="0"/>
              <a:t>Действие (</a:t>
            </a:r>
            <a:r>
              <a:rPr lang="ru-RU" b="1" dirty="0" err="1"/>
              <a:t>Action</a:t>
            </a:r>
            <a:r>
              <a:rPr lang="ru-RU" b="1" dirty="0"/>
              <a:t>), </a:t>
            </a:r>
            <a:r>
              <a:rPr lang="ru-RU" b="1" dirty="0" err="1"/>
              <a:t>Action</a:t>
            </a:r>
            <a:r>
              <a:rPr lang="ru-RU" b="1" dirty="0"/>
              <a:t> </a:t>
            </a:r>
            <a:r>
              <a:rPr lang="ru-RU" b="1" dirty="0" err="1"/>
              <a:t>Goal</a:t>
            </a:r>
            <a:r>
              <a:rPr lang="ru-RU" b="1" dirty="0"/>
              <a:t>, </a:t>
            </a:r>
            <a:r>
              <a:rPr lang="ru-RU" b="1" dirty="0" err="1"/>
              <a:t>Action</a:t>
            </a:r>
            <a:r>
              <a:rPr lang="ru-RU" b="1" dirty="0"/>
              <a:t> </a:t>
            </a:r>
            <a:r>
              <a:rPr lang="ru-RU" b="1" dirty="0" err="1"/>
              <a:t>Result</a:t>
            </a:r>
            <a:r>
              <a:rPr lang="ru-RU" b="1" dirty="0"/>
              <a:t>, </a:t>
            </a:r>
            <a:r>
              <a:rPr lang="ru-RU" b="1" dirty="0" err="1"/>
              <a:t>Action</a:t>
            </a:r>
            <a:r>
              <a:rPr lang="ru-RU" b="1" dirty="0"/>
              <a:t> </a:t>
            </a:r>
            <a:r>
              <a:rPr lang="ru-RU" b="1" dirty="0" err="1"/>
              <a:t>Feedback</a:t>
            </a:r>
            <a:endParaRPr lang="ru-RU" b="1" dirty="0"/>
          </a:p>
          <a:p>
            <a:pPr lvl="1" algn="just"/>
            <a:r>
              <a:rPr lang="ru-RU" dirty="0"/>
              <a:t>Действие представляет собой модель связи, используемую для </a:t>
            </a:r>
            <a:r>
              <a:rPr lang="ru-RU" b="1" dirty="0"/>
              <a:t>асинхронной двунаправленной</a:t>
            </a:r>
            <a:r>
              <a:rPr lang="ru-RU" dirty="0"/>
              <a:t> связи. Действие используется там, где требуется больше времени для ответа после получения запроса, и промежуточные ответы требуются до тех пор, пока результат не будет достигнут. </a:t>
            </a:r>
          </a:p>
          <a:p>
            <a:pPr marL="0" lvl="1" algn="just"/>
            <a:endParaRPr lang="ru-RU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3611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Начало работы</a:t>
            </a:r>
            <a:endParaRPr lang="ru-RU" sz="2800" dirty="0"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A34649-BBC9-4B9C-94D9-2FFD9CE6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6" y="785794"/>
            <a:ext cx="830040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Расширения для </a:t>
            </a:r>
            <a:r>
              <a:rPr lang="en-US" altLang="ru-RU" b="1" dirty="0" err="1"/>
              <a:t>VSCode</a:t>
            </a:r>
            <a:r>
              <a:rPr lang="en-US" altLang="ru-RU" b="1" dirty="0"/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CMake</a:t>
            </a:r>
            <a:endParaRPr kumimoji="0" lang="en-US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Создание пакета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Любой написанный и запущенный код в рамках ROS должен принадлежать конкретному пакету.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ru-RU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Для создания пакета: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Переходим в папку</a:t>
            </a:r>
            <a:r>
              <a:rPr lang="en-US" altLang="ru-RU" dirty="0"/>
              <a:t> ~/</a:t>
            </a:r>
            <a:r>
              <a:rPr lang="en-US" altLang="ru-RU" dirty="0" err="1"/>
              <a:t>catkin_ws</a:t>
            </a:r>
            <a:r>
              <a:rPr lang="en-US" altLang="ru-RU" dirty="0"/>
              <a:t>/</a:t>
            </a:r>
            <a:r>
              <a:rPr lang="en-US" altLang="ru-RU" dirty="0" err="1"/>
              <a:t>src</a:t>
            </a:r>
            <a:r>
              <a:rPr lang="ru-RU" altLang="ru-RU" dirty="0"/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Команда для создания пакета -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catkin_create_pkg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catkin_create_pkg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my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std_msgs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roscpp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где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/>
              <a:t>– имя пакета (придумываем сами);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std_msgs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roscpp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/>
              <a:t>– зависимости от других пакетов;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Когда мы в консоли хотим использовать ресурсы среды </a:t>
            </a:r>
            <a:r>
              <a:rPr lang="en-US" altLang="ru-RU" dirty="0"/>
              <a:t>catkin workspace, </a:t>
            </a:r>
            <a:r>
              <a:rPr lang="ru-RU" altLang="ru-RU" dirty="0"/>
              <a:t>нужно прописать следующую команду (это нужно делать в каждой новой вкладке):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setup.bash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7150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Начало работы</a:t>
            </a:r>
            <a:endParaRPr lang="ru-RU" sz="2800" dirty="0"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A34649-BBC9-4B9C-94D9-2FFD9CE6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6" y="785794"/>
            <a:ext cx="830040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Создание </a:t>
            </a:r>
            <a:r>
              <a:rPr lang="ru-RU" altLang="ru-RU" b="1" dirty="0"/>
              <a:t>издателя на </a:t>
            </a:r>
            <a:r>
              <a:rPr lang="en-US" altLang="ru-RU" b="1" dirty="0"/>
              <a:t>python: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Создаем файл </a:t>
            </a:r>
            <a:r>
              <a:rPr lang="en-US" altLang="ru-RU" dirty="0"/>
              <a:t>my_publisher.py </a:t>
            </a:r>
            <a:r>
              <a:rPr lang="ru-RU" altLang="ru-RU" dirty="0"/>
              <a:t>в папке </a:t>
            </a:r>
            <a:r>
              <a:rPr lang="en-US" altLang="ru-RU" dirty="0" err="1"/>
              <a:t>src</a:t>
            </a:r>
            <a:r>
              <a:rPr lang="en-US" altLang="ru-RU" dirty="0"/>
              <a:t> </a:t>
            </a:r>
            <a:r>
              <a:rPr lang="ru-RU" altLang="ru-RU" dirty="0"/>
              <a:t>нашего пакета</a:t>
            </a:r>
            <a:endParaRPr lang="en-US" altLang="ru-RU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from std_msgs.msg import String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pub =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rospy.Publisher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('hello', String,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queue_size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rospy.init_node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hello_topic_publisher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rospy.loginfo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PUB node")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rospy.Rate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(10) # 10hz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while not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rospy.is_shutdown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pub.publish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r.sleep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Делаем файл исполняемым:</a:t>
            </a:r>
          </a:p>
          <a:p>
            <a:pPr marL="457200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src/my_publisher.py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Запускаем</a:t>
            </a:r>
            <a:r>
              <a:rPr lang="en-US" altLang="ru-RU" dirty="0"/>
              <a:t> (</a:t>
            </a:r>
            <a:r>
              <a:rPr lang="ru-RU" altLang="ru-RU" dirty="0"/>
              <a:t>не забываем запускать мастер-</a:t>
            </a:r>
            <a:r>
              <a:rPr lang="ru-RU" altLang="ru-RU" dirty="0" err="1"/>
              <a:t>ноду</a:t>
            </a:r>
            <a:r>
              <a:rPr lang="ru-RU" altLang="ru-RU" dirty="0"/>
              <a:t> </a:t>
            </a:r>
            <a:r>
              <a:rPr lang="en-US" altLang="ru-RU" dirty="0"/>
              <a:t>–</a:t>
            </a:r>
            <a:r>
              <a:rPr lang="ru-RU" altLang="ru-RU" dirty="0"/>
              <a:t>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  <a:r>
              <a:rPr lang="ru-RU" altLang="ru-RU" dirty="0"/>
              <a:t>):</a:t>
            </a:r>
          </a:p>
          <a:p>
            <a:pPr marL="7429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python ./src/my_publisher.py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Начало работы</a:t>
            </a:r>
            <a:endParaRPr lang="ru-RU" sz="2800" dirty="0"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A34649-BBC9-4B9C-94D9-2FFD9CE6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6" y="785794"/>
            <a:ext cx="830040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Создание </a:t>
            </a:r>
            <a:r>
              <a:rPr lang="ru-RU" altLang="ru-RU" b="1" dirty="0"/>
              <a:t>подписчика на </a:t>
            </a:r>
            <a:r>
              <a:rPr lang="en-US" altLang="ru-RU" b="1" dirty="0" err="1"/>
              <a:t>c++</a:t>
            </a:r>
            <a:r>
              <a:rPr lang="en-US" altLang="ru-RU" b="1" dirty="0"/>
              <a:t>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Создаем файл </a:t>
            </a:r>
            <a:r>
              <a:rPr lang="en-US" altLang="ru-RU" dirty="0"/>
              <a:t>my_subscriber.cpp </a:t>
            </a:r>
            <a:r>
              <a:rPr lang="ru-RU" altLang="ru-RU" dirty="0"/>
              <a:t>в папке </a:t>
            </a:r>
            <a:r>
              <a:rPr lang="en-US" altLang="ru-RU" dirty="0" err="1"/>
              <a:t>src</a:t>
            </a:r>
            <a:r>
              <a:rPr lang="en-US" altLang="ru-RU" dirty="0"/>
              <a:t> </a:t>
            </a:r>
            <a:r>
              <a:rPr lang="ru-RU" altLang="ru-RU" dirty="0"/>
              <a:t>нашего пакета</a:t>
            </a:r>
            <a:endParaRPr lang="en-US" altLang="ru-RU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файла см. в книге Введение в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ROS.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Добавляем в </a:t>
            </a:r>
            <a:r>
              <a:rPr lang="en-US" altLang="ru-RU" dirty="0"/>
              <a:t>CMakeLists.txt </a:t>
            </a:r>
            <a:r>
              <a:rPr lang="ru-RU" altLang="ru-RU" dirty="0"/>
              <a:t>нужные команды</a:t>
            </a:r>
            <a:r>
              <a:rPr lang="en-US" altLang="ru-RU" dirty="0"/>
              <a:t> </a:t>
            </a:r>
            <a:r>
              <a:rPr lang="ru-RU" altLang="ru-RU" dirty="0"/>
              <a:t>для создания исполняемого файла (см. в книге Введение в </a:t>
            </a:r>
            <a:r>
              <a:rPr lang="en-US" altLang="ru-RU" dirty="0"/>
              <a:t>ROS</a:t>
            </a:r>
            <a:r>
              <a:rPr lang="ru-RU" altLang="ru-RU" dirty="0"/>
              <a:t>)</a:t>
            </a:r>
          </a:p>
          <a:p>
            <a:pPr marL="457200"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Компилируем пакет (нужно перейти в каталог </a:t>
            </a:r>
            <a:r>
              <a:rPr lang="en-US" altLang="ru-RU" dirty="0"/>
              <a:t>~/</a:t>
            </a:r>
            <a:r>
              <a:rPr lang="en-US" altLang="ru-RU" dirty="0" err="1"/>
              <a:t>catkin_ws</a:t>
            </a:r>
            <a:r>
              <a:rPr lang="ru-RU" altLang="ru-RU" dirty="0"/>
              <a:t>:</a:t>
            </a:r>
          </a:p>
          <a:p>
            <a:pPr marL="457200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Запускаем файл:</a:t>
            </a:r>
          </a:p>
          <a:p>
            <a:pPr marL="457200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$ </a:t>
            </a:r>
            <a:r>
              <a:rPr lang="en-US" altLang="ru-RU" dirty="0" err="1"/>
              <a:t>rosrun</a:t>
            </a:r>
            <a:r>
              <a:rPr lang="en-US" altLang="ru-RU" dirty="0"/>
              <a:t> </a:t>
            </a:r>
            <a:r>
              <a:rPr lang="en-US" altLang="ru-RU" dirty="0" err="1"/>
              <a:t>my_package</a:t>
            </a:r>
            <a:r>
              <a:rPr lang="en-US" altLang="ru-RU" dirty="0"/>
              <a:t> </a:t>
            </a:r>
            <a:r>
              <a:rPr lang="en-US" altLang="ru-RU" dirty="0" err="1"/>
              <a:t>my_subscriber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708455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Words>3376</Words>
  <Application>Microsoft Office PowerPoint</Application>
  <PresentationFormat>Экран (4:3)</PresentationFormat>
  <Paragraphs>445</Paragraphs>
  <Slides>39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Times New Roman</vt:lpstr>
      <vt:lpstr>Тема Office</vt:lpstr>
      <vt:lpstr>Техническое и информационное обеспечение систем автоматизации и управления</vt:lpstr>
      <vt:lpstr>Введение</vt:lpstr>
      <vt:lpstr>Основные термины</vt:lpstr>
      <vt:lpstr>Основные термины</vt:lpstr>
      <vt:lpstr>Основные термины</vt:lpstr>
      <vt:lpstr>Основные термины</vt:lpstr>
      <vt:lpstr>Начало работы</vt:lpstr>
      <vt:lpstr>Начало работы</vt:lpstr>
      <vt:lpstr>Начало работы</vt:lpstr>
      <vt:lpstr>Начало работы</vt:lpstr>
      <vt:lpstr>Начало работы</vt:lpstr>
      <vt:lpstr>Начало работы. Lifehacks</vt:lpstr>
      <vt:lpstr>Начало работы. Lifehacks</vt:lpstr>
      <vt:lpstr>Начало работы</vt:lpstr>
      <vt:lpstr>Начало работы</vt:lpstr>
      <vt:lpstr>Издатель на с++.</vt:lpstr>
      <vt:lpstr>Мобильный робот. URDF-модель</vt:lpstr>
      <vt:lpstr>Мобильный робот. URDF-модель</vt:lpstr>
      <vt:lpstr>Мобильный робот. URDF-модель. Link</vt:lpstr>
      <vt:lpstr>Мобильный робот. URDF-модель. Link. Состав.</vt:lpstr>
      <vt:lpstr>Мобильный робот. URDF-модель. Link. Состав.</vt:lpstr>
      <vt:lpstr>Мобильный робот. URDF-модель. Joint</vt:lpstr>
      <vt:lpstr>Мобильный робот. URDF-модель + движение</vt:lpstr>
      <vt:lpstr>Мобильный робот. Запуск Gazebo. Lifehack</vt:lpstr>
      <vt:lpstr>Мобильный робот. RVIZ</vt:lpstr>
      <vt:lpstr>Мобильный робот. Движение</vt:lpstr>
      <vt:lpstr>Мобильный робот. URDF-модель + движение</vt:lpstr>
      <vt:lpstr>Мобильный робот. URDF-модель + движение</vt:lpstr>
      <vt:lpstr>Мобильный робот. Движение. Завершение программы.</vt:lpstr>
      <vt:lpstr>Мобильный робот. Движение. Управление с клавиатуры.</vt:lpstr>
      <vt:lpstr>Мобильный робот. Добавляем лидар.</vt:lpstr>
      <vt:lpstr>Мобильный робот. Добавляем лидар.</vt:lpstr>
      <vt:lpstr>Мобильный робот. Добавляем лидар.</vt:lpstr>
      <vt:lpstr>Мобильный робот. Вывод графиков.</vt:lpstr>
      <vt:lpstr>Мобильный робот. Вывод графиков.</vt:lpstr>
      <vt:lpstr>Мобильный робот. Вывод графиков.</vt:lpstr>
      <vt:lpstr>Мобильный робот. Обратная связь.</vt:lpstr>
      <vt:lpstr>Мобильный робот. Обратная связь.</vt:lpstr>
      <vt:lpstr>Мобильный робот. Обратная связь. Ориентация</vt:lpstr>
    </vt:vector>
  </TitlesOfParts>
  <Company>ISTU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Измерительные устройства и системы</dc:title>
  <dc:creator>Acer</dc:creator>
  <cp:lastModifiedBy>Anton Klekovkin</cp:lastModifiedBy>
  <cp:revision>251</cp:revision>
  <dcterms:created xsi:type="dcterms:W3CDTF">2012-01-24T14:25:23Z</dcterms:created>
  <dcterms:modified xsi:type="dcterms:W3CDTF">2023-10-20T07:15:03Z</dcterms:modified>
</cp:coreProperties>
</file>