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7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94"/>
    <p:restoredTop sz="96405"/>
  </p:normalViewPr>
  <p:slideViewPr>
    <p:cSldViewPr snapToGrid="0">
      <p:cViewPr varScale="1">
        <p:scale>
          <a:sx n="362" d="100"/>
          <a:sy n="362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901EB-BBD8-A08F-122A-234A75789C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86" y="134636"/>
            <a:ext cx="3994873" cy="10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6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7B9F4-EA27-8C98-ECD8-F4C3B3FBA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86" y="134636"/>
            <a:ext cx="3994873" cy="10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F8E7-5195-3A69-7EA0-CBAD150635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86" y="134636"/>
            <a:ext cx="3994873" cy="10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1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3E97-213C-0F47-B392-9EF2C698CC2D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3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ranches-in-a-Nutshell" TargetMode="External"/><Relationship Id="rId2" Type="http://schemas.openxmlformats.org/officeDocument/2006/relationships/hyperlink" Target="https://git-scm.com/book/en/v2/Git-Internals-Git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ngryJoe/git-graph" TargetMode="External"/><Relationship Id="rId5" Type="http://schemas.openxmlformats.org/officeDocument/2006/relationships/hyperlink" Target="https://github.com/extrawurst/gitui" TargetMode="External"/><Relationship Id="rId4" Type="http://schemas.openxmlformats.org/officeDocument/2006/relationships/hyperlink" Target="https://jwiegley.github.io/git-from-the-bottom-up/1-Repository/1-directory-content-track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D44C-9902-CCE0-DC3A-6539652F5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4738"/>
            <a:ext cx="9144000" cy="2271224"/>
          </a:xfrm>
        </p:spPr>
        <p:txBody>
          <a:bodyPr/>
          <a:lstStyle/>
          <a:p>
            <a:r>
              <a:rPr lang="en-US" dirty="0"/>
              <a:t>Lesson 1_2: </a:t>
            </a:r>
            <a:br>
              <a:rPr lang="en-US" dirty="0"/>
            </a:br>
            <a:r>
              <a:rPr lang="en-US" dirty="0"/>
              <a:t>What is a Commit?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7AC70-FF40-E362-60C5-1C56A2E37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9130-2460-2843-7586-93804B29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1_1: The Three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02D3F-12C7-8165-0636-B12A21B83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807" y="1846726"/>
            <a:ext cx="490473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1F6F0-76B0-8FDE-FA81-961D5E015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5" y="1491552"/>
            <a:ext cx="5149478" cy="28652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DFA4F-7524-8200-C858-EAA55445BFD1}"/>
              </a:ext>
            </a:extLst>
          </p:cNvPr>
          <p:cNvCxnSpPr>
            <a:cxnSpLocks/>
          </p:cNvCxnSpPr>
          <p:nvPr/>
        </p:nvCxnSpPr>
        <p:spPr>
          <a:xfrm flipV="1">
            <a:off x="5904914" y="3795136"/>
            <a:ext cx="2486464" cy="125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537C9C-E047-020C-29CB-EE4AC5F771FA}"/>
              </a:ext>
            </a:extLst>
          </p:cNvPr>
          <p:cNvCxnSpPr>
            <a:cxnSpLocks/>
          </p:cNvCxnSpPr>
          <p:nvPr/>
        </p:nvCxnSpPr>
        <p:spPr>
          <a:xfrm flipV="1">
            <a:off x="5904914" y="4870938"/>
            <a:ext cx="1132449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E15FF1-E5C1-F05C-1B05-6AE6BDC00007}"/>
              </a:ext>
            </a:extLst>
          </p:cNvPr>
          <p:cNvCxnSpPr>
            <a:cxnSpLocks/>
          </p:cNvCxnSpPr>
          <p:nvPr/>
        </p:nvCxnSpPr>
        <p:spPr>
          <a:xfrm>
            <a:off x="5904914" y="5053818"/>
            <a:ext cx="3240258" cy="597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69C1C2-B63E-09FC-1879-4194F26CFF38}"/>
              </a:ext>
            </a:extLst>
          </p:cNvPr>
          <p:cNvSpPr txBox="1"/>
          <p:nvPr/>
        </p:nvSpPr>
        <p:spPr>
          <a:xfrm>
            <a:off x="4253770" y="4783015"/>
            <a:ext cx="180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Talking about all of these today</a:t>
            </a:r>
          </a:p>
        </p:txBody>
      </p:sp>
    </p:spTree>
    <p:extLst>
      <p:ext uri="{BB962C8B-B14F-4D97-AF65-F5344CB8AC3E}">
        <p14:creationId xmlns:p14="http://schemas.microsoft.com/office/powerpoint/2010/main" val="22563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E663-4FD6-64F3-3A25-28272842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2796-4A53-3E78-D2AA-20E4A51C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three kinds of things in a Repository</a:t>
            </a:r>
          </a:p>
          <a:p>
            <a:pPr lvl="1"/>
            <a:r>
              <a:rPr lang="en-US" dirty="0"/>
              <a:t>Blobs, trees, commits</a:t>
            </a:r>
          </a:p>
          <a:p>
            <a:pPr lvl="1"/>
            <a:r>
              <a:rPr lang="en-US" dirty="0"/>
              <a:t>Collectively called “objects”</a:t>
            </a:r>
          </a:p>
          <a:p>
            <a:r>
              <a:rPr lang="en-US" dirty="0"/>
              <a:t>Each object is addressed by a hash of its contents</a:t>
            </a:r>
          </a:p>
          <a:p>
            <a:pPr lvl="1"/>
            <a:r>
              <a:rPr lang="en-US" dirty="0"/>
              <a:t>Implies that each object is immutable</a:t>
            </a:r>
          </a:p>
          <a:p>
            <a:r>
              <a:rPr lang="en-US" dirty="0"/>
              <a:t>Immutability implies</a:t>
            </a:r>
          </a:p>
          <a:p>
            <a:pPr lvl="1"/>
            <a:r>
              <a:rPr lang="en-US" dirty="0"/>
              <a:t>Changing the Repository always generates new object(s)</a:t>
            </a:r>
          </a:p>
          <a:p>
            <a:pPr lvl="1"/>
            <a:r>
              <a:rPr lang="en-US" dirty="0"/>
              <a:t>Object equality is object identity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5CDC-F80C-7D5D-F0E8-A8A28BC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FF9D8-AD7C-1D2E-99E4-CA84753700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Represent version of files in the Working Directory</a:t>
            </a:r>
          </a:p>
          <a:p>
            <a:r>
              <a:rPr lang="en-US" dirty="0"/>
              <a:t>Just content and size</a:t>
            </a:r>
          </a:p>
          <a:p>
            <a:r>
              <a:rPr lang="en-US" dirty="0"/>
              <a:t>No names, despite what </a:t>
            </a:r>
            <a:r>
              <a:rPr lang="en-US" dirty="0" err="1"/>
              <a:t>git_graph</a:t>
            </a:r>
            <a:r>
              <a:rPr lang="en-US" dirty="0"/>
              <a:t> shows</a:t>
            </a:r>
          </a:p>
          <a:p>
            <a:pPr lvl="1"/>
            <a:r>
              <a:rPr lang="en-US" dirty="0"/>
              <a:t>Allows cheap support for renaming files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F69800-B7CB-099A-971B-8469538E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02" y="230135"/>
            <a:ext cx="5841403" cy="518232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005E28A-DADF-F642-61B8-4B1EE53480B6}"/>
              </a:ext>
            </a:extLst>
          </p:cNvPr>
          <p:cNvSpPr/>
          <p:nvPr/>
        </p:nvSpPr>
        <p:spPr>
          <a:xfrm>
            <a:off x="8896574" y="4104042"/>
            <a:ext cx="2355925" cy="10811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0BDEB3-14E8-D459-E68D-DE5F4A3736CB}"/>
              </a:ext>
            </a:extLst>
          </p:cNvPr>
          <p:cNvSpPr/>
          <p:nvPr/>
        </p:nvSpPr>
        <p:spPr>
          <a:xfrm>
            <a:off x="9332259" y="4653863"/>
            <a:ext cx="139477" cy="188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A1A671-3034-9578-B251-63A30D1D1596}"/>
              </a:ext>
            </a:extLst>
          </p:cNvPr>
          <p:cNvSpPr/>
          <p:nvPr/>
        </p:nvSpPr>
        <p:spPr>
          <a:xfrm>
            <a:off x="10233026" y="4644614"/>
            <a:ext cx="139477" cy="188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2B49D5-B8F7-048A-784B-16E6E48B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91" y="5373445"/>
            <a:ext cx="6524514" cy="13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5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5CDC-F80C-7D5D-F0E8-A8A28BC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FF9D8-AD7C-1D2E-99E4-CA84753700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Represent versions of directories in the Working Directory</a:t>
            </a:r>
          </a:p>
          <a:p>
            <a:r>
              <a:rPr lang="en-US" dirty="0"/>
              <a:t>Trees of blobs</a:t>
            </a:r>
          </a:p>
          <a:p>
            <a:pPr lvl="1"/>
            <a:r>
              <a:rPr lang="en-US" dirty="0"/>
              <a:t>Own the names of their children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F69800-B7CB-099A-971B-8469538E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02" y="230135"/>
            <a:ext cx="5841403" cy="5182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4D60CC-81CE-09CD-5925-689C2F44B791}"/>
              </a:ext>
            </a:extLst>
          </p:cNvPr>
          <p:cNvSpPr txBox="1"/>
          <p:nvPr/>
        </p:nvSpPr>
        <p:spPr>
          <a:xfrm rot="1191253">
            <a:off x="8355604" y="4028807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63675-F1B1-1AA9-B0EB-99B91CAD544D}"/>
              </a:ext>
            </a:extLst>
          </p:cNvPr>
          <p:cNvSpPr txBox="1"/>
          <p:nvPr/>
        </p:nvSpPr>
        <p:spPr>
          <a:xfrm rot="3084202">
            <a:off x="9270031" y="400252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5E3F9-943A-DE04-8F35-DDFF0A4854D9}"/>
              </a:ext>
            </a:extLst>
          </p:cNvPr>
          <p:cNvSpPr txBox="1"/>
          <p:nvPr/>
        </p:nvSpPr>
        <p:spPr>
          <a:xfrm rot="19619888">
            <a:off x="9918177" y="3994417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2573D-E5E5-91BC-AA4F-6727BA7CD49C}"/>
              </a:ext>
            </a:extLst>
          </p:cNvPr>
          <p:cNvSpPr txBox="1"/>
          <p:nvPr/>
        </p:nvSpPr>
        <p:spPr>
          <a:xfrm rot="18177474">
            <a:off x="10474564" y="4001293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7D479E-ECC5-3783-FD37-55018DF102F2}"/>
              </a:ext>
            </a:extLst>
          </p:cNvPr>
          <p:cNvSpPr/>
          <p:nvPr/>
        </p:nvSpPr>
        <p:spPr>
          <a:xfrm>
            <a:off x="9332259" y="4653863"/>
            <a:ext cx="139477" cy="188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E093B-F1A3-1885-1FE1-272220DCC740}"/>
              </a:ext>
            </a:extLst>
          </p:cNvPr>
          <p:cNvSpPr/>
          <p:nvPr/>
        </p:nvSpPr>
        <p:spPr>
          <a:xfrm>
            <a:off x="10250148" y="4653863"/>
            <a:ext cx="139477" cy="188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737A5D-D31C-6A35-043F-D1C2B7B05959}"/>
              </a:ext>
            </a:extLst>
          </p:cNvPr>
          <p:cNvSpPr/>
          <p:nvPr/>
        </p:nvSpPr>
        <p:spPr>
          <a:xfrm>
            <a:off x="6298603" y="3248809"/>
            <a:ext cx="5611906" cy="1947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5E3A58-2292-256C-D217-5A1703D1B175}"/>
              </a:ext>
            </a:extLst>
          </p:cNvPr>
          <p:cNvCxnSpPr/>
          <p:nvPr/>
        </p:nvCxnSpPr>
        <p:spPr>
          <a:xfrm>
            <a:off x="9020287" y="4066391"/>
            <a:ext cx="376518" cy="527124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281AA4-E059-876A-D352-4565C6A68200}"/>
              </a:ext>
            </a:extLst>
          </p:cNvPr>
          <p:cNvSpPr txBox="1"/>
          <p:nvPr/>
        </p:nvSpPr>
        <p:spPr>
          <a:xfrm rot="3140535">
            <a:off x="9044161" y="4022526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F3E4A6-708D-0D7F-8AB7-BE6E6E7B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43" y="4593515"/>
            <a:ext cx="4977205" cy="20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3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5CDC-F80C-7D5D-F0E8-A8A28BC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FF9D8-AD7C-1D2E-99E4-CA84753700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points in the Working Directory’s history</a:t>
            </a:r>
          </a:p>
          <a:p>
            <a:pPr lvl="1"/>
            <a:r>
              <a:rPr lang="en-US" dirty="0"/>
              <a:t>Since that history is the Repository, they’re also nodes in its graph</a:t>
            </a:r>
          </a:p>
          <a:p>
            <a:r>
              <a:rPr lang="en-US" dirty="0"/>
              <a:t>Contents:</a:t>
            </a:r>
          </a:p>
          <a:p>
            <a:pPr lvl="1"/>
            <a:r>
              <a:rPr lang="en-US" dirty="0"/>
              <a:t>A tree of the Working Directory’s root</a:t>
            </a:r>
          </a:p>
          <a:p>
            <a:pPr lvl="1"/>
            <a:r>
              <a:rPr lang="en-US" dirty="0"/>
              <a:t>Reference(s) to parent commit(s)</a:t>
            </a:r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/>
              <a:t>Author</a:t>
            </a:r>
          </a:p>
          <a:p>
            <a:pPr lvl="1"/>
            <a:r>
              <a:rPr lang="en-US" dirty="0"/>
              <a:t>Committer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F69800-B7CB-099A-971B-8469538E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02" y="230135"/>
            <a:ext cx="5841403" cy="5182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4D60CC-81CE-09CD-5925-689C2F44B791}"/>
              </a:ext>
            </a:extLst>
          </p:cNvPr>
          <p:cNvSpPr txBox="1"/>
          <p:nvPr/>
        </p:nvSpPr>
        <p:spPr>
          <a:xfrm rot="1191253">
            <a:off x="8369450" y="4001294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63675-F1B1-1AA9-B0EB-99B91CAD544D}"/>
              </a:ext>
            </a:extLst>
          </p:cNvPr>
          <p:cNvSpPr txBox="1"/>
          <p:nvPr/>
        </p:nvSpPr>
        <p:spPr>
          <a:xfrm rot="3084202">
            <a:off x="9270031" y="400252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5E3F9-943A-DE04-8F35-DDFF0A4854D9}"/>
              </a:ext>
            </a:extLst>
          </p:cNvPr>
          <p:cNvSpPr txBox="1"/>
          <p:nvPr/>
        </p:nvSpPr>
        <p:spPr>
          <a:xfrm rot="19619888">
            <a:off x="9918177" y="3994417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2573D-E5E5-91BC-AA4F-6727BA7CD49C}"/>
              </a:ext>
            </a:extLst>
          </p:cNvPr>
          <p:cNvSpPr txBox="1"/>
          <p:nvPr/>
        </p:nvSpPr>
        <p:spPr>
          <a:xfrm rot="18177474">
            <a:off x="10474564" y="4001293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7D479E-ECC5-3783-FD37-55018DF102F2}"/>
              </a:ext>
            </a:extLst>
          </p:cNvPr>
          <p:cNvSpPr/>
          <p:nvPr/>
        </p:nvSpPr>
        <p:spPr>
          <a:xfrm>
            <a:off x="9332259" y="4653863"/>
            <a:ext cx="139477" cy="188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E093B-F1A3-1885-1FE1-272220DCC740}"/>
              </a:ext>
            </a:extLst>
          </p:cNvPr>
          <p:cNvSpPr/>
          <p:nvPr/>
        </p:nvSpPr>
        <p:spPr>
          <a:xfrm>
            <a:off x="10250148" y="4653863"/>
            <a:ext cx="139477" cy="188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737A5D-D31C-6A35-043F-D1C2B7B05959}"/>
              </a:ext>
            </a:extLst>
          </p:cNvPr>
          <p:cNvSpPr/>
          <p:nvPr/>
        </p:nvSpPr>
        <p:spPr>
          <a:xfrm>
            <a:off x="6298602" y="1344706"/>
            <a:ext cx="5798371" cy="41363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FD88-5152-433A-800C-3AE85B97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Commit, cont’d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611B7-68E6-11EF-7B95-457C614A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6" y="2151849"/>
            <a:ext cx="5228107" cy="386705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83A025A-CF6F-A3D7-FF88-8309A26E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02" y="230135"/>
            <a:ext cx="5841403" cy="5182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8B5DE9-1AED-5B8F-20E7-67D3C0E6E1B6}"/>
              </a:ext>
            </a:extLst>
          </p:cNvPr>
          <p:cNvSpPr txBox="1"/>
          <p:nvPr/>
        </p:nvSpPr>
        <p:spPr>
          <a:xfrm rot="1191253">
            <a:off x="8369450" y="4001294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9E0AA-A0A0-2A84-43C2-0E364EAA65CF}"/>
              </a:ext>
            </a:extLst>
          </p:cNvPr>
          <p:cNvSpPr txBox="1"/>
          <p:nvPr/>
        </p:nvSpPr>
        <p:spPr>
          <a:xfrm rot="3084202">
            <a:off x="9270031" y="400252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E0327-2802-00B1-3352-D6B20D3379F1}"/>
              </a:ext>
            </a:extLst>
          </p:cNvPr>
          <p:cNvSpPr txBox="1"/>
          <p:nvPr/>
        </p:nvSpPr>
        <p:spPr>
          <a:xfrm rot="19619888">
            <a:off x="9918177" y="3994417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4A82B6-A024-4090-7AFE-F869982F4912}"/>
              </a:ext>
            </a:extLst>
          </p:cNvPr>
          <p:cNvSpPr txBox="1"/>
          <p:nvPr/>
        </p:nvSpPr>
        <p:spPr>
          <a:xfrm rot="18177474">
            <a:off x="10474564" y="4001293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AD5DF4-0085-886B-E65C-BD744C162A4B}"/>
              </a:ext>
            </a:extLst>
          </p:cNvPr>
          <p:cNvSpPr/>
          <p:nvPr/>
        </p:nvSpPr>
        <p:spPr>
          <a:xfrm>
            <a:off x="9332259" y="4653863"/>
            <a:ext cx="139477" cy="188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93D3D-0312-0B15-2106-FA334B18EFA0}"/>
              </a:ext>
            </a:extLst>
          </p:cNvPr>
          <p:cNvSpPr/>
          <p:nvPr/>
        </p:nvSpPr>
        <p:spPr>
          <a:xfrm>
            <a:off x="10250148" y="4653863"/>
            <a:ext cx="139477" cy="188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9FA9B-4A01-AA31-47B6-B6FFAD021530}"/>
              </a:ext>
            </a:extLst>
          </p:cNvPr>
          <p:cNvSpPr/>
          <p:nvPr/>
        </p:nvSpPr>
        <p:spPr>
          <a:xfrm>
            <a:off x="6298602" y="1344706"/>
            <a:ext cx="5798371" cy="41363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3B83B-F19F-C176-4B23-6ABD99C7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Teaser for Next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AD611-0B91-DA27-3E67-8DAA29EE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are references to commits</a:t>
            </a:r>
          </a:p>
          <a:p>
            <a:pPr lvl="1"/>
            <a:r>
              <a:rPr lang="en-US" dirty="0"/>
              <a:t>When checked out, move to accommodate new commits</a:t>
            </a:r>
          </a:p>
          <a:p>
            <a:r>
              <a:rPr lang="en-US" dirty="0"/>
              <a:t>HEAD is a reference to the checked-out branch</a:t>
            </a:r>
          </a:p>
        </p:txBody>
      </p:sp>
    </p:spTree>
    <p:extLst>
      <p:ext uri="{BB962C8B-B14F-4D97-AF65-F5344CB8AC3E}">
        <p14:creationId xmlns:p14="http://schemas.microsoft.com/office/powerpoint/2010/main" val="28879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E8FF-DDF7-58F4-1867-FA3C9E77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40A1B-F12F-9F23-2073-D242A040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 Git, </a:t>
            </a:r>
            <a:r>
              <a:rPr lang="en-US" i="1" dirty="0"/>
              <a:t>10.2 Git </a:t>
            </a:r>
            <a:r>
              <a:rPr lang="en-US" i="1" dirty="0" err="1"/>
              <a:t>Interals</a:t>
            </a:r>
            <a:r>
              <a:rPr lang="en-US" i="1" dirty="0"/>
              <a:t> – Git Objects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https://git-scm.com/book/en/v2/Git-Internals-Git-Objects</a:t>
            </a:r>
            <a:r>
              <a:rPr lang="en-US" dirty="0"/>
              <a:t>)</a:t>
            </a:r>
          </a:p>
          <a:p>
            <a:r>
              <a:rPr lang="en-US" dirty="0"/>
              <a:t>Pro Git, </a:t>
            </a:r>
            <a:r>
              <a:rPr lang="en-US" i="1" dirty="0"/>
              <a:t>3.1 Git Branching –Branching in a Nutshell </a:t>
            </a:r>
            <a:r>
              <a:rPr lang="en-US" dirty="0"/>
              <a:t>(</a:t>
            </a:r>
            <a:r>
              <a:rPr lang="en-US" u="sng" dirty="0">
                <a:hlinkClick r:id="rId3"/>
              </a:rPr>
              <a:t>https://git-scm.com/book/en/v2/Git-Branching-Branches-in-a-Nutshell</a:t>
            </a:r>
            <a:r>
              <a:rPr lang="en-US" dirty="0"/>
              <a:t>)</a:t>
            </a:r>
          </a:p>
          <a:p>
            <a:r>
              <a:rPr lang="en-US" dirty="0"/>
              <a:t>Git from the Bottom Up, </a:t>
            </a:r>
            <a:r>
              <a:rPr lang="en-US" i="1" dirty="0"/>
              <a:t>Repository: Directory content tracking </a:t>
            </a:r>
            <a:r>
              <a:rPr lang="en-US" dirty="0"/>
              <a:t>through </a:t>
            </a:r>
            <a:r>
              <a:rPr lang="en-US" i="1" dirty="0"/>
              <a:t>How trees are made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https://jwiegley.github.io/git-from-the-bottom-up/1-Repository/1-directory-content-tracking.html</a:t>
            </a:r>
            <a:r>
              <a:rPr lang="en-US" dirty="0"/>
              <a:t>)</a:t>
            </a:r>
            <a:endParaRPr lang="en-US" i="1" dirty="0"/>
          </a:p>
          <a:p>
            <a:r>
              <a:rPr lang="en-US" dirty="0" err="1"/>
              <a:t>Gitui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https://github.com/extrawurst/gitui</a:t>
            </a:r>
            <a:r>
              <a:rPr lang="en-US" dirty="0"/>
              <a:t>)</a:t>
            </a:r>
          </a:p>
          <a:p>
            <a:r>
              <a:rPr lang="en-US" dirty="0"/>
              <a:t>Git-graph (</a:t>
            </a:r>
            <a:r>
              <a:rPr lang="en-US" dirty="0">
                <a:hlinkClick r:id="rId6"/>
              </a:rPr>
              <a:t>https://github.com/HungryJoe/git-graph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07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_good" id="{1400BC90-1382-D14C-ADDF-4D25233728F0}" vid="{3EF2600C-BEAB-FE4F-A1F2-97B225B3F4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313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Lesson 1_2:  What is a Commit?</vt:lpstr>
      <vt:lpstr>Lab 1_1: The Three States</vt:lpstr>
      <vt:lpstr>Git Objects</vt:lpstr>
      <vt:lpstr>Blobs</vt:lpstr>
      <vt:lpstr>Trees</vt:lpstr>
      <vt:lpstr>Commits</vt:lpstr>
      <vt:lpstr>Commit, cont’d</vt:lpstr>
      <vt:lpstr>Teaser for Next Time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1.1:  What is a Repository?</dc:title>
  <dc:creator>Microsoft Office User</dc:creator>
  <cp:lastModifiedBy>Microsoft Office User</cp:lastModifiedBy>
  <cp:revision>43</cp:revision>
  <dcterms:created xsi:type="dcterms:W3CDTF">2023-01-20T17:03:55Z</dcterms:created>
  <dcterms:modified xsi:type="dcterms:W3CDTF">2023-01-20T18:44:47Z</dcterms:modified>
</cp:coreProperties>
</file>