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2"/>
    <p:restoredTop sz="96405"/>
  </p:normalViewPr>
  <p:slideViewPr>
    <p:cSldViewPr snapToGrid="0">
      <p:cViewPr varScale="1">
        <p:scale>
          <a:sx n="362" d="100"/>
          <a:sy n="362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901EB-BBD8-A08F-122A-234A75789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7B9F4-EA27-8C98-ECD8-F4C3B3FBA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1F8E7-5195-3A69-7EA0-CBAD150635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86" y="134636"/>
            <a:ext cx="3994873" cy="10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3E97-213C-0F47-B392-9EF2C698CC2D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942C-D4F3-1A40-88D0-4299A0A6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3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-like-a-git.net/sections/experimenting-with-git/references-make-commits-reachable.html" TargetMode="External"/><Relationship Id="rId2" Type="http://schemas.openxmlformats.org/officeDocument/2006/relationships/hyperlink" Target="https://git-scm.com/book/en/v2/Git-Internals-Git-Referen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ungryJoe/git-graph" TargetMode="External"/><Relationship Id="rId4" Type="http://schemas.openxmlformats.org/officeDocument/2006/relationships/hyperlink" Target="https://think-like-a-git.net/sections/graph-theory/reachabili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D44C-9902-CCE0-DC3A-6539652F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38"/>
            <a:ext cx="9144000" cy="2271224"/>
          </a:xfrm>
        </p:spPr>
        <p:txBody>
          <a:bodyPr/>
          <a:lstStyle/>
          <a:p>
            <a:r>
              <a:rPr lang="en-US" dirty="0"/>
              <a:t>Lesson 1_3: </a:t>
            </a:r>
            <a:br>
              <a:rPr lang="en-US" dirty="0"/>
            </a:br>
            <a:r>
              <a:rPr lang="en-US" dirty="0"/>
              <a:t>What is a Branch?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AC70-FF40-E362-60C5-1C56A2E37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References</a:t>
            </a:r>
          </a:p>
        </p:txBody>
      </p:sp>
    </p:spTree>
    <p:extLst>
      <p:ext uri="{BB962C8B-B14F-4D97-AF65-F5344CB8AC3E}">
        <p14:creationId xmlns:p14="http://schemas.microsoft.com/office/powerpoint/2010/main" val="7624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8FF-DDF7-58F4-1867-FA3C9E77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0A1B-F12F-9F23-2073-D242A040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 Git, </a:t>
            </a:r>
            <a:r>
              <a:rPr lang="en-US" i="1" dirty="0"/>
              <a:t>10.3 Git Internals – Git References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https://git-scm.com/book/en/v2/Git-Internals-Git-References</a:t>
            </a:r>
            <a:endParaRPr lang="en-US" dirty="0"/>
          </a:p>
          <a:p>
            <a:r>
              <a:rPr lang="en-US" dirty="0"/>
              <a:t>Think Like a Git, </a:t>
            </a:r>
            <a:r>
              <a:rPr lang="en-US" i="1" dirty="0"/>
              <a:t>References Make Commits Reachable,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https://think-like-a-git.net/sections/experimenting-with-git/references-make-commits-reachable.html</a:t>
            </a:r>
            <a:endParaRPr lang="en-US" dirty="0"/>
          </a:p>
          <a:p>
            <a:r>
              <a:rPr lang="en-US" dirty="0"/>
              <a:t>Think Like a Git, </a:t>
            </a:r>
            <a:r>
              <a:rPr lang="en-US" i="1" dirty="0"/>
              <a:t>Reachability, </a:t>
            </a:r>
            <a:r>
              <a:rPr lang="en-US" i="1" dirty="0">
                <a:hlinkClick r:id="rId4"/>
              </a:rPr>
              <a:t>https://think-like-a-git.net/sections/graph-theory/reachability.html</a:t>
            </a:r>
            <a:endParaRPr lang="en-US" dirty="0"/>
          </a:p>
          <a:p>
            <a:r>
              <a:rPr lang="en-US" dirty="0"/>
              <a:t>Git-graph (</a:t>
            </a:r>
            <a:r>
              <a:rPr lang="en-US" dirty="0">
                <a:hlinkClick r:id="rId5"/>
              </a:rPr>
              <a:t>https://github.com/HungryJoe/git-graph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07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663-4FD6-64F3-3A25-28272842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1_2: Git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9E98B-7495-407E-0EC6-D54336B3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852" y="3480484"/>
            <a:ext cx="4810474" cy="318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0AA51-CD92-3A1B-3AF0-18167AC6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530"/>
            <a:ext cx="3134861" cy="116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D79DF-D546-ACF1-C46F-36DC912D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" y="2827606"/>
            <a:ext cx="3133271" cy="122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A0DD6C-9A03-F6BD-7CD9-6AFBAE8AF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215" y="1336431"/>
            <a:ext cx="4302369" cy="3872132"/>
          </a:xfrm>
          <a:prstGeom prst="rect">
            <a:avLst/>
          </a:prstGeom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098BD151-76C6-608A-657F-BBEC4E78AA2A}"/>
              </a:ext>
            </a:extLst>
          </p:cNvPr>
          <p:cNvSpPr/>
          <p:nvPr/>
        </p:nvSpPr>
        <p:spPr>
          <a:xfrm>
            <a:off x="3509889" y="1519311"/>
            <a:ext cx="988256" cy="687571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6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D4E9-3494-CEBA-919A-DA4487C2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References: Why have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9B1E-F344-4057-C141-CAC4EEB39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11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Commits represent histories through their parents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References indicate which histories matter for a particular Repository</a:t>
            </a:r>
          </a:p>
          <a:p>
            <a:pPr lvl="1"/>
            <a:r>
              <a:rPr lang="en-US" dirty="0"/>
              <a:t>Make histories findable so you can easily make use of them</a:t>
            </a:r>
          </a:p>
          <a:p>
            <a:pPr lvl="1"/>
            <a:r>
              <a:rPr lang="en-US" dirty="0"/>
              <a:t>Tell Git not to garbage-collect those histories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D0A59-0049-C399-7388-A96EBE10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92" y="2334829"/>
            <a:ext cx="7772400" cy="31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2A68-EEF5-9C3B-6047-4D53C365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References: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D1CC-93CB-0DA9-6EE0-C7860ACE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 kinds of </a:t>
            </a:r>
            <a:r>
              <a:rPr lang="en-US" i="1" dirty="0"/>
              <a:t>references</a:t>
            </a:r>
            <a:r>
              <a:rPr lang="en-US" dirty="0"/>
              <a:t> in Git, plus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dirty="0"/>
              <a:t>Tags</a:t>
            </a:r>
          </a:p>
          <a:p>
            <a:pPr lvl="1"/>
            <a:r>
              <a:rPr lang="en-US" dirty="0"/>
              <a:t>Branches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(technically a </a:t>
            </a:r>
            <a:r>
              <a:rPr lang="en-US" i="1" dirty="0"/>
              <a:t>symbolic reference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Remotes</a:t>
            </a:r>
          </a:p>
          <a:p>
            <a:r>
              <a:rPr lang="en-US" dirty="0"/>
              <a:t>Reference objects (from the last lesson)</a:t>
            </a:r>
          </a:p>
          <a:p>
            <a:pPr lvl="1"/>
            <a:r>
              <a:rPr lang="en-US" dirty="0"/>
              <a:t>Nearly always reference commits specifically</a:t>
            </a:r>
          </a:p>
          <a:p>
            <a:r>
              <a:rPr lang="en-US" dirty="0"/>
              <a:t>Generally located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.git/refs/&lt;reference-type&gt;/&lt;reference-name&gt;</a:t>
            </a:r>
          </a:p>
          <a:p>
            <a:pPr lvl="1"/>
            <a:r>
              <a:rPr lang="en-US" dirty="0"/>
              <a:t>Each reference file </a:t>
            </a:r>
            <a:r>
              <a:rPr lang="en-US" i="1" dirty="0"/>
              <a:t>only</a:t>
            </a:r>
            <a:r>
              <a:rPr lang="en-US" dirty="0"/>
              <a:t> contains the commit hash being referenced</a:t>
            </a:r>
          </a:p>
          <a:p>
            <a:pPr lvl="1"/>
            <a:r>
              <a:rPr lang="en-US" dirty="0"/>
              <a:t>Makes creating and deleting references really cheap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ABE85-DA00-C124-2DE2-481FF99C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4" y="1326959"/>
            <a:ext cx="4754880" cy="25283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96EF88-38A2-92FD-04D5-36C2A72ECC2D}"/>
              </a:ext>
            </a:extLst>
          </p:cNvPr>
          <p:cNvCxnSpPr/>
          <p:nvPr/>
        </p:nvCxnSpPr>
        <p:spPr>
          <a:xfrm flipV="1">
            <a:off x="9833317" y="1424354"/>
            <a:ext cx="0" cy="40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5E9F6-200D-711F-0BFF-9B00253DBFE8}"/>
              </a:ext>
            </a:extLst>
          </p:cNvPr>
          <p:cNvCxnSpPr>
            <a:cxnSpLocks/>
          </p:cNvCxnSpPr>
          <p:nvPr/>
        </p:nvCxnSpPr>
        <p:spPr>
          <a:xfrm flipH="1" flipV="1">
            <a:off x="10160391" y="1424354"/>
            <a:ext cx="239151" cy="5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AFF47-EA07-DBE8-5F28-5088867C5EC2}"/>
              </a:ext>
            </a:extLst>
          </p:cNvPr>
          <p:cNvCxnSpPr>
            <a:cxnSpLocks/>
          </p:cNvCxnSpPr>
          <p:nvPr/>
        </p:nvCxnSpPr>
        <p:spPr>
          <a:xfrm flipV="1">
            <a:off x="10399542" y="1424354"/>
            <a:ext cx="277836" cy="5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0D76B3-6A6C-9EAE-8B99-F2B344A1AB02}"/>
              </a:ext>
            </a:extLst>
          </p:cNvPr>
          <p:cNvCxnSpPr>
            <a:cxnSpLocks/>
          </p:cNvCxnSpPr>
          <p:nvPr/>
        </p:nvCxnSpPr>
        <p:spPr>
          <a:xfrm>
            <a:off x="9710224" y="2591153"/>
            <a:ext cx="70339" cy="3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AA3B79-99D6-9341-2E83-15840690932A}"/>
              </a:ext>
            </a:extLst>
          </p:cNvPr>
          <p:cNvSpPr txBox="1"/>
          <p:nvPr/>
        </p:nvSpPr>
        <p:spPr>
          <a:xfrm>
            <a:off x="9557831" y="1766647"/>
            <a:ext cx="550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72557-DD88-8382-9DE1-8FA13899BD7F}"/>
              </a:ext>
            </a:extLst>
          </p:cNvPr>
          <p:cNvSpPr txBox="1"/>
          <p:nvPr/>
        </p:nvSpPr>
        <p:spPr>
          <a:xfrm>
            <a:off x="10108802" y="1932679"/>
            <a:ext cx="63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remotes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CED9-C018-8018-9EC1-83B92302FFE7}"/>
              </a:ext>
            </a:extLst>
          </p:cNvPr>
          <p:cNvSpPr txBox="1"/>
          <p:nvPr/>
        </p:nvSpPr>
        <p:spPr>
          <a:xfrm>
            <a:off x="9557831" y="2347814"/>
            <a:ext cx="427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1668E-0836-5481-6D29-A568E20D3A4E}"/>
              </a:ext>
            </a:extLst>
          </p:cNvPr>
          <p:cNvSpPr txBox="1"/>
          <p:nvPr/>
        </p:nvSpPr>
        <p:spPr>
          <a:xfrm>
            <a:off x="8869117" y="1520426"/>
            <a:ext cx="550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C5E523-C07F-2542-FEEB-F3CEBF2F13CB}"/>
              </a:ext>
            </a:extLst>
          </p:cNvPr>
          <p:cNvCxnSpPr>
            <a:cxnSpLocks/>
          </p:cNvCxnSpPr>
          <p:nvPr/>
        </p:nvCxnSpPr>
        <p:spPr>
          <a:xfrm flipV="1">
            <a:off x="9245991" y="1382151"/>
            <a:ext cx="140677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DF11-6156-6157-7C21-6730703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References: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8E4A-BE61-3AB4-D1CB-36A49864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kinds: annotated and lightweight</a:t>
            </a:r>
          </a:p>
          <a:p>
            <a:r>
              <a:rPr lang="en-US" dirty="0"/>
              <a:t>Lightweight Tags</a:t>
            </a:r>
          </a:p>
          <a:p>
            <a:pPr lvl="1"/>
            <a:r>
              <a:rPr lang="en-US" dirty="0"/>
              <a:t>Location: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.git/refs/tags/&lt;tag-name&gt;</a:t>
            </a:r>
            <a:endParaRPr lang="en-US" dirty="0"/>
          </a:p>
          <a:p>
            <a:pPr lvl="1"/>
            <a:r>
              <a:rPr lang="en-US" dirty="0"/>
              <a:t>Just object references</a:t>
            </a:r>
          </a:p>
          <a:p>
            <a:r>
              <a:rPr lang="en-US" dirty="0"/>
              <a:t>Annotated Tags</a:t>
            </a:r>
          </a:p>
          <a:p>
            <a:pPr lvl="1"/>
            <a:r>
              <a:rPr lang="en-US" dirty="0"/>
              <a:t>Location: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.git/refs/tags/&lt;tag-name&gt;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.git/objects/&lt;hash&gt;</a:t>
            </a:r>
          </a:p>
          <a:p>
            <a:pPr lvl="1"/>
            <a:r>
              <a:rPr lang="en-US" dirty="0"/>
              <a:t>Objects as well as references</a:t>
            </a:r>
          </a:p>
          <a:p>
            <a:pPr lvl="2"/>
            <a:r>
              <a:rPr lang="en-US" dirty="0"/>
              <a:t>Contain metadata in addition to a name and the hash of another object</a:t>
            </a:r>
          </a:p>
          <a:p>
            <a:pPr lvl="2"/>
            <a:r>
              <a:rPr lang="en-US" dirty="0"/>
              <a:t>Metadata: tagger, time of tagging, message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6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DF11-6156-6157-7C21-6730703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References: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8E4A-BE61-3AB4-D1CB-36A49864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.git/refs/heads/&lt;branch-name&gt;</a:t>
            </a:r>
          </a:p>
          <a:p>
            <a:r>
              <a:rPr lang="en-US" dirty="0"/>
              <a:t>They can move when they're checked out.</a:t>
            </a:r>
          </a:p>
          <a:p>
            <a:pPr lvl="1"/>
            <a:r>
              <a:rPr lang="en-US" dirty="0"/>
              <a:t>Updated when you make a new commit and they're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50940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DF11-6156-6157-7C21-6730703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(Symbolic) References: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8E4A-BE61-3AB4-D1CB-36A49864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Location: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will always refer to a branch (symbolic ref) or commit (normal ref)</a:t>
            </a:r>
          </a:p>
          <a:p>
            <a:pPr lvl="1"/>
            <a:r>
              <a:rPr lang="en-US" dirty="0"/>
              <a:t>A repository is said to be in "detached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state" when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refers to a commit</a:t>
            </a:r>
          </a:p>
          <a:p>
            <a:pPr lvl="1"/>
            <a:r>
              <a:rPr lang="en-US" dirty="0"/>
              <a:t>The file looks either like: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ref: refs/heads/&lt;branch-name&gt;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&lt;object-hash&gt;</a:t>
            </a:r>
          </a:p>
          <a:p>
            <a:r>
              <a:rPr lang="en-US" i="1" dirty="0"/>
              <a:t>Symbolic references</a:t>
            </a:r>
            <a:r>
              <a:rPr lang="en-US" dirty="0"/>
              <a:t> refer to a reference instead of directly to a commit</a:t>
            </a:r>
          </a:p>
          <a:p>
            <a:r>
              <a:rPr lang="en-US" dirty="0"/>
              <a:t>Refers (directly or indirectly) to the currently checked-out commit or branch</a:t>
            </a:r>
          </a:p>
          <a:p>
            <a:pPr lvl="1"/>
            <a:r>
              <a:rPr lang="en-US" dirty="0"/>
              <a:t>Whenever a new commit is made via `git commit`, its parent is set to the commit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/>
              <a:t>is </a:t>
            </a:r>
            <a:r>
              <a:rPr lang="en-US" dirty="0"/>
              <a:t>then updated, directly or indirectly by updating its 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DF11-6156-6157-7C21-6730703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References: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8E4A-BE61-3AB4-D1CB-36A49864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.git/refs/remotes/&lt;remote-name&gt;/&lt;branch-name&gt;</a:t>
            </a:r>
          </a:p>
          <a:p>
            <a:r>
              <a:rPr lang="en-US" dirty="0"/>
              <a:t>Represent other repositories’ branches the last time they were interacted with</a:t>
            </a:r>
          </a:p>
          <a:p>
            <a:r>
              <a:rPr lang="en-US" dirty="0"/>
              <a:t>Read-only</a:t>
            </a:r>
          </a:p>
          <a:p>
            <a:pPr lvl="1"/>
            <a:r>
              <a:rPr lang="en-US" dirty="0"/>
              <a:t>Can `git switch` to them (in detached HEAD state), but can't commit on them with `git commit`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71F1-80E7-8FC5-0AF4-AC287A4C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1_3: Git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A778-BC2E-74AA-D800-2B7A361F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with 10.3 in </a:t>
            </a:r>
            <a:r>
              <a:rPr lang="en-US" i="1" dirty="0"/>
              <a:t>Pro Git</a:t>
            </a:r>
            <a:r>
              <a:rPr lang="en-US" dirty="0"/>
              <a:t> (ignoring the Remotes section)</a:t>
            </a:r>
          </a:p>
        </p:txBody>
      </p:sp>
    </p:spTree>
    <p:extLst>
      <p:ext uri="{BB962C8B-B14F-4D97-AF65-F5344CB8AC3E}">
        <p14:creationId xmlns:p14="http://schemas.microsoft.com/office/powerpoint/2010/main" val="24012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_good" id="{1400BC90-1382-D14C-ADDF-4D25233728F0}" vid="{3EF2600C-BEAB-FE4F-A1F2-97B225B3F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509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Lesson 1_3:  What is a Branch?</vt:lpstr>
      <vt:lpstr>Lab 1_2: Git Objects</vt:lpstr>
      <vt:lpstr>Git References: Why have them?</vt:lpstr>
      <vt:lpstr>Git References: What are they?</vt:lpstr>
      <vt:lpstr>Git References: Tags</vt:lpstr>
      <vt:lpstr>Git References: Branches</vt:lpstr>
      <vt:lpstr>Git (Symbolic) References: HEAD</vt:lpstr>
      <vt:lpstr>Git References: Remotes</vt:lpstr>
      <vt:lpstr>Lab 1_3: Git References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1.3:  What is a Branch?</dc:title>
  <dc:creator>Microsoft Office User</dc:creator>
  <cp:lastModifiedBy>Microsoft Office User</cp:lastModifiedBy>
  <cp:revision>65</cp:revision>
  <dcterms:created xsi:type="dcterms:W3CDTF">2023-02-03T16:48:31Z</dcterms:created>
  <dcterms:modified xsi:type="dcterms:W3CDTF">2023-02-03T17:59:30Z</dcterms:modified>
</cp:coreProperties>
</file>