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2905" y="1717675"/>
            <a:ext cx="2503170" cy="31184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/>
              <a:t>VGG-FACE</a:t>
            </a:r>
            <a:endParaRPr lang="en-US" sz="2800" b="1"/>
          </a:p>
        </p:txBody>
      </p:sp>
      <p:sp>
        <p:nvSpPr>
          <p:cNvPr id="5" name="Rounded Rectangle 4"/>
          <p:cNvSpPr/>
          <p:nvPr/>
        </p:nvSpPr>
        <p:spPr>
          <a:xfrm>
            <a:off x="5227320" y="1052195"/>
            <a:ext cx="40233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>
                <a:solidFill>
                  <a:srgbClr val="FF0000"/>
                </a:solidFill>
              </a:rPr>
              <a:t>VGG-16</a:t>
            </a:r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227320" y="2971800"/>
            <a:ext cx="40233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>
                <a:solidFill>
                  <a:srgbClr val="FF0000"/>
                </a:solidFill>
              </a:rPr>
              <a:t>RESNET50</a:t>
            </a:r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227320" y="4891405"/>
            <a:ext cx="40233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>
                <a:solidFill>
                  <a:srgbClr val="FF0000"/>
                </a:solidFill>
              </a:rPr>
              <a:t>SENET50</a:t>
            </a:r>
            <a:endParaRPr lang="en-US" sz="2800" b="1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86075" y="1539875"/>
            <a:ext cx="2331720" cy="18834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8" idx="1"/>
          </p:cNvCxnSpPr>
          <p:nvPr/>
        </p:nvCxnSpPr>
        <p:spPr>
          <a:xfrm>
            <a:off x="2865755" y="3423285"/>
            <a:ext cx="2361565" cy="57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75915" y="3413125"/>
            <a:ext cx="2351405" cy="19551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>
            <a:off x="9123045" y="1052195"/>
            <a:ext cx="777240" cy="4753610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051415" y="2460625"/>
            <a:ext cx="1958340" cy="193738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>
                <a:solidFill>
                  <a:schemeClr val="tx1"/>
                </a:solidFill>
              </a:rPr>
              <a:t>CNN</a:t>
            </a:r>
            <a:endParaRPr lang="en-US" sz="28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785495" y="687705"/>
            <a:ext cx="3168650" cy="3249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000" b="1">
                <a:solidFill>
                  <a:schemeClr val="tx1"/>
                </a:solidFill>
              </a:rPr>
              <a:t>LENET</a:t>
            </a:r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237220" y="687705"/>
            <a:ext cx="3168650" cy="3249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000" b="1">
                <a:solidFill>
                  <a:schemeClr val="tx1"/>
                </a:solidFill>
              </a:rPr>
              <a:t>VGGNET</a:t>
            </a:r>
            <a:endParaRPr lang="en-US" sz="4000" b="1">
              <a:solidFill>
                <a:schemeClr val="tx1"/>
              </a:solidFill>
            </a:endParaRPr>
          </a:p>
          <a:p>
            <a:pPr algn="ctr"/>
            <a:r>
              <a:rPr lang="en-US" sz="4000" b="1">
                <a:solidFill>
                  <a:schemeClr val="tx1"/>
                </a:solidFill>
              </a:rPr>
              <a:t>(VGG16, VGG19)</a:t>
            </a:r>
            <a:endParaRPr lang="en-US" sz="4000" b="1">
              <a:solidFill>
                <a:schemeClr val="tx1"/>
              </a:solidFill>
            </a:endParaRPr>
          </a:p>
          <a:p>
            <a:pPr algn="ctr"/>
            <a:r>
              <a:rPr lang="en-US" sz="4000" b="1">
                <a:solidFill>
                  <a:schemeClr val="tx1"/>
                </a:solidFill>
              </a:rPr>
              <a:t>2014</a:t>
            </a:r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11675" y="687705"/>
            <a:ext cx="3168650" cy="3249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000" b="1">
                <a:solidFill>
                  <a:schemeClr val="tx1"/>
                </a:solidFill>
              </a:rPr>
              <a:t>ALEXNET</a:t>
            </a:r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774700" y="687705"/>
            <a:ext cx="3179445" cy="394335"/>
          </a:xfrm>
          <a:custGeom>
            <a:avLst/>
            <a:gdLst>
              <a:gd name="adj1" fmla="val 16667"/>
              <a:gd name="adj2" fmla="val 0"/>
              <a:gd name="a1" fmla="pin 0 adj1 50000"/>
              <a:gd name="a2" fmla="pin 0 adj2 50000"/>
              <a:gd name="tx1" fmla="*/ ss a1 100000"/>
              <a:gd name="tx2" fmla="+- r 0 tx1"/>
              <a:gd name="bx1" fmla="*/ ss a2 100000"/>
              <a:gd name="bx2" fmla="+- r 0 bx1"/>
              <a:gd name="by1" fmla="+- b 0 bx1"/>
              <a:gd name="d" fmla="+- tx1 0 bx1"/>
              <a:gd name="tdx" fmla="*/ tx1 29289 100000"/>
              <a:gd name="bdx" fmla="*/ bx1 29289 100000"/>
              <a:gd name="il" fmla="?: d tdx bdx"/>
              <a:gd name="ir" fmla="+- r 0 il"/>
              <a:gd name="ib" fmla="+- b 0 bdx"/>
            </a:gdLst>
            <a:ahLst/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cd4">
                <a:pos x="hc" y="t"/>
              </a:cxn>
            </a:cxnLst>
            <a:rect l="l" t="t" r="r" b="b"/>
            <a:pathLst>
              <a:path w="5007" h="953">
                <a:moveTo>
                  <a:pt x="588" y="0"/>
                </a:moveTo>
                <a:lnTo>
                  <a:pt x="4419" y="0"/>
                </a:lnTo>
                <a:cubicBezTo>
                  <a:pt x="4744" y="0"/>
                  <a:pt x="5007" y="263"/>
                  <a:pt x="5007" y="588"/>
                </a:cubicBezTo>
                <a:lnTo>
                  <a:pt x="5007" y="953"/>
                </a:lnTo>
                <a:lnTo>
                  <a:pt x="0" y="953"/>
                </a:lnTo>
                <a:lnTo>
                  <a:pt x="0" y="588"/>
                </a:lnTo>
                <a:cubicBezTo>
                  <a:pt x="0" y="263"/>
                  <a:pt x="263" y="0"/>
                  <a:pt x="588" y="0"/>
                </a:cubicBezTo>
                <a:close/>
              </a:path>
            </a:pathLst>
          </a:cu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505960" y="687705"/>
            <a:ext cx="3179445" cy="394335"/>
          </a:xfrm>
          <a:custGeom>
            <a:avLst/>
            <a:gdLst>
              <a:gd name="adj1" fmla="val 16667"/>
              <a:gd name="adj2" fmla="val 0"/>
              <a:gd name="a1" fmla="pin 0 adj1 50000"/>
              <a:gd name="a2" fmla="pin 0 adj2 50000"/>
              <a:gd name="tx1" fmla="*/ ss a1 100000"/>
              <a:gd name="tx2" fmla="+- r 0 tx1"/>
              <a:gd name="bx1" fmla="*/ ss a2 100000"/>
              <a:gd name="bx2" fmla="+- r 0 bx1"/>
              <a:gd name="by1" fmla="+- b 0 bx1"/>
              <a:gd name="d" fmla="+- tx1 0 bx1"/>
              <a:gd name="tdx" fmla="*/ tx1 29289 100000"/>
              <a:gd name="bdx" fmla="*/ bx1 29289 100000"/>
              <a:gd name="il" fmla="?: d tdx bdx"/>
              <a:gd name="ir" fmla="+- r 0 il"/>
              <a:gd name="ib" fmla="+- b 0 bdx"/>
            </a:gdLst>
            <a:ahLst/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">
                <a:pos x="hc" y="t"/>
              </a:cxn>
            </a:cxnLst>
            <a:rect l="l" t="t" r="r" b="b"/>
            <a:pathLst>
              <a:path w="5007" h="953">
                <a:moveTo>
                  <a:pt x="588" y="0"/>
                </a:moveTo>
                <a:lnTo>
                  <a:pt x="4419" y="0"/>
                </a:lnTo>
                <a:cubicBezTo>
                  <a:pt x="4744" y="0"/>
                  <a:pt x="5007" y="263"/>
                  <a:pt x="5007" y="588"/>
                </a:cubicBezTo>
                <a:lnTo>
                  <a:pt x="5007" y="953"/>
                </a:lnTo>
                <a:lnTo>
                  <a:pt x="0" y="953"/>
                </a:lnTo>
                <a:lnTo>
                  <a:pt x="0" y="588"/>
                </a:lnTo>
                <a:cubicBezTo>
                  <a:pt x="0" y="263"/>
                  <a:pt x="263" y="0"/>
                  <a:pt x="588" y="0"/>
                </a:cubicBezTo>
                <a:close/>
              </a:path>
            </a:pathLst>
          </a:cu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8237855" y="687705"/>
            <a:ext cx="3179445" cy="393700"/>
          </a:xfrm>
          <a:custGeom>
            <a:avLst/>
            <a:gdLst>
              <a:gd name="adj1" fmla="val 16667"/>
              <a:gd name="adj2" fmla="val 0"/>
              <a:gd name="a1" fmla="pin 0 adj1 50000"/>
              <a:gd name="a2" fmla="pin 0 adj2 50000"/>
              <a:gd name="tx1" fmla="*/ ss a1 100000"/>
              <a:gd name="tx2" fmla="+- r 0 tx1"/>
              <a:gd name="bx1" fmla="*/ ss a2 100000"/>
              <a:gd name="bx2" fmla="+- r 0 bx1"/>
              <a:gd name="by1" fmla="+- b 0 bx1"/>
              <a:gd name="d" fmla="+- tx1 0 bx1"/>
              <a:gd name="tdx" fmla="*/ tx1 29289 100000"/>
              <a:gd name="bdx" fmla="*/ bx1 29289 100000"/>
              <a:gd name="il" fmla="?: d tdx bdx"/>
              <a:gd name="ir" fmla="+- r 0 il"/>
              <a:gd name="ib" fmla="+- b 0 bdx"/>
            </a:gdLst>
            <a:ahLst/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">
                <a:pos x="hc" y="t"/>
              </a:cxn>
            </a:cxnLst>
            <a:rect l="l" t="t" r="r" b="b"/>
            <a:pathLst>
              <a:path w="5007" h="953">
                <a:moveTo>
                  <a:pt x="588" y="0"/>
                </a:moveTo>
                <a:lnTo>
                  <a:pt x="4419" y="0"/>
                </a:lnTo>
                <a:cubicBezTo>
                  <a:pt x="4744" y="0"/>
                  <a:pt x="5007" y="263"/>
                  <a:pt x="5007" y="588"/>
                </a:cubicBezTo>
                <a:lnTo>
                  <a:pt x="5007" y="953"/>
                </a:lnTo>
                <a:lnTo>
                  <a:pt x="0" y="953"/>
                </a:lnTo>
                <a:lnTo>
                  <a:pt x="0" y="588"/>
                </a:lnTo>
                <a:cubicBezTo>
                  <a:pt x="0" y="263"/>
                  <a:pt x="263" y="0"/>
                  <a:pt x="588" y="0"/>
                </a:cubicBezTo>
                <a:close/>
              </a:path>
            </a:pathLst>
          </a:cu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 sz="4000" b="1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4" idx="3"/>
            <a:endCxn id="6" idx="1"/>
          </p:cNvCxnSpPr>
          <p:nvPr/>
        </p:nvCxnSpPr>
        <p:spPr>
          <a:xfrm>
            <a:off x="3954145" y="2312670"/>
            <a:ext cx="55753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680325" y="2312035"/>
            <a:ext cx="55753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 rot="5400000">
            <a:off x="3756660" y="954405"/>
            <a:ext cx="940435" cy="6904990"/>
          </a:xfrm>
          <a:prstGeom prst="rightBrace">
            <a:avLst>
              <a:gd name="adj1" fmla="val 8333"/>
              <a:gd name="adj2" fmla="val 4971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628775" y="4997450"/>
            <a:ext cx="5208270" cy="1473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CONV-MAXPOOL</a:t>
            </a:r>
            <a:endParaRPr lang="en-US" sz="28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  <p:sp>
        <p:nvSpPr>
          <p:cNvPr id="18" name="Right Brace 17"/>
          <p:cNvSpPr/>
          <p:nvPr/>
        </p:nvSpPr>
        <p:spPr>
          <a:xfrm rot="5400000">
            <a:off x="9352280" y="2823845"/>
            <a:ext cx="940435" cy="3167380"/>
          </a:xfrm>
          <a:prstGeom prst="rightBrace">
            <a:avLst>
              <a:gd name="adj1" fmla="val 8333"/>
              <a:gd name="adj2" fmla="val 4971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239125" y="4997450"/>
            <a:ext cx="3279775" cy="1473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CONV-CONV</a:t>
            </a:r>
            <a:endParaRPr lang="en-US" sz="28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  <a:p>
            <a:pPr algn="ctr"/>
            <a:r>
              <a:rPr lang="en-US" sz="28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CONV-CONV-CONV</a:t>
            </a:r>
            <a:endParaRPr lang="en-US" sz="28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 rot="5400000">
            <a:off x="-1226185" y="1821180"/>
            <a:ext cx="6762115" cy="3119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830" y="0"/>
            <a:ext cx="8276590" cy="6831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5"/>
          <p:cNvPicPr>
            <a:picLocks noChangeAspect="1"/>
          </p:cNvPicPr>
          <p:nvPr>
            <p:ph idx="1"/>
          </p:nvPr>
        </p:nvPicPr>
        <p:blipFill>
          <a:blip r:embed="rId1"/>
          <a:srcRect l="3614"/>
          <a:stretch>
            <a:fillRect/>
          </a:stretch>
        </p:blipFill>
        <p:spPr>
          <a:xfrm>
            <a:off x="3244850" y="0"/>
            <a:ext cx="8255000" cy="6858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384935" y="2228850"/>
            <a:ext cx="6858000" cy="2400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WPS Presentation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Asus</dc:creator>
  <cp:lastModifiedBy>Asus</cp:lastModifiedBy>
  <cp:revision>16</cp:revision>
  <dcterms:created xsi:type="dcterms:W3CDTF">2021-11-02T00:10:03Z</dcterms:created>
  <dcterms:modified xsi:type="dcterms:W3CDTF">2021-11-02T01:59:13Z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9458C5F6D5CD455185E4006935A2717F</vt:lpwstr>
  </property>
  <property fmtid="{D5CDD505-2E9C-101B-9397-08002B2CF9AE}" pid="3" name="KSOProductBuildVer">
    <vt:lpwstr>1033-11.2.0.10351</vt:lpwstr>
  </property>
</Properties>
</file>