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0" r:id="rId4"/>
    <p:sldId id="262" r:id="rId5"/>
    <p:sldId id="265" r:id="rId6"/>
    <p:sldId id="274" r:id="rId7"/>
    <p:sldId id="275" r:id="rId8"/>
    <p:sldId id="276" r:id="rId9"/>
    <p:sldId id="277" r:id="rId10"/>
    <p:sldId id="267" r:id="rId11"/>
    <p:sldId id="278" r:id="rId12"/>
    <p:sldId id="279" r:id="rId13"/>
    <p:sldId id="280" r:id="rId14"/>
    <p:sldId id="282" r:id="rId15"/>
    <p:sldId id="283" r:id="rId16"/>
    <p:sldId id="269" r:id="rId17"/>
    <p:sldId id="285" r:id="rId18"/>
    <p:sldId id="284" r:id="rId19"/>
    <p:sldId id="286" r:id="rId20"/>
    <p:sldId id="287" r:id="rId21"/>
    <p:sldId id="288" r:id="rId22"/>
    <p:sldId id="272" r:id="rId2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8AFE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00" autoAdjust="0"/>
    <p:restoredTop sz="94660"/>
  </p:normalViewPr>
  <p:slideViewPr>
    <p:cSldViewPr snapToGrid="0" showGuides="1">
      <p:cViewPr>
        <p:scale>
          <a:sx n="89" d="100"/>
          <a:sy n="89" d="100"/>
        </p:scale>
        <p:origin x="638" y="250"/>
      </p:cViewPr>
      <p:guideLst>
        <p:guide orient="horz" pos="2157"/>
        <p:guide pos="38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vi-VN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7A1-3777-4FC3-9D0D-F11D57F5FA2F}" type="datetimeFigureOut">
              <a:rPr lang="vi-VN" smtClean="0"/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7A1-3777-4FC3-9D0D-F11D57F5FA2F}" type="datetimeFigureOut">
              <a:rPr lang="vi-VN" smtClean="0"/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7A1-3777-4FC3-9D0D-F11D57F5FA2F}" type="datetimeFigureOut">
              <a:rPr lang="vi-VN" smtClean="0"/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7A1-3777-4FC3-9D0D-F11D57F5FA2F}" type="datetimeFigureOut">
              <a:rPr lang="vi-VN" smtClean="0"/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7A1-3777-4FC3-9D0D-F11D57F5FA2F}" type="datetimeFigureOut">
              <a:rPr lang="vi-VN" smtClean="0"/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7A1-3777-4FC3-9D0D-F11D57F5FA2F}" type="datetimeFigureOut">
              <a:rPr lang="vi-VN" smtClean="0"/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7A1-3777-4FC3-9D0D-F11D57F5FA2F}" type="datetimeFigureOut">
              <a:rPr lang="vi-VN" smtClean="0"/>
            </a:fld>
            <a:endParaRPr lang="vi-VN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7A1-3777-4FC3-9D0D-F11D57F5FA2F}" type="datetimeFigureOut">
              <a:rPr lang="vi-VN" smtClean="0"/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7A1-3777-4FC3-9D0D-F11D57F5FA2F}" type="datetimeFigureOut">
              <a:rPr lang="vi-VN" smtClean="0"/>
            </a:fld>
            <a:endParaRPr lang="vi-VN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7A1-3777-4FC3-9D0D-F11D57F5FA2F}" type="datetimeFigureOut">
              <a:rPr lang="vi-VN" smtClean="0"/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7A1-3777-4FC3-9D0D-F11D57F5FA2F}" type="datetimeFigureOut">
              <a:rPr lang="vi-VN" smtClean="0"/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227A1-3777-4FC3-9D0D-F11D57F5FA2F}" type="datetimeFigureOut">
              <a:rPr lang="vi-VN" smtClean="0"/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67E99-5868-4D23-843D-6361DE57850D}" type="slidenum">
              <a:rPr lang="vi-VN" smtClean="0"/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/>
          <p:cNvSpPr txBox="1"/>
          <p:nvPr/>
        </p:nvSpPr>
        <p:spPr>
          <a:xfrm>
            <a:off x="3358116" y="-2706576"/>
            <a:ext cx="5475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Hình Bầu dục 5"/>
          <p:cNvSpPr/>
          <p:nvPr/>
        </p:nvSpPr>
        <p:spPr>
          <a:xfrm rot="8846996">
            <a:off x="6308674" y="-1713953"/>
            <a:ext cx="11058824" cy="10843495"/>
          </a:xfrm>
          <a:prstGeom prst="ellipse">
            <a:avLst/>
          </a:prstGeom>
          <a:gradFill>
            <a:gsLst>
              <a:gs pos="38000">
                <a:srgbClr val="A0C4FE"/>
              </a:gs>
              <a:gs pos="4000">
                <a:srgbClr val="438AF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ình Bầu dục 27"/>
          <p:cNvSpPr/>
          <p:nvPr/>
        </p:nvSpPr>
        <p:spPr>
          <a:xfrm rot="8846996">
            <a:off x="5353520" y="659788"/>
            <a:ext cx="1645855" cy="1654365"/>
          </a:xfrm>
          <a:prstGeom prst="ellipse">
            <a:avLst/>
          </a:prstGeom>
          <a:gradFill>
            <a:gsLst>
              <a:gs pos="38000">
                <a:srgbClr val="A0C4FE"/>
              </a:gs>
              <a:gs pos="4000">
                <a:srgbClr val="438AF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Hộp Văn bản 1"/>
          <p:cNvSpPr txBox="1"/>
          <p:nvPr/>
        </p:nvSpPr>
        <p:spPr>
          <a:xfrm>
            <a:off x="501530" y="463017"/>
            <a:ext cx="41614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5400" b="1" dirty="0" smtClean="0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 smtClean="0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5400" b="1" dirty="0" smtClean="0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 smtClean="0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5400" b="1" dirty="0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 smtClean="0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5400" b="1" dirty="0" smtClean="0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 smtClean="0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5400" b="1" dirty="0" smtClean="0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AI</a:t>
            </a:r>
            <a:endParaRPr lang="en-US" sz="5400" b="1" dirty="0" smtClean="0">
              <a:solidFill>
                <a:srgbClr val="438A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Hình Bầu dục 24"/>
          <p:cNvSpPr/>
          <p:nvPr/>
        </p:nvSpPr>
        <p:spPr>
          <a:xfrm rot="8846996">
            <a:off x="6616753" y="4858066"/>
            <a:ext cx="1660730" cy="1631067"/>
          </a:xfrm>
          <a:prstGeom prst="ellipse">
            <a:avLst/>
          </a:prstGeom>
          <a:gradFill>
            <a:gsLst>
              <a:gs pos="38000">
                <a:srgbClr val="A0C4FE"/>
              </a:gs>
              <a:gs pos="4000">
                <a:srgbClr val="438AF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Hộp Văn bản 3"/>
          <p:cNvSpPr txBox="1"/>
          <p:nvPr/>
        </p:nvSpPr>
        <p:spPr>
          <a:xfrm>
            <a:off x="476123" y="3677908"/>
            <a:ext cx="4676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Mobile-Net Model</a:t>
            </a:r>
            <a:endParaRPr lang="vi-V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Kiểu 3D 4" descr="Laptop - Windows menu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8558" y="50203"/>
            <a:ext cx="5974558" cy="5507159"/>
          </a:xfrm>
          <a:prstGeom prst="rect">
            <a:avLst/>
          </a:prstGeom>
        </p:spPr>
      </p:pic>
      <p:sp>
        <p:nvSpPr>
          <p:cNvPr id="24" name="Hình Bầu dục 23"/>
          <p:cNvSpPr/>
          <p:nvPr/>
        </p:nvSpPr>
        <p:spPr>
          <a:xfrm rot="8846996">
            <a:off x="9888949" y="1861600"/>
            <a:ext cx="2107846" cy="2101961"/>
          </a:xfrm>
          <a:prstGeom prst="ellipse">
            <a:avLst/>
          </a:prstGeom>
          <a:gradFill>
            <a:gsLst>
              <a:gs pos="38000">
                <a:srgbClr val="A0C4FE"/>
              </a:gs>
              <a:gs pos="4000">
                <a:srgbClr val="438AF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Hình Bầu dục 25"/>
          <p:cNvSpPr/>
          <p:nvPr/>
        </p:nvSpPr>
        <p:spPr>
          <a:xfrm>
            <a:off x="-3401674" y="-2677079"/>
            <a:ext cx="3401674" cy="3436731"/>
          </a:xfrm>
          <a:prstGeom prst="ellipse">
            <a:avLst/>
          </a:prstGeom>
          <a:solidFill>
            <a:srgbClr val="438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27" name="Nhóm 26"/>
          <p:cNvGrpSpPr/>
          <p:nvPr/>
        </p:nvGrpSpPr>
        <p:grpSpPr>
          <a:xfrm>
            <a:off x="396601" y="7051038"/>
            <a:ext cx="4710565" cy="1104836"/>
            <a:chOff x="389524" y="1719082"/>
            <a:chExt cx="4710565" cy="1104836"/>
          </a:xfrm>
        </p:grpSpPr>
        <p:sp>
          <p:nvSpPr>
            <p:cNvPr id="29" name="Hình chữ nhật: Góc Tròn 28"/>
            <p:cNvSpPr/>
            <p:nvPr/>
          </p:nvSpPr>
          <p:spPr>
            <a:xfrm>
              <a:off x="389524" y="1918194"/>
              <a:ext cx="4710565" cy="905724"/>
            </a:xfrm>
            <a:prstGeom prst="roundRect">
              <a:avLst>
                <a:gd name="adj" fmla="val 1254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vi-VN" sz="3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Hộp Văn bản 29"/>
            <p:cNvSpPr txBox="1"/>
            <p:nvPr/>
          </p:nvSpPr>
          <p:spPr>
            <a:xfrm>
              <a:off x="1479539" y="2109446"/>
              <a:ext cx="3556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Chủ đề Thuyết trình </a:t>
              </a:r>
              <a:endParaRPr lang="vi-VN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" name="Hình ảnh 30" descr="Ảnh có chứa đồ họa véc-tơ&#10;&#10;Mô tả được tạo tự động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98" y="1719082"/>
              <a:ext cx="1073678" cy="1073678"/>
            </a:xfrm>
            <a:prstGeom prst="rect">
              <a:avLst/>
            </a:prstGeom>
          </p:spPr>
        </p:pic>
      </p:grpSp>
      <p:grpSp>
        <p:nvGrpSpPr>
          <p:cNvPr id="32" name="Nhóm 31"/>
          <p:cNvGrpSpPr/>
          <p:nvPr/>
        </p:nvGrpSpPr>
        <p:grpSpPr>
          <a:xfrm>
            <a:off x="396601" y="10916337"/>
            <a:ext cx="2242918" cy="1480524"/>
            <a:chOff x="396601" y="3118537"/>
            <a:chExt cx="2242918" cy="1480524"/>
          </a:xfrm>
        </p:grpSpPr>
        <p:sp>
          <p:nvSpPr>
            <p:cNvPr id="33" name="Hình chữ nhật: Góc Tròn 32"/>
            <p:cNvSpPr/>
            <p:nvPr/>
          </p:nvSpPr>
          <p:spPr>
            <a:xfrm>
              <a:off x="396601" y="3118537"/>
              <a:ext cx="2242918" cy="1480524"/>
            </a:xfrm>
            <a:prstGeom prst="roundRect">
              <a:avLst>
                <a:gd name="adj" fmla="val 858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4" name="Hộp Văn bản 33"/>
            <p:cNvSpPr txBox="1"/>
            <p:nvPr/>
          </p:nvSpPr>
          <p:spPr>
            <a:xfrm>
              <a:off x="963634" y="3354554"/>
              <a:ext cx="15736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>
                  <a:latin typeface="Arial" panose="020B0604020202020204" pitchFamily="34" charset="0"/>
                  <a:cs typeface="Arial" panose="020B0604020202020204" pitchFamily="34" charset="0"/>
                </a:rPr>
                <a:t>Nội dung 1</a:t>
              </a:r>
              <a:endParaRPr lang="vi-VN" sz="2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5" name="Hình ảnh 34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123" y="3319176"/>
              <a:ext cx="790636" cy="790636"/>
            </a:xfrm>
            <a:prstGeom prst="rect">
              <a:avLst/>
            </a:prstGeom>
          </p:spPr>
        </p:pic>
      </p:grpSp>
      <p:grpSp>
        <p:nvGrpSpPr>
          <p:cNvPr id="36" name="Nhóm 35"/>
          <p:cNvGrpSpPr/>
          <p:nvPr/>
        </p:nvGrpSpPr>
        <p:grpSpPr>
          <a:xfrm>
            <a:off x="2844001" y="13735737"/>
            <a:ext cx="2242918" cy="1480524"/>
            <a:chOff x="2844001" y="3118537"/>
            <a:chExt cx="2242918" cy="1480524"/>
          </a:xfrm>
        </p:grpSpPr>
        <p:sp>
          <p:nvSpPr>
            <p:cNvPr id="37" name="Hình chữ nhật: Góc Tròn 36"/>
            <p:cNvSpPr/>
            <p:nvPr/>
          </p:nvSpPr>
          <p:spPr>
            <a:xfrm>
              <a:off x="2844001" y="3118537"/>
              <a:ext cx="2242918" cy="1480524"/>
            </a:xfrm>
            <a:prstGeom prst="roundRect">
              <a:avLst>
                <a:gd name="adj" fmla="val 8586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8" name="Hộp Văn bản 37"/>
            <p:cNvSpPr txBox="1"/>
            <p:nvPr/>
          </p:nvSpPr>
          <p:spPr>
            <a:xfrm>
              <a:off x="3420704" y="3368749"/>
              <a:ext cx="15736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>
                  <a:latin typeface="Arial" panose="020B0604020202020204" pitchFamily="34" charset="0"/>
                  <a:cs typeface="Arial" panose="020B0604020202020204" pitchFamily="34" charset="0"/>
                </a:rPr>
                <a:t>Nội dung 2</a:t>
              </a:r>
              <a:endParaRPr lang="vi-VN" sz="2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9" name="Hình ảnh 38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4865" y="3252693"/>
              <a:ext cx="816803" cy="816803"/>
            </a:xfrm>
            <a:prstGeom prst="rect">
              <a:avLst/>
            </a:prstGeom>
          </p:spPr>
        </p:pic>
      </p:grpSp>
      <p:grpSp>
        <p:nvGrpSpPr>
          <p:cNvPr id="40" name="Nhóm 39"/>
          <p:cNvGrpSpPr/>
          <p:nvPr/>
        </p:nvGrpSpPr>
        <p:grpSpPr>
          <a:xfrm>
            <a:off x="396601" y="16636414"/>
            <a:ext cx="2242918" cy="1480524"/>
            <a:chOff x="396601" y="4901614"/>
            <a:chExt cx="2242918" cy="1480524"/>
          </a:xfrm>
        </p:grpSpPr>
        <p:sp>
          <p:nvSpPr>
            <p:cNvPr id="41" name="Hình chữ nhật: Góc Tròn 40"/>
            <p:cNvSpPr/>
            <p:nvPr/>
          </p:nvSpPr>
          <p:spPr>
            <a:xfrm>
              <a:off x="396601" y="4901614"/>
              <a:ext cx="2242918" cy="1480524"/>
            </a:xfrm>
            <a:prstGeom prst="roundRect">
              <a:avLst>
                <a:gd name="adj" fmla="val 8586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2" name="Hộp Văn bản 41"/>
            <p:cNvSpPr txBox="1"/>
            <p:nvPr/>
          </p:nvSpPr>
          <p:spPr>
            <a:xfrm>
              <a:off x="980684" y="5099355"/>
              <a:ext cx="15736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>
                  <a:latin typeface="Arial" panose="020B0604020202020204" pitchFamily="34" charset="0"/>
                  <a:cs typeface="Arial" panose="020B0604020202020204" pitchFamily="34" charset="0"/>
                </a:rPr>
                <a:t>Nội dung 3</a:t>
              </a:r>
              <a:endParaRPr lang="vi-VN" sz="2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" name="Hình ảnh 42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509" y="5082390"/>
              <a:ext cx="744338" cy="744338"/>
            </a:xfrm>
            <a:prstGeom prst="rect">
              <a:avLst/>
            </a:prstGeom>
          </p:spPr>
        </p:pic>
      </p:grpSp>
      <p:grpSp>
        <p:nvGrpSpPr>
          <p:cNvPr id="44" name="Nhóm 43"/>
          <p:cNvGrpSpPr/>
          <p:nvPr/>
        </p:nvGrpSpPr>
        <p:grpSpPr>
          <a:xfrm>
            <a:off x="2844382" y="20954414"/>
            <a:ext cx="2242918" cy="1480524"/>
            <a:chOff x="2844382" y="4901614"/>
            <a:chExt cx="2242918" cy="1480524"/>
          </a:xfrm>
        </p:grpSpPr>
        <p:sp>
          <p:nvSpPr>
            <p:cNvPr id="45" name="Hình chữ nhật: Góc Tròn 44"/>
            <p:cNvSpPr/>
            <p:nvPr/>
          </p:nvSpPr>
          <p:spPr>
            <a:xfrm>
              <a:off x="2844382" y="4901614"/>
              <a:ext cx="2242918" cy="1480524"/>
            </a:xfrm>
            <a:prstGeom prst="roundRect">
              <a:avLst>
                <a:gd name="adj" fmla="val 858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6" name="Hộp Văn bản 45"/>
            <p:cNvSpPr txBox="1"/>
            <p:nvPr/>
          </p:nvSpPr>
          <p:spPr>
            <a:xfrm>
              <a:off x="3358114" y="5099354"/>
              <a:ext cx="15736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>
                  <a:latin typeface="Arial" panose="020B0604020202020204" pitchFamily="34" charset="0"/>
                  <a:cs typeface="Arial" panose="020B0604020202020204" pitchFamily="34" charset="0"/>
                </a:rPr>
                <a:t>Nội dung 4</a:t>
              </a:r>
              <a:endParaRPr lang="vi-VN" sz="2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7" name="Hình ảnh 46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506" y="4965667"/>
              <a:ext cx="767741" cy="767741"/>
            </a:xfrm>
            <a:prstGeom prst="rect">
              <a:avLst/>
            </a:prstGeom>
          </p:spPr>
        </p:pic>
      </p:grpSp>
      <p:sp>
        <p:nvSpPr>
          <p:cNvPr id="49" name="Hộp Văn bản 2"/>
          <p:cNvSpPr txBox="1"/>
          <p:nvPr/>
        </p:nvSpPr>
        <p:spPr>
          <a:xfrm>
            <a:off x="358819" y="4717087"/>
            <a:ext cx="450492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Hưng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-18119082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Thắng-18161153</a:t>
            </a:r>
            <a:endParaRPr lang="vi-V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1509" y="3048340"/>
            <a:ext cx="4462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GV: TRƯƠNG NGỌC SƠN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/>
          <p:cNvSpPr txBox="1"/>
          <p:nvPr/>
        </p:nvSpPr>
        <p:spPr>
          <a:xfrm>
            <a:off x="3358116" y="-2706576"/>
            <a:ext cx="5475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ộp Văn bản 6"/>
          <p:cNvSpPr txBox="1"/>
          <p:nvPr/>
        </p:nvSpPr>
        <p:spPr>
          <a:xfrm>
            <a:off x="-5295327" y="3201299"/>
            <a:ext cx="447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thuyết trình…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ình chữ nhật: Góc Tròn 11"/>
          <p:cNvSpPr/>
          <p:nvPr/>
        </p:nvSpPr>
        <p:spPr>
          <a:xfrm>
            <a:off x="408341" y="-3273428"/>
            <a:ext cx="11490599" cy="1972660"/>
          </a:xfrm>
          <a:prstGeom prst="roundRect">
            <a:avLst>
              <a:gd name="adj" fmla="val 1254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ộp Văn bản 12"/>
          <p:cNvSpPr txBox="1"/>
          <p:nvPr/>
        </p:nvSpPr>
        <p:spPr>
          <a:xfrm>
            <a:off x="1278499" y="-3083692"/>
            <a:ext cx="355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Thuyết trình </a:t>
            </a:r>
            <a:endParaRPr lang="vi-VN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Hình ảnh 35" descr="Ảnh có chứa đồ họa véc-tơ&#10;&#10;Mô tả được tạo tự động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01" y="-3083692"/>
            <a:ext cx="796594" cy="796594"/>
          </a:xfrm>
          <a:prstGeom prst="rect">
            <a:avLst/>
          </a:prstGeom>
        </p:spPr>
      </p:pic>
      <p:sp>
        <p:nvSpPr>
          <p:cNvPr id="27" name="Hình chữ nhật: Góc Tròn 26"/>
          <p:cNvSpPr/>
          <p:nvPr/>
        </p:nvSpPr>
        <p:spPr>
          <a:xfrm>
            <a:off x="-5851604" y="3863977"/>
            <a:ext cx="2608313" cy="2419023"/>
          </a:xfrm>
          <a:prstGeom prst="roundRect">
            <a:avLst>
              <a:gd name="adj" fmla="val 858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Hộp Văn bản 31"/>
          <p:cNvSpPr txBox="1"/>
          <p:nvPr/>
        </p:nvSpPr>
        <p:spPr>
          <a:xfrm>
            <a:off x="-5692773" y="5482484"/>
            <a:ext cx="212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Hình ảnh 3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24570" y="4020792"/>
            <a:ext cx="1184397" cy="1184397"/>
          </a:xfrm>
          <a:prstGeom prst="rect">
            <a:avLst/>
          </a:prstGeom>
        </p:spPr>
      </p:pic>
      <p:sp>
        <p:nvSpPr>
          <p:cNvPr id="29" name="Hình chữ nhật: Góc Tròn 28"/>
          <p:cNvSpPr/>
          <p:nvPr/>
        </p:nvSpPr>
        <p:spPr>
          <a:xfrm>
            <a:off x="-2929109" y="3886636"/>
            <a:ext cx="2593741" cy="2396364"/>
          </a:xfrm>
          <a:prstGeom prst="roundRect">
            <a:avLst>
              <a:gd name="adj" fmla="val 858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ộp Văn bản 32"/>
          <p:cNvSpPr txBox="1"/>
          <p:nvPr/>
        </p:nvSpPr>
        <p:spPr>
          <a:xfrm>
            <a:off x="-2739407" y="5421901"/>
            <a:ext cx="2117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Hình ảnh 4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6257" y="4005430"/>
            <a:ext cx="1091305" cy="1091305"/>
          </a:xfrm>
          <a:prstGeom prst="rect">
            <a:avLst/>
          </a:prstGeom>
        </p:spPr>
      </p:pic>
      <p:sp>
        <p:nvSpPr>
          <p:cNvPr id="30" name="Hình chữ nhật: Góc Tròn 29"/>
          <p:cNvSpPr/>
          <p:nvPr/>
        </p:nvSpPr>
        <p:spPr>
          <a:xfrm>
            <a:off x="-265496" y="-317500"/>
            <a:ext cx="12867926" cy="7518400"/>
          </a:xfrm>
          <a:prstGeom prst="roundRect">
            <a:avLst>
              <a:gd name="adj" fmla="val 858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ộp Văn bản 33"/>
          <p:cNvSpPr txBox="1"/>
          <p:nvPr/>
        </p:nvSpPr>
        <p:spPr>
          <a:xfrm>
            <a:off x="3448112" y="-96226"/>
            <a:ext cx="6660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Mobile-Net</a:t>
            </a:r>
            <a:endParaRPr lang="vi-VN" sz="4400" b="1" dirty="0">
              <a:cs typeface="Arial" panose="020B0604020202020204" pitchFamily="34" charset="0"/>
            </a:endParaRPr>
          </a:p>
        </p:txBody>
      </p:sp>
      <p:pic>
        <p:nvPicPr>
          <p:cNvPr id="45" name="Hình ảnh 4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00" y="301335"/>
            <a:ext cx="1051027" cy="1051027"/>
          </a:xfrm>
          <a:prstGeom prst="rect">
            <a:avLst/>
          </a:prstGeom>
        </p:spPr>
      </p:pic>
      <p:sp>
        <p:nvSpPr>
          <p:cNvPr id="31" name="Hình chữ nhật: Góc Tròn 30"/>
          <p:cNvSpPr/>
          <p:nvPr/>
        </p:nvSpPr>
        <p:spPr>
          <a:xfrm>
            <a:off x="14074829" y="3962537"/>
            <a:ext cx="2332734" cy="2268395"/>
          </a:xfrm>
          <a:prstGeom prst="roundRect">
            <a:avLst>
              <a:gd name="adj" fmla="val 858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Hộp Văn bản 34"/>
          <p:cNvSpPr txBox="1"/>
          <p:nvPr/>
        </p:nvSpPr>
        <p:spPr>
          <a:xfrm>
            <a:off x="14241079" y="5328850"/>
            <a:ext cx="2058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Hình ảnh 4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402" y="4130848"/>
            <a:ext cx="1091782" cy="1091782"/>
          </a:xfrm>
          <a:prstGeom prst="rect">
            <a:avLst/>
          </a:prstGeom>
        </p:spPr>
      </p:pic>
      <p:sp>
        <p:nvSpPr>
          <p:cNvPr id="2" name="Hộp Văn bản 1"/>
          <p:cNvSpPr txBox="1"/>
          <p:nvPr/>
        </p:nvSpPr>
        <p:spPr>
          <a:xfrm>
            <a:off x="1849617" y="-4394498"/>
            <a:ext cx="8444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học để thuyết trình</a:t>
            </a:r>
            <a:endParaRPr lang="vi-VN" sz="5400" b="1">
              <a:solidFill>
                <a:srgbClr val="438A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: Rounded Corners 1"/>
          <p:cNvSpPr/>
          <p:nvPr/>
        </p:nvSpPr>
        <p:spPr>
          <a:xfrm>
            <a:off x="2212716" y="826848"/>
            <a:ext cx="9714076" cy="7001164"/>
          </a:xfrm>
          <a:prstGeom prst="roundRect">
            <a:avLst>
              <a:gd name="adj" fmla="val 77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Hình chữ nhật 36"/>
          <p:cNvSpPr/>
          <p:nvPr/>
        </p:nvSpPr>
        <p:spPr>
          <a:xfrm rot="766723">
            <a:off x="213317" y="4293655"/>
            <a:ext cx="1777399" cy="19943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Hình chữ nhật 3"/>
          <p:cNvSpPr/>
          <p:nvPr/>
        </p:nvSpPr>
        <p:spPr>
          <a:xfrm rot="20694416">
            <a:off x="136451" y="1572724"/>
            <a:ext cx="1777399" cy="19943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TextBox 5"/>
          <p:cNvSpPr txBox="1"/>
          <p:nvPr/>
        </p:nvSpPr>
        <p:spPr>
          <a:xfrm>
            <a:off x="2611225" y="1113496"/>
            <a:ext cx="864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batchNorm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 descr="1_yi8tkdpkcbg5pbgttxc9w"/>
          <p:cNvPicPr/>
          <p:nvPr/>
        </p:nvPicPr>
        <p:blipFill>
          <a:blip r:embed="rId6"/>
          <a:stretch>
            <a:fillRect/>
          </a:stretch>
        </p:blipFill>
        <p:spPr>
          <a:xfrm>
            <a:off x="2701043" y="1639692"/>
            <a:ext cx="6132840" cy="36891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11225" y="5482484"/>
            <a:ext cx="8777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gamma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shift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normalization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/>
          <p:cNvSpPr txBox="1"/>
          <p:nvPr/>
        </p:nvSpPr>
        <p:spPr>
          <a:xfrm>
            <a:off x="3358116" y="-2706576"/>
            <a:ext cx="5475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ộp Văn bản 6"/>
          <p:cNvSpPr txBox="1"/>
          <p:nvPr/>
        </p:nvSpPr>
        <p:spPr>
          <a:xfrm>
            <a:off x="-5295327" y="3201299"/>
            <a:ext cx="447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thuyết trình…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ình chữ nhật: Góc Tròn 11"/>
          <p:cNvSpPr/>
          <p:nvPr/>
        </p:nvSpPr>
        <p:spPr>
          <a:xfrm>
            <a:off x="408341" y="-3273428"/>
            <a:ext cx="11490599" cy="1972660"/>
          </a:xfrm>
          <a:prstGeom prst="roundRect">
            <a:avLst>
              <a:gd name="adj" fmla="val 1254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ộp Văn bản 12"/>
          <p:cNvSpPr txBox="1"/>
          <p:nvPr/>
        </p:nvSpPr>
        <p:spPr>
          <a:xfrm>
            <a:off x="1278499" y="-3083692"/>
            <a:ext cx="355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Thuyết trình </a:t>
            </a:r>
            <a:endParaRPr lang="vi-VN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Hình ảnh 35" descr="Ảnh có chứa đồ họa véc-tơ&#10;&#10;Mô tả được tạo tự động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01" y="-3083692"/>
            <a:ext cx="796594" cy="796594"/>
          </a:xfrm>
          <a:prstGeom prst="rect">
            <a:avLst/>
          </a:prstGeom>
        </p:spPr>
      </p:pic>
      <p:sp>
        <p:nvSpPr>
          <p:cNvPr id="27" name="Hình chữ nhật: Góc Tròn 26"/>
          <p:cNvSpPr/>
          <p:nvPr/>
        </p:nvSpPr>
        <p:spPr>
          <a:xfrm>
            <a:off x="-5851604" y="3863977"/>
            <a:ext cx="2608313" cy="2419023"/>
          </a:xfrm>
          <a:prstGeom prst="roundRect">
            <a:avLst>
              <a:gd name="adj" fmla="val 858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Hộp Văn bản 31"/>
          <p:cNvSpPr txBox="1"/>
          <p:nvPr/>
        </p:nvSpPr>
        <p:spPr>
          <a:xfrm>
            <a:off x="-5692773" y="5482484"/>
            <a:ext cx="212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Hình ảnh 3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24570" y="4020792"/>
            <a:ext cx="1184397" cy="1184397"/>
          </a:xfrm>
          <a:prstGeom prst="rect">
            <a:avLst/>
          </a:prstGeom>
        </p:spPr>
      </p:pic>
      <p:sp>
        <p:nvSpPr>
          <p:cNvPr id="29" name="Hình chữ nhật: Góc Tròn 28"/>
          <p:cNvSpPr/>
          <p:nvPr/>
        </p:nvSpPr>
        <p:spPr>
          <a:xfrm>
            <a:off x="-2929109" y="3886636"/>
            <a:ext cx="2593741" cy="2396364"/>
          </a:xfrm>
          <a:prstGeom prst="roundRect">
            <a:avLst>
              <a:gd name="adj" fmla="val 858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ộp Văn bản 32"/>
          <p:cNvSpPr txBox="1"/>
          <p:nvPr/>
        </p:nvSpPr>
        <p:spPr>
          <a:xfrm>
            <a:off x="-2739407" y="5421901"/>
            <a:ext cx="2117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Hình ảnh 4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6257" y="4005430"/>
            <a:ext cx="1091305" cy="1091305"/>
          </a:xfrm>
          <a:prstGeom prst="rect">
            <a:avLst/>
          </a:prstGeom>
        </p:spPr>
      </p:pic>
      <p:sp>
        <p:nvSpPr>
          <p:cNvPr id="30" name="Hình chữ nhật: Góc Tròn 29"/>
          <p:cNvSpPr/>
          <p:nvPr/>
        </p:nvSpPr>
        <p:spPr>
          <a:xfrm>
            <a:off x="-265496" y="-317500"/>
            <a:ext cx="12867926" cy="7518400"/>
          </a:xfrm>
          <a:prstGeom prst="roundRect">
            <a:avLst>
              <a:gd name="adj" fmla="val 858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ộp Văn bản 33"/>
          <p:cNvSpPr txBox="1"/>
          <p:nvPr/>
        </p:nvSpPr>
        <p:spPr>
          <a:xfrm>
            <a:off x="3358116" y="-130046"/>
            <a:ext cx="6660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Mobile-Net</a:t>
            </a:r>
            <a:endParaRPr lang="vi-VN" sz="4400" b="1" dirty="0">
              <a:cs typeface="Arial" panose="020B0604020202020204" pitchFamily="34" charset="0"/>
            </a:endParaRPr>
          </a:p>
        </p:txBody>
      </p:sp>
      <p:pic>
        <p:nvPicPr>
          <p:cNvPr id="45" name="Hình ảnh 4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00" y="301335"/>
            <a:ext cx="1051027" cy="1051027"/>
          </a:xfrm>
          <a:prstGeom prst="rect">
            <a:avLst/>
          </a:prstGeom>
        </p:spPr>
      </p:pic>
      <p:sp>
        <p:nvSpPr>
          <p:cNvPr id="31" name="Hình chữ nhật: Góc Tròn 30"/>
          <p:cNvSpPr/>
          <p:nvPr/>
        </p:nvSpPr>
        <p:spPr>
          <a:xfrm>
            <a:off x="14074829" y="3962537"/>
            <a:ext cx="2332734" cy="2268395"/>
          </a:xfrm>
          <a:prstGeom prst="roundRect">
            <a:avLst>
              <a:gd name="adj" fmla="val 858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Hộp Văn bản 34"/>
          <p:cNvSpPr txBox="1"/>
          <p:nvPr/>
        </p:nvSpPr>
        <p:spPr>
          <a:xfrm>
            <a:off x="14241079" y="5328850"/>
            <a:ext cx="2058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Hình ảnh 4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402" y="4130848"/>
            <a:ext cx="1091782" cy="1091782"/>
          </a:xfrm>
          <a:prstGeom prst="rect">
            <a:avLst/>
          </a:prstGeom>
        </p:spPr>
      </p:pic>
      <p:sp>
        <p:nvSpPr>
          <p:cNvPr id="2" name="Hộp Văn bản 1"/>
          <p:cNvSpPr txBox="1"/>
          <p:nvPr/>
        </p:nvSpPr>
        <p:spPr>
          <a:xfrm>
            <a:off x="1849617" y="-4394498"/>
            <a:ext cx="8444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học để thuyết trình</a:t>
            </a:r>
            <a:endParaRPr lang="vi-VN" sz="5400" b="1">
              <a:solidFill>
                <a:srgbClr val="438A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: Rounded Corners 1"/>
          <p:cNvSpPr/>
          <p:nvPr/>
        </p:nvSpPr>
        <p:spPr>
          <a:xfrm>
            <a:off x="2212716" y="826848"/>
            <a:ext cx="9714076" cy="7001164"/>
          </a:xfrm>
          <a:prstGeom prst="roundRect">
            <a:avLst>
              <a:gd name="adj" fmla="val 77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Hình chữ nhật 36"/>
          <p:cNvSpPr/>
          <p:nvPr/>
        </p:nvSpPr>
        <p:spPr>
          <a:xfrm rot="766723">
            <a:off x="213317" y="4293655"/>
            <a:ext cx="1777399" cy="19943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Hình chữ nhật 3"/>
          <p:cNvSpPr/>
          <p:nvPr/>
        </p:nvSpPr>
        <p:spPr>
          <a:xfrm rot="20694416">
            <a:off x="136451" y="1572724"/>
            <a:ext cx="1777399" cy="19943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TextBox 5"/>
          <p:cNvSpPr txBox="1"/>
          <p:nvPr/>
        </p:nvSpPr>
        <p:spPr>
          <a:xfrm>
            <a:off x="2573518" y="1220245"/>
            <a:ext cx="8640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activation function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BatchNorm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fully-connected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/>
          <p:cNvPicPr/>
          <p:nvPr/>
        </p:nvPicPr>
        <p:blipFill>
          <a:blip r:embed="rId6"/>
          <a:stretch>
            <a:fillRect/>
          </a:stretch>
        </p:blipFill>
        <p:spPr>
          <a:xfrm>
            <a:off x="3358116" y="2571360"/>
            <a:ext cx="3561158" cy="4131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7" descr="DepthwiseSeparableConvolution"/>
          <p:cNvPicPr/>
          <p:nvPr/>
        </p:nvPicPr>
        <p:blipFill>
          <a:blip r:embed="rId7"/>
          <a:stretch>
            <a:fillRect/>
          </a:stretch>
        </p:blipFill>
        <p:spPr>
          <a:xfrm>
            <a:off x="7477473" y="2571360"/>
            <a:ext cx="2963692" cy="41315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/>
          <p:cNvSpPr txBox="1"/>
          <p:nvPr/>
        </p:nvSpPr>
        <p:spPr>
          <a:xfrm>
            <a:off x="3358116" y="-2706576"/>
            <a:ext cx="5475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ộp Văn bản 6"/>
          <p:cNvSpPr txBox="1"/>
          <p:nvPr/>
        </p:nvSpPr>
        <p:spPr>
          <a:xfrm>
            <a:off x="-5295327" y="3201299"/>
            <a:ext cx="447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thuyết trình…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ình chữ nhật: Góc Tròn 11"/>
          <p:cNvSpPr/>
          <p:nvPr/>
        </p:nvSpPr>
        <p:spPr>
          <a:xfrm>
            <a:off x="408341" y="-3273428"/>
            <a:ext cx="11490599" cy="1972660"/>
          </a:xfrm>
          <a:prstGeom prst="roundRect">
            <a:avLst>
              <a:gd name="adj" fmla="val 1254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ộp Văn bản 12"/>
          <p:cNvSpPr txBox="1"/>
          <p:nvPr/>
        </p:nvSpPr>
        <p:spPr>
          <a:xfrm>
            <a:off x="1278499" y="-3083692"/>
            <a:ext cx="355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Thuyết trình </a:t>
            </a:r>
            <a:endParaRPr lang="vi-VN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Hình ảnh 35" descr="Ảnh có chứa đồ họa véc-tơ&#10;&#10;Mô tả được tạo tự động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01" y="-3083692"/>
            <a:ext cx="796594" cy="796594"/>
          </a:xfrm>
          <a:prstGeom prst="rect">
            <a:avLst/>
          </a:prstGeom>
        </p:spPr>
      </p:pic>
      <p:sp>
        <p:nvSpPr>
          <p:cNvPr id="27" name="Hình chữ nhật: Góc Tròn 26"/>
          <p:cNvSpPr/>
          <p:nvPr/>
        </p:nvSpPr>
        <p:spPr>
          <a:xfrm>
            <a:off x="-5851604" y="3863977"/>
            <a:ext cx="2608313" cy="2419023"/>
          </a:xfrm>
          <a:prstGeom prst="roundRect">
            <a:avLst>
              <a:gd name="adj" fmla="val 858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Hộp Văn bản 31"/>
          <p:cNvSpPr txBox="1"/>
          <p:nvPr/>
        </p:nvSpPr>
        <p:spPr>
          <a:xfrm>
            <a:off x="-5692773" y="5482484"/>
            <a:ext cx="212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Hình ảnh 3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24570" y="4020792"/>
            <a:ext cx="1184397" cy="1184397"/>
          </a:xfrm>
          <a:prstGeom prst="rect">
            <a:avLst/>
          </a:prstGeom>
        </p:spPr>
      </p:pic>
      <p:sp>
        <p:nvSpPr>
          <p:cNvPr id="29" name="Hình chữ nhật: Góc Tròn 28"/>
          <p:cNvSpPr/>
          <p:nvPr/>
        </p:nvSpPr>
        <p:spPr>
          <a:xfrm>
            <a:off x="-2929109" y="3886636"/>
            <a:ext cx="2593741" cy="2396364"/>
          </a:xfrm>
          <a:prstGeom prst="roundRect">
            <a:avLst>
              <a:gd name="adj" fmla="val 858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ộp Văn bản 32"/>
          <p:cNvSpPr txBox="1"/>
          <p:nvPr/>
        </p:nvSpPr>
        <p:spPr>
          <a:xfrm>
            <a:off x="-2739407" y="5421901"/>
            <a:ext cx="2117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Hình ảnh 4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6257" y="4005430"/>
            <a:ext cx="1091305" cy="1091305"/>
          </a:xfrm>
          <a:prstGeom prst="rect">
            <a:avLst/>
          </a:prstGeom>
        </p:spPr>
      </p:pic>
      <p:sp>
        <p:nvSpPr>
          <p:cNvPr id="30" name="Hình chữ nhật: Góc Tròn 29"/>
          <p:cNvSpPr/>
          <p:nvPr/>
        </p:nvSpPr>
        <p:spPr>
          <a:xfrm>
            <a:off x="-265496" y="-317500"/>
            <a:ext cx="12867926" cy="7518400"/>
          </a:xfrm>
          <a:prstGeom prst="roundRect">
            <a:avLst>
              <a:gd name="adj" fmla="val 858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ộp Văn bản 33"/>
          <p:cNvSpPr txBox="1"/>
          <p:nvPr/>
        </p:nvSpPr>
        <p:spPr>
          <a:xfrm>
            <a:off x="3566739" y="-119908"/>
            <a:ext cx="6660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Mobile-Net</a:t>
            </a:r>
            <a:endParaRPr lang="vi-VN" sz="4400" b="1" dirty="0">
              <a:cs typeface="Arial" panose="020B0604020202020204" pitchFamily="34" charset="0"/>
            </a:endParaRPr>
          </a:p>
        </p:txBody>
      </p:sp>
      <p:pic>
        <p:nvPicPr>
          <p:cNvPr id="45" name="Hình ảnh 4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00" y="301335"/>
            <a:ext cx="1051027" cy="1051027"/>
          </a:xfrm>
          <a:prstGeom prst="rect">
            <a:avLst/>
          </a:prstGeom>
        </p:spPr>
      </p:pic>
      <p:sp>
        <p:nvSpPr>
          <p:cNvPr id="31" name="Hình chữ nhật: Góc Tròn 30"/>
          <p:cNvSpPr/>
          <p:nvPr/>
        </p:nvSpPr>
        <p:spPr>
          <a:xfrm>
            <a:off x="14074829" y="3962537"/>
            <a:ext cx="2332734" cy="2268395"/>
          </a:xfrm>
          <a:prstGeom prst="roundRect">
            <a:avLst>
              <a:gd name="adj" fmla="val 858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Hộp Văn bản 34"/>
          <p:cNvSpPr txBox="1"/>
          <p:nvPr/>
        </p:nvSpPr>
        <p:spPr>
          <a:xfrm>
            <a:off x="14241079" y="5328850"/>
            <a:ext cx="2058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Hình ảnh 4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402" y="4130848"/>
            <a:ext cx="1091782" cy="1091782"/>
          </a:xfrm>
          <a:prstGeom prst="rect">
            <a:avLst/>
          </a:prstGeom>
        </p:spPr>
      </p:pic>
      <p:sp>
        <p:nvSpPr>
          <p:cNvPr id="2" name="Hộp Văn bản 1"/>
          <p:cNvSpPr txBox="1"/>
          <p:nvPr/>
        </p:nvSpPr>
        <p:spPr>
          <a:xfrm>
            <a:off x="1849617" y="-4394498"/>
            <a:ext cx="8444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học để thuyết trình</a:t>
            </a:r>
            <a:endParaRPr lang="vi-VN" sz="5400" b="1">
              <a:solidFill>
                <a:srgbClr val="438A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: Rounded Corners 1"/>
          <p:cNvSpPr/>
          <p:nvPr/>
        </p:nvSpPr>
        <p:spPr>
          <a:xfrm>
            <a:off x="2212716" y="826848"/>
            <a:ext cx="9714076" cy="7001164"/>
          </a:xfrm>
          <a:prstGeom prst="roundRect">
            <a:avLst>
              <a:gd name="adj" fmla="val 77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Hình chữ nhật 36"/>
          <p:cNvSpPr/>
          <p:nvPr/>
        </p:nvSpPr>
        <p:spPr>
          <a:xfrm rot="766723">
            <a:off x="213317" y="4293655"/>
            <a:ext cx="1777399" cy="19943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Hình chữ nhật 3"/>
          <p:cNvSpPr/>
          <p:nvPr/>
        </p:nvSpPr>
        <p:spPr>
          <a:xfrm rot="20694416">
            <a:off x="136451" y="1572724"/>
            <a:ext cx="1777399" cy="19943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TextBox 5"/>
          <p:cNvSpPr txBox="1"/>
          <p:nvPr/>
        </p:nvSpPr>
        <p:spPr>
          <a:xfrm>
            <a:off x="2701043" y="1206220"/>
            <a:ext cx="864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6"/>
          <a:stretch>
            <a:fillRect/>
          </a:stretch>
        </p:blipFill>
        <p:spPr>
          <a:xfrm>
            <a:off x="2825837" y="1818671"/>
            <a:ext cx="5017263" cy="481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/>
          <p:cNvSpPr txBox="1"/>
          <p:nvPr/>
        </p:nvSpPr>
        <p:spPr>
          <a:xfrm>
            <a:off x="3358116" y="-2706576"/>
            <a:ext cx="5475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ộp Văn bản 6"/>
          <p:cNvSpPr txBox="1"/>
          <p:nvPr/>
        </p:nvSpPr>
        <p:spPr>
          <a:xfrm>
            <a:off x="-5295327" y="3201299"/>
            <a:ext cx="447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thuyết trình…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ình chữ nhật: Góc Tròn 11"/>
          <p:cNvSpPr/>
          <p:nvPr/>
        </p:nvSpPr>
        <p:spPr>
          <a:xfrm>
            <a:off x="408341" y="-3273428"/>
            <a:ext cx="11490599" cy="1972660"/>
          </a:xfrm>
          <a:prstGeom prst="roundRect">
            <a:avLst>
              <a:gd name="adj" fmla="val 1254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ộp Văn bản 12"/>
          <p:cNvSpPr txBox="1"/>
          <p:nvPr/>
        </p:nvSpPr>
        <p:spPr>
          <a:xfrm>
            <a:off x="1278499" y="-3083692"/>
            <a:ext cx="355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Thuyết trình </a:t>
            </a:r>
            <a:endParaRPr lang="vi-VN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Hình ảnh 35" descr="Ảnh có chứa đồ họa véc-tơ&#10;&#10;Mô tả được tạo tự động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01" y="-3083692"/>
            <a:ext cx="796594" cy="796594"/>
          </a:xfrm>
          <a:prstGeom prst="rect">
            <a:avLst/>
          </a:prstGeom>
        </p:spPr>
      </p:pic>
      <p:sp>
        <p:nvSpPr>
          <p:cNvPr id="27" name="Hình chữ nhật: Góc Tròn 26"/>
          <p:cNvSpPr/>
          <p:nvPr/>
        </p:nvSpPr>
        <p:spPr>
          <a:xfrm>
            <a:off x="-5851604" y="3863977"/>
            <a:ext cx="2608313" cy="2419023"/>
          </a:xfrm>
          <a:prstGeom prst="roundRect">
            <a:avLst>
              <a:gd name="adj" fmla="val 858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Hộp Văn bản 31"/>
          <p:cNvSpPr txBox="1"/>
          <p:nvPr/>
        </p:nvSpPr>
        <p:spPr>
          <a:xfrm>
            <a:off x="-5692773" y="5482484"/>
            <a:ext cx="212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Hình ảnh 3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24570" y="4020792"/>
            <a:ext cx="1184397" cy="1184397"/>
          </a:xfrm>
          <a:prstGeom prst="rect">
            <a:avLst/>
          </a:prstGeom>
        </p:spPr>
      </p:pic>
      <p:sp>
        <p:nvSpPr>
          <p:cNvPr id="29" name="Hình chữ nhật: Góc Tròn 28"/>
          <p:cNvSpPr/>
          <p:nvPr/>
        </p:nvSpPr>
        <p:spPr>
          <a:xfrm>
            <a:off x="-2929109" y="3886636"/>
            <a:ext cx="2593741" cy="2396364"/>
          </a:xfrm>
          <a:prstGeom prst="roundRect">
            <a:avLst>
              <a:gd name="adj" fmla="val 858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ộp Văn bản 32"/>
          <p:cNvSpPr txBox="1"/>
          <p:nvPr/>
        </p:nvSpPr>
        <p:spPr>
          <a:xfrm>
            <a:off x="-2739407" y="5421901"/>
            <a:ext cx="2117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Hình ảnh 4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6257" y="4005430"/>
            <a:ext cx="1091305" cy="1091305"/>
          </a:xfrm>
          <a:prstGeom prst="rect">
            <a:avLst/>
          </a:prstGeom>
        </p:spPr>
      </p:pic>
      <p:sp>
        <p:nvSpPr>
          <p:cNvPr id="30" name="Hình chữ nhật: Góc Tròn 29"/>
          <p:cNvSpPr/>
          <p:nvPr/>
        </p:nvSpPr>
        <p:spPr>
          <a:xfrm>
            <a:off x="-265496" y="-317500"/>
            <a:ext cx="12867926" cy="7518400"/>
          </a:xfrm>
          <a:prstGeom prst="roundRect">
            <a:avLst>
              <a:gd name="adj" fmla="val 858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ộp Văn bản 33"/>
          <p:cNvSpPr txBox="1"/>
          <p:nvPr/>
        </p:nvSpPr>
        <p:spPr>
          <a:xfrm>
            <a:off x="3633002" y="-132924"/>
            <a:ext cx="6660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Mobile-Net</a:t>
            </a:r>
            <a:endParaRPr lang="vi-VN" sz="4400" b="1" dirty="0">
              <a:cs typeface="Arial" panose="020B0604020202020204" pitchFamily="34" charset="0"/>
            </a:endParaRPr>
          </a:p>
        </p:txBody>
      </p:sp>
      <p:pic>
        <p:nvPicPr>
          <p:cNvPr id="45" name="Hình ảnh 4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00" y="301335"/>
            <a:ext cx="1051027" cy="1051027"/>
          </a:xfrm>
          <a:prstGeom prst="rect">
            <a:avLst/>
          </a:prstGeom>
        </p:spPr>
      </p:pic>
      <p:sp>
        <p:nvSpPr>
          <p:cNvPr id="31" name="Hình chữ nhật: Góc Tròn 30"/>
          <p:cNvSpPr/>
          <p:nvPr/>
        </p:nvSpPr>
        <p:spPr>
          <a:xfrm>
            <a:off x="14074829" y="3962537"/>
            <a:ext cx="2332734" cy="2268395"/>
          </a:xfrm>
          <a:prstGeom prst="roundRect">
            <a:avLst>
              <a:gd name="adj" fmla="val 858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Hộp Văn bản 34"/>
          <p:cNvSpPr txBox="1"/>
          <p:nvPr/>
        </p:nvSpPr>
        <p:spPr>
          <a:xfrm>
            <a:off x="14241079" y="5328850"/>
            <a:ext cx="2058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Hình ảnh 4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402" y="4130848"/>
            <a:ext cx="1091782" cy="1091782"/>
          </a:xfrm>
          <a:prstGeom prst="rect">
            <a:avLst/>
          </a:prstGeom>
        </p:spPr>
      </p:pic>
      <p:sp>
        <p:nvSpPr>
          <p:cNvPr id="2" name="Hộp Văn bản 1"/>
          <p:cNvSpPr txBox="1"/>
          <p:nvPr/>
        </p:nvSpPr>
        <p:spPr>
          <a:xfrm>
            <a:off x="1849617" y="-4394498"/>
            <a:ext cx="8444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học để thuyết trình</a:t>
            </a:r>
            <a:endParaRPr lang="vi-VN" sz="5400" b="1">
              <a:solidFill>
                <a:srgbClr val="438A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: Rounded Corners 1"/>
          <p:cNvSpPr/>
          <p:nvPr/>
        </p:nvSpPr>
        <p:spPr>
          <a:xfrm>
            <a:off x="2212716" y="826848"/>
            <a:ext cx="9714076" cy="7001164"/>
          </a:xfrm>
          <a:prstGeom prst="roundRect">
            <a:avLst>
              <a:gd name="adj" fmla="val 77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Hình chữ nhật 36"/>
          <p:cNvSpPr/>
          <p:nvPr/>
        </p:nvSpPr>
        <p:spPr>
          <a:xfrm rot="766723">
            <a:off x="213317" y="4293655"/>
            <a:ext cx="1777399" cy="19943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Hình chữ nhật 3"/>
          <p:cNvSpPr/>
          <p:nvPr/>
        </p:nvSpPr>
        <p:spPr>
          <a:xfrm rot="20694416">
            <a:off x="136451" y="1572724"/>
            <a:ext cx="1777399" cy="19943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TextBox 5"/>
          <p:cNvSpPr txBox="1"/>
          <p:nvPr/>
        </p:nvSpPr>
        <p:spPr>
          <a:xfrm>
            <a:off x="2530776" y="1072509"/>
            <a:ext cx="90497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Width Multiplier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Resolution Multiplier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 Multiplier,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depth-wise convolution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data,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1/4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0,75N hay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0,5N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/>
          <p:cNvPicPr/>
          <p:nvPr/>
        </p:nvPicPr>
        <p:blipFill>
          <a:blip r:embed="rId6"/>
          <a:stretch>
            <a:fillRect/>
          </a:stretch>
        </p:blipFill>
        <p:spPr>
          <a:xfrm>
            <a:off x="3079872" y="4336352"/>
            <a:ext cx="5941579" cy="2356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/>
          <p:cNvSpPr txBox="1"/>
          <p:nvPr/>
        </p:nvSpPr>
        <p:spPr>
          <a:xfrm>
            <a:off x="3358116" y="-2706576"/>
            <a:ext cx="5475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ộp Văn bản 6"/>
          <p:cNvSpPr txBox="1"/>
          <p:nvPr/>
        </p:nvSpPr>
        <p:spPr>
          <a:xfrm>
            <a:off x="-5295327" y="3201299"/>
            <a:ext cx="447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thuyết trình…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ình chữ nhật: Góc Tròn 11"/>
          <p:cNvSpPr/>
          <p:nvPr/>
        </p:nvSpPr>
        <p:spPr>
          <a:xfrm>
            <a:off x="408341" y="-3273428"/>
            <a:ext cx="11490599" cy="1972660"/>
          </a:xfrm>
          <a:prstGeom prst="roundRect">
            <a:avLst>
              <a:gd name="adj" fmla="val 1254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ộp Văn bản 12"/>
          <p:cNvSpPr txBox="1"/>
          <p:nvPr/>
        </p:nvSpPr>
        <p:spPr>
          <a:xfrm>
            <a:off x="1278499" y="-3083692"/>
            <a:ext cx="355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Thuyết trình </a:t>
            </a:r>
            <a:endParaRPr lang="vi-VN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Hình ảnh 35" descr="Ảnh có chứa đồ họa véc-tơ&#10;&#10;Mô tả được tạo tự động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01" y="-3083692"/>
            <a:ext cx="796594" cy="796594"/>
          </a:xfrm>
          <a:prstGeom prst="rect">
            <a:avLst/>
          </a:prstGeom>
        </p:spPr>
      </p:pic>
      <p:sp>
        <p:nvSpPr>
          <p:cNvPr id="27" name="Hình chữ nhật: Góc Tròn 26"/>
          <p:cNvSpPr/>
          <p:nvPr/>
        </p:nvSpPr>
        <p:spPr>
          <a:xfrm>
            <a:off x="-5851604" y="3863977"/>
            <a:ext cx="2608313" cy="2419023"/>
          </a:xfrm>
          <a:prstGeom prst="roundRect">
            <a:avLst>
              <a:gd name="adj" fmla="val 858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Hộp Văn bản 31"/>
          <p:cNvSpPr txBox="1"/>
          <p:nvPr/>
        </p:nvSpPr>
        <p:spPr>
          <a:xfrm>
            <a:off x="-5692773" y="5482484"/>
            <a:ext cx="212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Hình ảnh 3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24570" y="4020792"/>
            <a:ext cx="1184397" cy="1184397"/>
          </a:xfrm>
          <a:prstGeom prst="rect">
            <a:avLst/>
          </a:prstGeom>
        </p:spPr>
      </p:pic>
      <p:sp>
        <p:nvSpPr>
          <p:cNvPr id="29" name="Hình chữ nhật: Góc Tròn 28"/>
          <p:cNvSpPr/>
          <p:nvPr/>
        </p:nvSpPr>
        <p:spPr>
          <a:xfrm>
            <a:off x="-2929109" y="3886636"/>
            <a:ext cx="2593741" cy="2396364"/>
          </a:xfrm>
          <a:prstGeom prst="roundRect">
            <a:avLst>
              <a:gd name="adj" fmla="val 858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ộp Văn bản 32"/>
          <p:cNvSpPr txBox="1"/>
          <p:nvPr/>
        </p:nvSpPr>
        <p:spPr>
          <a:xfrm>
            <a:off x="-2739407" y="5421901"/>
            <a:ext cx="2117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Hình ảnh 4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6257" y="4005430"/>
            <a:ext cx="1091305" cy="1091305"/>
          </a:xfrm>
          <a:prstGeom prst="rect">
            <a:avLst/>
          </a:prstGeom>
        </p:spPr>
      </p:pic>
      <p:sp>
        <p:nvSpPr>
          <p:cNvPr id="30" name="Hình chữ nhật: Góc Tròn 29"/>
          <p:cNvSpPr/>
          <p:nvPr/>
        </p:nvSpPr>
        <p:spPr>
          <a:xfrm>
            <a:off x="-265496" y="-317500"/>
            <a:ext cx="12867926" cy="7518400"/>
          </a:xfrm>
          <a:prstGeom prst="roundRect">
            <a:avLst>
              <a:gd name="adj" fmla="val 858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ộp Văn bản 33"/>
          <p:cNvSpPr txBox="1"/>
          <p:nvPr/>
        </p:nvSpPr>
        <p:spPr>
          <a:xfrm>
            <a:off x="3579361" y="-184985"/>
            <a:ext cx="6660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Mobile-Net</a:t>
            </a:r>
            <a:endParaRPr lang="vi-VN" sz="4400" b="1" dirty="0">
              <a:cs typeface="Arial" panose="020B0604020202020204" pitchFamily="34" charset="0"/>
            </a:endParaRPr>
          </a:p>
        </p:txBody>
      </p:sp>
      <p:pic>
        <p:nvPicPr>
          <p:cNvPr id="45" name="Hình ảnh 4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00" y="301335"/>
            <a:ext cx="1051027" cy="1051027"/>
          </a:xfrm>
          <a:prstGeom prst="rect">
            <a:avLst/>
          </a:prstGeom>
        </p:spPr>
      </p:pic>
      <p:sp>
        <p:nvSpPr>
          <p:cNvPr id="31" name="Hình chữ nhật: Góc Tròn 30"/>
          <p:cNvSpPr/>
          <p:nvPr/>
        </p:nvSpPr>
        <p:spPr>
          <a:xfrm>
            <a:off x="14074829" y="3962537"/>
            <a:ext cx="2332734" cy="2268395"/>
          </a:xfrm>
          <a:prstGeom prst="roundRect">
            <a:avLst>
              <a:gd name="adj" fmla="val 858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Hộp Văn bản 34"/>
          <p:cNvSpPr txBox="1"/>
          <p:nvPr/>
        </p:nvSpPr>
        <p:spPr>
          <a:xfrm>
            <a:off x="14241079" y="5328850"/>
            <a:ext cx="2058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Hình ảnh 4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402" y="4130848"/>
            <a:ext cx="1091782" cy="1091782"/>
          </a:xfrm>
          <a:prstGeom prst="rect">
            <a:avLst/>
          </a:prstGeom>
        </p:spPr>
      </p:pic>
      <p:sp>
        <p:nvSpPr>
          <p:cNvPr id="2" name="Hộp Văn bản 1"/>
          <p:cNvSpPr txBox="1"/>
          <p:nvPr/>
        </p:nvSpPr>
        <p:spPr>
          <a:xfrm>
            <a:off x="1849617" y="-4394498"/>
            <a:ext cx="8444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học để thuyết trình</a:t>
            </a:r>
            <a:endParaRPr lang="vi-VN" sz="5400" b="1">
              <a:solidFill>
                <a:srgbClr val="438A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: Rounded Corners 1"/>
          <p:cNvSpPr/>
          <p:nvPr/>
        </p:nvSpPr>
        <p:spPr>
          <a:xfrm>
            <a:off x="2212716" y="826848"/>
            <a:ext cx="9714076" cy="7001164"/>
          </a:xfrm>
          <a:prstGeom prst="roundRect">
            <a:avLst>
              <a:gd name="adj" fmla="val 77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Hình chữ nhật 36"/>
          <p:cNvSpPr/>
          <p:nvPr/>
        </p:nvSpPr>
        <p:spPr>
          <a:xfrm rot="766723">
            <a:off x="213317" y="4293655"/>
            <a:ext cx="1777399" cy="19943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Hình chữ nhật 3"/>
          <p:cNvSpPr/>
          <p:nvPr/>
        </p:nvSpPr>
        <p:spPr>
          <a:xfrm rot="20694416">
            <a:off x="136451" y="1572724"/>
            <a:ext cx="1777399" cy="19943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TextBox 5"/>
          <p:cNvSpPr txBox="1"/>
          <p:nvPr/>
        </p:nvSpPr>
        <p:spPr>
          <a:xfrm>
            <a:off x="2452323" y="1284898"/>
            <a:ext cx="9049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 Multiplier,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224×244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112×112.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/>
          <p:cNvPicPr/>
          <p:nvPr/>
        </p:nvPicPr>
        <p:blipFill>
          <a:blip r:embed="rId6"/>
          <a:stretch>
            <a:fillRect/>
          </a:stretch>
        </p:blipFill>
        <p:spPr>
          <a:xfrm>
            <a:off x="2825838" y="2943277"/>
            <a:ext cx="6213059" cy="3516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/>
          <p:cNvSpPr txBox="1"/>
          <p:nvPr/>
        </p:nvSpPr>
        <p:spPr>
          <a:xfrm>
            <a:off x="3273104" y="-5009329"/>
            <a:ext cx="5475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ộp Văn bản 6"/>
          <p:cNvSpPr txBox="1"/>
          <p:nvPr/>
        </p:nvSpPr>
        <p:spPr>
          <a:xfrm>
            <a:off x="-5295327" y="3201299"/>
            <a:ext cx="447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thuyết trình…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ình chữ nhật: Góc Tròn 11"/>
          <p:cNvSpPr/>
          <p:nvPr/>
        </p:nvSpPr>
        <p:spPr>
          <a:xfrm>
            <a:off x="476617" y="-4548972"/>
            <a:ext cx="11490599" cy="1972660"/>
          </a:xfrm>
          <a:prstGeom prst="roundRect">
            <a:avLst>
              <a:gd name="adj" fmla="val 1254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ộp Văn bản 12"/>
          <p:cNvSpPr txBox="1"/>
          <p:nvPr/>
        </p:nvSpPr>
        <p:spPr>
          <a:xfrm>
            <a:off x="1346775" y="-4359236"/>
            <a:ext cx="355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Thuyết trình </a:t>
            </a:r>
            <a:endParaRPr lang="vi-VN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Hình ảnh 35" descr="Ảnh có chứa đồ họa véc-tơ&#10;&#10;Mô tả được tạo tự động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77" y="-4359236"/>
            <a:ext cx="796594" cy="796594"/>
          </a:xfrm>
          <a:prstGeom prst="rect">
            <a:avLst/>
          </a:prstGeom>
        </p:spPr>
      </p:pic>
      <p:sp>
        <p:nvSpPr>
          <p:cNvPr id="27" name="Hình chữ nhật: Góc Tròn 26"/>
          <p:cNvSpPr/>
          <p:nvPr/>
        </p:nvSpPr>
        <p:spPr>
          <a:xfrm>
            <a:off x="-9167921" y="3961593"/>
            <a:ext cx="2608313" cy="2419023"/>
          </a:xfrm>
          <a:prstGeom prst="roundRect">
            <a:avLst>
              <a:gd name="adj" fmla="val 858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Hộp Văn bản 31"/>
          <p:cNvSpPr txBox="1"/>
          <p:nvPr/>
        </p:nvSpPr>
        <p:spPr>
          <a:xfrm>
            <a:off x="-9009090" y="5580100"/>
            <a:ext cx="212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Hình ảnh 3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40887" y="4118408"/>
            <a:ext cx="1184397" cy="1184397"/>
          </a:xfrm>
          <a:prstGeom prst="rect">
            <a:avLst/>
          </a:prstGeom>
        </p:spPr>
      </p:pic>
      <p:sp>
        <p:nvSpPr>
          <p:cNvPr id="29" name="Hình chữ nhật: Góc Tròn 28"/>
          <p:cNvSpPr/>
          <p:nvPr/>
        </p:nvSpPr>
        <p:spPr>
          <a:xfrm>
            <a:off x="-6245426" y="3984252"/>
            <a:ext cx="2593741" cy="2396364"/>
          </a:xfrm>
          <a:prstGeom prst="roundRect">
            <a:avLst>
              <a:gd name="adj" fmla="val 858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ộp Văn bản 32"/>
          <p:cNvSpPr txBox="1"/>
          <p:nvPr/>
        </p:nvSpPr>
        <p:spPr>
          <a:xfrm>
            <a:off x="-6055724" y="5519517"/>
            <a:ext cx="2117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Hình ảnh 4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2574" y="4103046"/>
            <a:ext cx="1091305" cy="1091305"/>
          </a:xfrm>
          <a:prstGeom prst="rect">
            <a:avLst/>
          </a:prstGeom>
        </p:spPr>
      </p:pic>
      <p:sp>
        <p:nvSpPr>
          <p:cNvPr id="30" name="Hình chữ nhật: Góc Tròn 29"/>
          <p:cNvSpPr/>
          <p:nvPr/>
        </p:nvSpPr>
        <p:spPr>
          <a:xfrm>
            <a:off x="-3144654" y="3964035"/>
            <a:ext cx="2571091" cy="2375961"/>
          </a:xfrm>
          <a:prstGeom prst="roundRect">
            <a:avLst>
              <a:gd name="adj" fmla="val 858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ộp Văn bản 33"/>
          <p:cNvSpPr txBox="1"/>
          <p:nvPr/>
        </p:nvSpPr>
        <p:spPr>
          <a:xfrm>
            <a:off x="-2894764" y="5464331"/>
            <a:ext cx="206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Hình ảnh 4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9096" y="4154724"/>
            <a:ext cx="1051027" cy="1051027"/>
          </a:xfrm>
          <a:prstGeom prst="rect">
            <a:avLst/>
          </a:prstGeom>
        </p:spPr>
      </p:pic>
      <p:sp>
        <p:nvSpPr>
          <p:cNvPr id="31" name="Hình chữ nhật: Góc Tròn 30"/>
          <p:cNvSpPr/>
          <p:nvPr/>
        </p:nvSpPr>
        <p:spPr>
          <a:xfrm>
            <a:off x="-236732" y="-365804"/>
            <a:ext cx="13089131" cy="7581449"/>
          </a:xfrm>
          <a:prstGeom prst="roundRect">
            <a:avLst>
              <a:gd name="adj" fmla="val 858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Hộp Văn bản 34"/>
          <p:cNvSpPr txBox="1"/>
          <p:nvPr/>
        </p:nvSpPr>
        <p:spPr>
          <a:xfrm>
            <a:off x="1013274" y="-121325"/>
            <a:ext cx="6860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Mobile Net V2 </a:t>
            </a:r>
            <a:endParaRPr lang="vi-V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" name="Hình ảnh 4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683" y="-44457"/>
            <a:ext cx="1091782" cy="1091782"/>
          </a:xfrm>
          <a:prstGeom prst="rect">
            <a:avLst/>
          </a:prstGeom>
        </p:spPr>
      </p:pic>
      <p:sp>
        <p:nvSpPr>
          <p:cNvPr id="2" name="Hộp Văn bản 1"/>
          <p:cNvSpPr txBox="1"/>
          <p:nvPr/>
        </p:nvSpPr>
        <p:spPr>
          <a:xfrm>
            <a:off x="2330133" y="-5147829"/>
            <a:ext cx="8444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học để thuyết trình</a:t>
            </a:r>
            <a:endParaRPr lang="vi-VN" sz="5400" b="1">
              <a:solidFill>
                <a:srgbClr val="438A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: Rounded Corners 1"/>
          <p:cNvSpPr/>
          <p:nvPr/>
        </p:nvSpPr>
        <p:spPr>
          <a:xfrm>
            <a:off x="211996" y="555407"/>
            <a:ext cx="10561774" cy="6412952"/>
          </a:xfrm>
          <a:prstGeom prst="roundRect">
            <a:avLst>
              <a:gd name="adj" fmla="val 3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" name="Hình Bầu dục 3"/>
          <p:cNvSpPr/>
          <p:nvPr/>
        </p:nvSpPr>
        <p:spPr>
          <a:xfrm>
            <a:off x="10978703" y="1301308"/>
            <a:ext cx="1067824" cy="10590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ình Bầu dục 27"/>
          <p:cNvSpPr/>
          <p:nvPr/>
        </p:nvSpPr>
        <p:spPr>
          <a:xfrm>
            <a:off x="11658088" y="2511539"/>
            <a:ext cx="1067824" cy="10590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6" name="Hình Bầu dục 45"/>
          <p:cNvSpPr/>
          <p:nvPr/>
        </p:nvSpPr>
        <p:spPr>
          <a:xfrm>
            <a:off x="10938939" y="3754089"/>
            <a:ext cx="1067824" cy="1059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Hình Bầu dục 46"/>
          <p:cNvSpPr/>
          <p:nvPr/>
        </p:nvSpPr>
        <p:spPr>
          <a:xfrm>
            <a:off x="11697701" y="5237730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723289" y="839643"/>
            <a:ext cx="4803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289" y="1446217"/>
            <a:ext cx="962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Linear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Bottlenecks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nghẽn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Deep Learning,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channel)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hẹp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compression/encode,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convolution(3×3)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3288" y="3532014"/>
            <a:ext cx="96294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Skip connection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“higher training error”,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residual block,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MobileNetV2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residual block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convolution block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(1×1)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/>
          <p:cNvSpPr txBox="1"/>
          <p:nvPr/>
        </p:nvSpPr>
        <p:spPr>
          <a:xfrm>
            <a:off x="3273104" y="-5009329"/>
            <a:ext cx="5475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ộp Văn bản 6"/>
          <p:cNvSpPr txBox="1"/>
          <p:nvPr/>
        </p:nvSpPr>
        <p:spPr>
          <a:xfrm>
            <a:off x="-5295327" y="3201299"/>
            <a:ext cx="447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thuyết trình…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ình chữ nhật: Góc Tròn 11"/>
          <p:cNvSpPr/>
          <p:nvPr/>
        </p:nvSpPr>
        <p:spPr>
          <a:xfrm>
            <a:off x="476617" y="-4548972"/>
            <a:ext cx="11490599" cy="1972660"/>
          </a:xfrm>
          <a:prstGeom prst="roundRect">
            <a:avLst>
              <a:gd name="adj" fmla="val 1254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ộp Văn bản 12"/>
          <p:cNvSpPr txBox="1"/>
          <p:nvPr/>
        </p:nvSpPr>
        <p:spPr>
          <a:xfrm>
            <a:off x="1346775" y="-4359236"/>
            <a:ext cx="355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Thuyết trình </a:t>
            </a:r>
            <a:endParaRPr lang="vi-VN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Hình ảnh 35" descr="Ảnh có chứa đồ họa véc-tơ&#10;&#10;Mô tả được tạo tự động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77" y="-4359236"/>
            <a:ext cx="796594" cy="796594"/>
          </a:xfrm>
          <a:prstGeom prst="rect">
            <a:avLst/>
          </a:prstGeom>
        </p:spPr>
      </p:pic>
      <p:sp>
        <p:nvSpPr>
          <p:cNvPr id="27" name="Hình chữ nhật: Góc Tròn 26"/>
          <p:cNvSpPr/>
          <p:nvPr/>
        </p:nvSpPr>
        <p:spPr>
          <a:xfrm>
            <a:off x="-9167921" y="3961593"/>
            <a:ext cx="2608313" cy="2419023"/>
          </a:xfrm>
          <a:prstGeom prst="roundRect">
            <a:avLst>
              <a:gd name="adj" fmla="val 858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Hộp Văn bản 31"/>
          <p:cNvSpPr txBox="1"/>
          <p:nvPr/>
        </p:nvSpPr>
        <p:spPr>
          <a:xfrm>
            <a:off x="-9009090" y="5580100"/>
            <a:ext cx="212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Hình ảnh 3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40887" y="4118408"/>
            <a:ext cx="1184397" cy="1184397"/>
          </a:xfrm>
          <a:prstGeom prst="rect">
            <a:avLst/>
          </a:prstGeom>
        </p:spPr>
      </p:pic>
      <p:sp>
        <p:nvSpPr>
          <p:cNvPr id="29" name="Hình chữ nhật: Góc Tròn 28"/>
          <p:cNvSpPr/>
          <p:nvPr/>
        </p:nvSpPr>
        <p:spPr>
          <a:xfrm>
            <a:off x="-6245426" y="3984252"/>
            <a:ext cx="2593741" cy="2396364"/>
          </a:xfrm>
          <a:prstGeom prst="roundRect">
            <a:avLst>
              <a:gd name="adj" fmla="val 858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ộp Văn bản 32"/>
          <p:cNvSpPr txBox="1"/>
          <p:nvPr/>
        </p:nvSpPr>
        <p:spPr>
          <a:xfrm>
            <a:off x="-6055724" y="5519517"/>
            <a:ext cx="2117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Hình ảnh 4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2574" y="4103046"/>
            <a:ext cx="1091305" cy="1091305"/>
          </a:xfrm>
          <a:prstGeom prst="rect">
            <a:avLst/>
          </a:prstGeom>
        </p:spPr>
      </p:pic>
      <p:sp>
        <p:nvSpPr>
          <p:cNvPr id="30" name="Hình chữ nhật: Góc Tròn 29"/>
          <p:cNvSpPr/>
          <p:nvPr/>
        </p:nvSpPr>
        <p:spPr>
          <a:xfrm>
            <a:off x="-3144654" y="3964035"/>
            <a:ext cx="2571091" cy="2375961"/>
          </a:xfrm>
          <a:prstGeom prst="roundRect">
            <a:avLst>
              <a:gd name="adj" fmla="val 858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ộp Văn bản 33"/>
          <p:cNvSpPr txBox="1"/>
          <p:nvPr/>
        </p:nvSpPr>
        <p:spPr>
          <a:xfrm>
            <a:off x="-2894764" y="5464331"/>
            <a:ext cx="206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Hình ảnh 4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9096" y="4154724"/>
            <a:ext cx="1051027" cy="1051027"/>
          </a:xfrm>
          <a:prstGeom prst="rect">
            <a:avLst/>
          </a:prstGeom>
        </p:spPr>
      </p:pic>
      <p:sp>
        <p:nvSpPr>
          <p:cNvPr id="31" name="Hình chữ nhật: Góc Tròn 30"/>
          <p:cNvSpPr/>
          <p:nvPr/>
        </p:nvSpPr>
        <p:spPr>
          <a:xfrm>
            <a:off x="-236732" y="-365804"/>
            <a:ext cx="13089131" cy="7581449"/>
          </a:xfrm>
          <a:prstGeom prst="roundRect">
            <a:avLst>
              <a:gd name="adj" fmla="val 858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Hộp Văn bản 34"/>
          <p:cNvSpPr txBox="1"/>
          <p:nvPr/>
        </p:nvSpPr>
        <p:spPr>
          <a:xfrm>
            <a:off x="1013274" y="-121325"/>
            <a:ext cx="6860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Mobile Net V2 </a:t>
            </a:r>
            <a:endParaRPr lang="vi-V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" name="Hình ảnh 4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683" y="-44457"/>
            <a:ext cx="1091782" cy="1091782"/>
          </a:xfrm>
          <a:prstGeom prst="rect">
            <a:avLst/>
          </a:prstGeom>
        </p:spPr>
      </p:pic>
      <p:sp>
        <p:nvSpPr>
          <p:cNvPr id="2" name="Hộp Văn bản 1"/>
          <p:cNvSpPr txBox="1"/>
          <p:nvPr/>
        </p:nvSpPr>
        <p:spPr>
          <a:xfrm>
            <a:off x="2330133" y="-5147829"/>
            <a:ext cx="8444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học để thuyết trình</a:t>
            </a:r>
            <a:endParaRPr lang="vi-VN" sz="5400" b="1">
              <a:solidFill>
                <a:srgbClr val="438A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: Rounded Corners 1"/>
          <p:cNvSpPr/>
          <p:nvPr/>
        </p:nvSpPr>
        <p:spPr>
          <a:xfrm>
            <a:off x="210091" y="524927"/>
            <a:ext cx="10561774" cy="6412952"/>
          </a:xfrm>
          <a:prstGeom prst="roundRect">
            <a:avLst>
              <a:gd name="adj" fmla="val 3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" name="Hình Bầu dục 3"/>
          <p:cNvSpPr/>
          <p:nvPr/>
        </p:nvSpPr>
        <p:spPr>
          <a:xfrm>
            <a:off x="10978703" y="1301308"/>
            <a:ext cx="1067824" cy="10590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ình Bầu dục 27"/>
          <p:cNvSpPr/>
          <p:nvPr/>
        </p:nvSpPr>
        <p:spPr>
          <a:xfrm>
            <a:off x="11658088" y="2511539"/>
            <a:ext cx="1067824" cy="10590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6" name="Hình Bầu dục 45"/>
          <p:cNvSpPr/>
          <p:nvPr/>
        </p:nvSpPr>
        <p:spPr>
          <a:xfrm>
            <a:off x="10938939" y="3754089"/>
            <a:ext cx="1067824" cy="1059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Hình Bầu dục 46"/>
          <p:cNvSpPr/>
          <p:nvPr/>
        </p:nvSpPr>
        <p:spPr>
          <a:xfrm>
            <a:off x="11697701" y="5237730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695019" y="1163578"/>
            <a:ext cx="95212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Inverted Residuals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channel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depthwise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convolution (3×3),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hẹp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 (1×1).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3919" y="3254811"/>
            <a:ext cx="74965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1"/>
                </a:solidFill>
              </a:rPr>
              <a:t>def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inverted_residual_block</a:t>
            </a:r>
            <a:r>
              <a:rPr lang="en-US" sz="2400" b="1" dirty="0">
                <a:solidFill>
                  <a:schemeClr val="accent1"/>
                </a:solidFill>
              </a:rPr>
              <a:t>(x, expand=64, squeeze=16):</a:t>
            </a:r>
            <a:br>
              <a:rPr lang="en-US" sz="2400" b="1" dirty="0">
                <a:solidFill>
                  <a:schemeClr val="accent1"/>
                </a:solidFill>
              </a:rPr>
            </a:br>
            <a:r>
              <a:rPr lang="en-US" sz="2400" b="1" dirty="0">
                <a:solidFill>
                  <a:schemeClr val="accent1"/>
                </a:solidFill>
              </a:rPr>
              <a:t>	m = Conv2D(expand, (1,1), activation='</a:t>
            </a:r>
            <a:r>
              <a:rPr lang="en-US" sz="2400" b="1" dirty="0" err="1">
                <a:solidFill>
                  <a:schemeClr val="accent1"/>
                </a:solidFill>
              </a:rPr>
              <a:t>relu</a:t>
            </a:r>
            <a:r>
              <a:rPr lang="en-US" sz="2400" b="1" dirty="0">
                <a:solidFill>
                  <a:schemeClr val="accent1"/>
                </a:solidFill>
              </a:rPr>
              <a:t>')(x)</a:t>
            </a:r>
            <a:br>
              <a:rPr lang="en-US" sz="2400" b="1" dirty="0">
                <a:solidFill>
                  <a:schemeClr val="accent1"/>
                </a:solidFill>
              </a:rPr>
            </a:br>
            <a:r>
              <a:rPr lang="en-US" sz="2400" b="1" dirty="0">
                <a:solidFill>
                  <a:schemeClr val="accent1"/>
                </a:solidFill>
              </a:rPr>
              <a:t>	m = DepthwiseConv2D((3,3), activation='</a:t>
            </a:r>
            <a:r>
              <a:rPr lang="en-US" sz="2400" b="1" dirty="0" err="1">
                <a:solidFill>
                  <a:schemeClr val="accent1"/>
                </a:solidFill>
              </a:rPr>
              <a:t>relu</a:t>
            </a:r>
            <a:r>
              <a:rPr lang="en-US" sz="2400" b="1" dirty="0">
                <a:solidFill>
                  <a:schemeClr val="accent1"/>
                </a:solidFill>
              </a:rPr>
              <a:t>')(m)</a:t>
            </a:r>
            <a:br>
              <a:rPr lang="en-US" sz="2400" b="1" dirty="0">
                <a:solidFill>
                  <a:schemeClr val="accent1"/>
                </a:solidFill>
              </a:rPr>
            </a:br>
            <a:r>
              <a:rPr lang="en-US" sz="2400" b="1" dirty="0">
                <a:solidFill>
                  <a:schemeClr val="accent1"/>
                </a:solidFill>
              </a:rPr>
              <a:t>	m = Conv2D(squeeze, (1,1), activation='</a:t>
            </a:r>
            <a:r>
              <a:rPr lang="en-US" sz="2400" b="1" dirty="0" err="1">
                <a:solidFill>
                  <a:schemeClr val="accent1"/>
                </a:solidFill>
              </a:rPr>
              <a:t>relu</a:t>
            </a:r>
            <a:r>
              <a:rPr lang="en-US" sz="2400" b="1" dirty="0">
                <a:solidFill>
                  <a:schemeClr val="accent1"/>
                </a:solidFill>
              </a:rPr>
              <a:t>')(m)</a:t>
            </a:r>
            <a:br>
              <a:rPr lang="en-US" sz="2400" b="1" dirty="0">
                <a:solidFill>
                  <a:schemeClr val="accent1"/>
                </a:solidFill>
              </a:rPr>
            </a:br>
            <a:r>
              <a:rPr lang="en-US" sz="2400" b="1" dirty="0">
                <a:solidFill>
                  <a:schemeClr val="accent1"/>
                </a:solidFill>
              </a:rPr>
              <a:t>	return Add()([m, x</a:t>
            </a:r>
            <a:r>
              <a:rPr lang="en-US" sz="2400" b="1" dirty="0" smtClean="0">
                <a:solidFill>
                  <a:schemeClr val="accent1"/>
                </a:solidFill>
              </a:rPr>
              <a:t>])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8" name="Picture 7" descr="tải xuố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0040" y="5193665"/>
            <a:ext cx="6351905" cy="1744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/>
          <p:cNvSpPr txBox="1"/>
          <p:nvPr/>
        </p:nvSpPr>
        <p:spPr>
          <a:xfrm>
            <a:off x="3273104" y="-5009329"/>
            <a:ext cx="5475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ộp Văn bản 6"/>
          <p:cNvSpPr txBox="1"/>
          <p:nvPr/>
        </p:nvSpPr>
        <p:spPr>
          <a:xfrm>
            <a:off x="-5295327" y="3201299"/>
            <a:ext cx="447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thuyết trình…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ình chữ nhật: Góc Tròn 11"/>
          <p:cNvSpPr/>
          <p:nvPr/>
        </p:nvSpPr>
        <p:spPr>
          <a:xfrm>
            <a:off x="476617" y="-4548972"/>
            <a:ext cx="11490599" cy="1972660"/>
          </a:xfrm>
          <a:prstGeom prst="roundRect">
            <a:avLst>
              <a:gd name="adj" fmla="val 1254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ộp Văn bản 12"/>
          <p:cNvSpPr txBox="1"/>
          <p:nvPr/>
        </p:nvSpPr>
        <p:spPr>
          <a:xfrm>
            <a:off x="1346775" y="-4359236"/>
            <a:ext cx="355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Thuyết trình </a:t>
            </a:r>
            <a:endParaRPr lang="vi-VN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Hình ảnh 35" descr="Ảnh có chứa đồ họa véc-tơ&#10;&#10;Mô tả được tạo tự động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77" y="-4359236"/>
            <a:ext cx="796594" cy="796594"/>
          </a:xfrm>
          <a:prstGeom prst="rect">
            <a:avLst/>
          </a:prstGeom>
        </p:spPr>
      </p:pic>
      <p:sp>
        <p:nvSpPr>
          <p:cNvPr id="27" name="Hình chữ nhật: Góc Tròn 26"/>
          <p:cNvSpPr/>
          <p:nvPr/>
        </p:nvSpPr>
        <p:spPr>
          <a:xfrm>
            <a:off x="-9167921" y="3961593"/>
            <a:ext cx="2608313" cy="2419023"/>
          </a:xfrm>
          <a:prstGeom prst="roundRect">
            <a:avLst>
              <a:gd name="adj" fmla="val 858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Hộp Văn bản 31"/>
          <p:cNvSpPr txBox="1"/>
          <p:nvPr/>
        </p:nvSpPr>
        <p:spPr>
          <a:xfrm>
            <a:off x="-9009090" y="5580100"/>
            <a:ext cx="212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Hình ảnh 3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40887" y="4118408"/>
            <a:ext cx="1184397" cy="1184397"/>
          </a:xfrm>
          <a:prstGeom prst="rect">
            <a:avLst/>
          </a:prstGeom>
        </p:spPr>
      </p:pic>
      <p:sp>
        <p:nvSpPr>
          <p:cNvPr id="29" name="Hình chữ nhật: Góc Tròn 28"/>
          <p:cNvSpPr/>
          <p:nvPr/>
        </p:nvSpPr>
        <p:spPr>
          <a:xfrm>
            <a:off x="-6245426" y="3984252"/>
            <a:ext cx="2593741" cy="2396364"/>
          </a:xfrm>
          <a:prstGeom prst="roundRect">
            <a:avLst>
              <a:gd name="adj" fmla="val 858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ộp Văn bản 32"/>
          <p:cNvSpPr txBox="1"/>
          <p:nvPr/>
        </p:nvSpPr>
        <p:spPr>
          <a:xfrm>
            <a:off x="-6055724" y="5519517"/>
            <a:ext cx="2117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Hình ảnh 4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2574" y="4103046"/>
            <a:ext cx="1091305" cy="1091305"/>
          </a:xfrm>
          <a:prstGeom prst="rect">
            <a:avLst/>
          </a:prstGeom>
        </p:spPr>
      </p:pic>
      <p:sp>
        <p:nvSpPr>
          <p:cNvPr id="30" name="Hình chữ nhật: Góc Tròn 29"/>
          <p:cNvSpPr/>
          <p:nvPr/>
        </p:nvSpPr>
        <p:spPr>
          <a:xfrm>
            <a:off x="-3144654" y="3964035"/>
            <a:ext cx="2571091" cy="2375961"/>
          </a:xfrm>
          <a:prstGeom prst="roundRect">
            <a:avLst>
              <a:gd name="adj" fmla="val 858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ộp Văn bản 33"/>
          <p:cNvSpPr txBox="1"/>
          <p:nvPr/>
        </p:nvSpPr>
        <p:spPr>
          <a:xfrm>
            <a:off x="-2894764" y="5464331"/>
            <a:ext cx="206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Hình ảnh 4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9096" y="4154724"/>
            <a:ext cx="1051027" cy="1051027"/>
          </a:xfrm>
          <a:prstGeom prst="rect">
            <a:avLst/>
          </a:prstGeom>
        </p:spPr>
      </p:pic>
      <p:sp>
        <p:nvSpPr>
          <p:cNvPr id="31" name="Hình chữ nhật: Góc Tròn 30"/>
          <p:cNvSpPr/>
          <p:nvPr/>
        </p:nvSpPr>
        <p:spPr>
          <a:xfrm>
            <a:off x="-236732" y="-365804"/>
            <a:ext cx="13089131" cy="7581449"/>
          </a:xfrm>
          <a:prstGeom prst="roundRect">
            <a:avLst>
              <a:gd name="adj" fmla="val 858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Hộp Văn bản 34"/>
          <p:cNvSpPr txBox="1"/>
          <p:nvPr/>
        </p:nvSpPr>
        <p:spPr>
          <a:xfrm>
            <a:off x="1013274" y="-121325"/>
            <a:ext cx="6860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Mobile Net V2 </a:t>
            </a:r>
            <a:endParaRPr lang="vi-V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" name="Hình ảnh 4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683" y="-44457"/>
            <a:ext cx="1091782" cy="1091782"/>
          </a:xfrm>
          <a:prstGeom prst="rect">
            <a:avLst/>
          </a:prstGeom>
        </p:spPr>
      </p:pic>
      <p:sp>
        <p:nvSpPr>
          <p:cNvPr id="2" name="Hộp Văn bản 1"/>
          <p:cNvSpPr txBox="1"/>
          <p:nvPr/>
        </p:nvSpPr>
        <p:spPr>
          <a:xfrm>
            <a:off x="2330133" y="-5147829"/>
            <a:ext cx="8444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học để thuyết trình</a:t>
            </a:r>
            <a:endParaRPr lang="vi-VN" sz="5400" b="1">
              <a:solidFill>
                <a:srgbClr val="438A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: Rounded Corners 1"/>
          <p:cNvSpPr/>
          <p:nvPr/>
        </p:nvSpPr>
        <p:spPr>
          <a:xfrm>
            <a:off x="211996" y="555407"/>
            <a:ext cx="10561774" cy="6412952"/>
          </a:xfrm>
          <a:prstGeom prst="roundRect">
            <a:avLst>
              <a:gd name="adj" fmla="val 3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thắt</a:t>
            </a:r>
            <a:r>
              <a:rPr lang="en-US" dirty="0"/>
              <a:t> </a:t>
            </a:r>
            <a:r>
              <a:rPr lang="en-US" dirty="0" err="1"/>
              <a:t>cổ</a:t>
            </a:r>
            <a:r>
              <a:rPr lang="en-US" dirty="0"/>
              <a:t> chai (Bottleneck residual block):</a:t>
            </a:r>
            <a:endParaRPr lang="en-US" dirty="0"/>
          </a:p>
        </p:txBody>
      </p:sp>
      <p:sp>
        <p:nvSpPr>
          <p:cNvPr id="4" name="Hình Bầu dục 3"/>
          <p:cNvSpPr/>
          <p:nvPr/>
        </p:nvSpPr>
        <p:spPr>
          <a:xfrm>
            <a:off x="10978703" y="1301308"/>
            <a:ext cx="1067824" cy="10590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ình Bầu dục 27"/>
          <p:cNvSpPr/>
          <p:nvPr/>
        </p:nvSpPr>
        <p:spPr>
          <a:xfrm>
            <a:off x="11658088" y="2511539"/>
            <a:ext cx="1067824" cy="10590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6" name="Hình Bầu dục 45"/>
          <p:cNvSpPr/>
          <p:nvPr/>
        </p:nvSpPr>
        <p:spPr>
          <a:xfrm>
            <a:off x="10938939" y="3754089"/>
            <a:ext cx="1067824" cy="1059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Hình Bầu dục 46"/>
          <p:cNvSpPr/>
          <p:nvPr/>
        </p:nvSpPr>
        <p:spPr>
          <a:xfrm>
            <a:off x="11697701" y="5237730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/>
          <p:cNvSpPr txBox="1"/>
          <p:nvPr/>
        </p:nvSpPr>
        <p:spPr>
          <a:xfrm>
            <a:off x="723289" y="839643"/>
            <a:ext cx="4803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Mobile Net V2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942" y="1391522"/>
            <a:ext cx="8156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chai (Bottleneck residual block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6"/>
          <a:stretch>
            <a:fillRect/>
          </a:stretch>
        </p:blipFill>
        <p:spPr>
          <a:xfrm>
            <a:off x="723265" y="2360295"/>
            <a:ext cx="5670550" cy="24530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54300" y="4951036"/>
            <a:ext cx="67500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channel) ban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k’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MobileNetV2-with-inverted-residuals-Process-for-making-linear-bottlenecks-with-th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5095" y="1793240"/>
            <a:ext cx="4186555" cy="5064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/>
          <p:cNvSpPr txBox="1"/>
          <p:nvPr/>
        </p:nvSpPr>
        <p:spPr>
          <a:xfrm>
            <a:off x="3273104" y="-5009329"/>
            <a:ext cx="5475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ộp Văn bản 6"/>
          <p:cNvSpPr txBox="1"/>
          <p:nvPr/>
        </p:nvSpPr>
        <p:spPr>
          <a:xfrm>
            <a:off x="-5295327" y="3201299"/>
            <a:ext cx="447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thuyết trình…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ình chữ nhật: Góc Tròn 11"/>
          <p:cNvSpPr/>
          <p:nvPr/>
        </p:nvSpPr>
        <p:spPr>
          <a:xfrm>
            <a:off x="476617" y="-4548972"/>
            <a:ext cx="11490599" cy="1972660"/>
          </a:xfrm>
          <a:prstGeom prst="roundRect">
            <a:avLst>
              <a:gd name="adj" fmla="val 1254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ộp Văn bản 12"/>
          <p:cNvSpPr txBox="1"/>
          <p:nvPr/>
        </p:nvSpPr>
        <p:spPr>
          <a:xfrm>
            <a:off x="1346775" y="-4359236"/>
            <a:ext cx="355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Thuyết trình </a:t>
            </a:r>
            <a:endParaRPr lang="vi-VN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Hình ảnh 35" descr="Ảnh có chứa đồ họa véc-tơ&#10;&#10;Mô tả được tạo tự động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77" y="-4359236"/>
            <a:ext cx="796594" cy="796594"/>
          </a:xfrm>
          <a:prstGeom prst="rect">
            <a:avLst/>
          </a:prstGeom>
        </p:spPr>
      </p:pic>
      <p:sp>
        <p:nvSpPr>
          <p:cNvPr id="27" name="Hình chữ nhật: Góc Tròn 26"/>
          <p:cNvSpPr/>
          <p:nvPr/>
        </p:nvSpPr>
        <p:spPr>
          <a:xfrm>
            <a:off x="-9167921" y="3961593"/>
            <a:ext cx="2608313" cy="2419023"/>
          </a:xfrm>
          <a:prstGeom prst="roundRect">
            <a:avLst>
              <a:gd name="adj" fmla="val 858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Hộp Văn bản 31"/>
          <p:cNvSpPr txBox="1"/>
          <p:nvPr/>
        </p:nvSpPr>
        <p:spPr>
          <a:xfrm>
            <a:off x="-9009090" y="5580100"/>
            <a:ext cx="212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Hình ảnh 3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40887" y="4118408"/>
            <a:ext cx="1184397" cy="1184397"/>
          </a:xfrm>
          <a:prstGeom prst="rect">
            <a:avLst/>
          </a:prstGeom>
        </p:spPr>
      </p:pic>
      <p:sp>
        <p:nvSpPr>
          <p:cNvPr id="29" name="Hình chữ nhật: Góc Tròn 28"/>
          <p:cNvSpPr/>
          <p:nvPr/>
        </p:nvSpPr>
        <p:spPr>
          <a:xfrm>
            <a:off x="-6245426" y="3984252"/>
            <a:ext cx="2593741" cy="2396364"/>
          </a:xfrm>
          <a:prstGeom prst="roundRect">
            <a:avLst>
              <a:gd name="adj" fmla="val 858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ộp Văn bản 32"/>
          <p:cNvSpPr txBox="1"/>
          <p:nvPr/>
        </p:nvSpPr>
        <p:spPr>
          <a:xfrm>
            <a:off x="-6055724" y="5519517"/>
            <a:ext cx="2117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Hình ảnh 4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2574" y="4103046"/>
            <a:ext cx="1091305" cy="1091305"/>
          </a:xfrm>
          <a:prstGeom prst="rect">
            <a:avLst/>
          </a:prstGeom>
        </p:spPr>
      </p:pic>
      <p:sp>
        <p:nvSpPr>
          <p:cNvPr id="30" name="Hình chữ nhật: Góc Tròn 29"/>
          <p:cNvSpPr/>
          <p:nvPr/>
        </p:nvSpPr>
        <p:spPr>
          <a:xfrm>
            <a:off x="-3144654" y="3964035"/>
            <a:ext cx="2571091" cy="2375961"/>
          </a:xfrm>
          <a:prstGeom prst="roundRect">
            <a:avLst>
              <a:gd name="adj" fmla="val 858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ộp Văn bản 33"/>
          <p:cNvSpPr txBox="1"/>
          <p:nvPr/>
        </p:nvSpPr>
        <p:spPr>
          <a:xfrm>
            <a:off x="-2894764" y="5464331"/>
            <a:ext cx="206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Hình ảnh 4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9096" y="4154724"/>
            <a:ext cx="1051027" cy="1051027"/>
          </a:xfrm>
          <a:prstGeom prst="rect">
            <a:avLst/>
          </a:prstGeom>
        </p:spPr>
      </p:pic>
      <p:sp>
        <p:nvSpPr>
          <p:cNvPr id="31" name="Hình chữ nhật: Góc Tròn 30"/>
          <p:cNvSpPr/>
          <p:nvPr/>
        </p:nvSpPr>
        <p:spPr>
          <a:xfrm>
            <a:off x="-236732" y="-365804"/>
            <a:ext cx="13089131" cy="7581449"/>
          </a:xfrm>
          <a:prstGeom prst="roundRect">
            <a:avLst>
              <a:gd name="adj" fmla="val 858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Hộp Văn bản 34"/>
          <p:cNvSpPr txBox="1"/>
          <p:nvPr/>
        </p:nvSpPr>
        <p:spPr>
          <a:xfrm>
            <a:off x="1013274" y="-121325"/>
            <a:ext cx="6860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Mobile Net V2 </a:t>
            </a:r>
            <a:endParaRPr lang="vi-V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" name="Hình ảnh 4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683" y="-44457"/>
            <a:ext cx="1091782" cy="1091782"/>
          </a:xfrm>
          <a:prstGeom prst="rect">
            <a:avLst/>
          </a:prstGeom>
        </p:spPr>
      </p:pic>
      <p:sp>
        <p:nvSpPr>
          <p:cNvPr id="2" name="Hộp Văn bản 1"/>
          <p:cNvSpPr txBox="1"/>
          <p:nvPr/>
        </p:nvSpPr>
        <p:spPr>
          <a:xfrm>
            <a:off x="2330133" y="-5147829"/>
            <a:ext cx="8444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học để thuyết trình</a:t>
            </a:r>
            <a:endParaRPr lang="vi-VN" sz="5400" b="1">
              <a:solidFill>
                <a:srgbClr val="438A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: Rounded Corners 1"/>
          <p:cNvSpPr/>
          <p:nvPr/>
        </p:nvSpPr>
        <p:spPr>
          <a:xfrm>
            <a:off x="211996" y="555407"/>
            <a:ext cx="10561774" cy="6412952"/>
          </a:xfrm>
          <a:prstGeom prst="roundRect">
            <a:avLst>
              <a:gd name="adj" fmla="val 3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" name="Hình Bầu dục 3"/>
          <p:cNvSpPr/>
          <p:nvPr/>
        </p:nvSpPr>
        <p:spPr>
          <a:xfrm>
            <a:off x="10978703" y="1301308"/>
            <a:ext cx="1067824" cy="10590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ình Bầu dục 27"/>
          <p:cNvSpPr/>
          <p:nvPr/>
        </p:nvSpPr>
        <p:spPr>
          <a:xfrm>
            <a:off x="11658088" y="2511539"/>
            <a:ext cx="1067824" cy="10590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6" name="Hình Bầu dục 45"/>
          <p:cNvSpPr/>
          <p:nvPr/>
        </p:nvSpPr>
        <p:spPr>
          <a:xfrm>
            <a:off x="10938939" y="3754089"/>
            <a:ext cx="1067824" cy="1059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Hình Bầu dục 46"/>
          <p:cNvSpPr/>
          <p:nvPr/>
        </p:nvSpPr>
        <p:spPr>
          <a:xfrm>
            <a:off x="11697701" y="5237730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767256" y="751602"/>
            <a:ext cx="7823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MobileNetV2: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5520" y="1632585"/>
            <a:ext cx="43014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bottleneck residual block.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trượt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460" y="4050665"/>
            <a:ext cx="8966200" cy="2807335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>
          <a:blip r:embed="rId7"/>
          <a:stretch>
            <a:fillRect/>
          </a:stretch>
        </p:blipFill>
        <p:spPr>
          <a:xfrm>
            <a:off x="832485" y="1202055"/>
            <a:ext cx="4861560" cy="3310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/>
          <p:cNvSpPr txBox="1"/>
          <p:nvPr/>
        </p:nvSpPr>
        <p:spPr>
          <a:xfrm>
            <a:off x="3273104" y="-5009329"/>
            <a:ext cx="5475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ộp Văn bản 6"/>
          <p:cNvSpPr txBox="1"/>
          <p:nvPr/>
        </p:nvSpPr>
        <p:spPr>
          <a:xfrm>
            <a:off x="-5295327" y="3201299"/>
            <a:ext cx="447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thuyết trình…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ình chữ nhật: Góc Tròn 11"/>
          <p:cNvSpPr/>
          <p:nvPr/>
        </p:nvSpPr>
        <p:spPr>
          <a:xfrm>
            <a:off x="476617" y="-4548972"/>
            <a:ext cx="11490599" cy="1972660"/>
          </a:xfrm>
          <a:prstGeom prst="roundRect">
            <a:avLst>
              <a:gd name="adj" fmla="val 1254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ộp Văn bản 12"/>
          <p:cNvSpPr txBox="1"/>
          <p:nvPr/>
        </p:nvSpPr>
        <p:spPr>
          <a:xfrm>
            <a:off x="1346775" y="-4359236"/>
            <a:ext cx="355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Thuyết trình </a:t>
            </a:r>
            <a:endParaRPr lang="vi-VN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Hình ảnh 35" descr="Ảnh có chứa đồ họa véc-tơ&#10;&#10;Mô tả được tạo tự động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77" y="-4359236"/>
            <a:ext cx="796594" cy="796594"/>
          </a:xfrm>
          <a:prstGeom prst="rect">
            <a:avLst/>
          </a:prstGeom>
        </p:spPr>
      </p:pic>
      <p:sp>
        <p:nvSpPr>
          <p:cNvPr id="27" name="Hình chữ nhật: Góc Tròn 26"/>
          <p:cNvSpPr/>
          <p:nvPr/>
        </p:nvSpPr>
        <p:spPr>
          <a:xfrm>
            <a:off x="-9167921" y="3961593"/>
            <a:ext cx="2608313" cy="2419023"/>
          </a:xfrm>
          <a:prstGeom prst="roundRect">
            <a:avLst>
              <a:gd name="adj" fmla="val 858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Hộp Văn bản 31"/>
          <p:cNvSpPr txBox="1"/>
          <p:nvPr/>
        </p:nvSpPr>
        <p:spPr>
          <a:xfrm>
            <a:off x="-9009090" y="5580100"/>
            <a:ext cx="212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Hình ảnh 3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40887" y="4118408"/>
            <a:ext cx="1184397" cy="1184397"/>
          </a:xfrm>
          <a:prstGeom prst="rect">
            <a:avLst/>
          </a:prstGeom>
        </p:spPr>
      </p:pic>
      <p:sp>
        <p:nvSpPr>
          <p:cNvPr id="29" name="Hình chữ nhật: Góc Tròn 28"/>
          <p:cNvSpPr/>
          <p:nvPr/>
        </p:nvSpPr>
        <p:spPr>
          <a:xfrm>
            <a:off x="-6245426" y="3984252"/>
            <a:ext cx="2593741" cy="2396364"/>
          </a:xfrm>
          <a:prstGeom prst="roundRect">
            <a:avLst>
              <a:gd name="adj" fmla="val 858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ộp Văn bản 32"/>
          <p:cNvSpPr txBox="1"/>
          <p:nvPr/>
        </p:nvSpPr>
        <p:spPr>
          <a:xfrm>
            <a:off x="-6055724" y="5519517"/>
            <a:ext cx="2117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Hình ảnh 4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2574" y="4103046"/>
            <a:ext cx="1091305" cy="1091305"/>
          </a:xfrm>
          <a:prstGeom prst="rect">
            <a:avLst/>
          </a:prstGeom>
        </p:spPr>
      </p:pic>
      <p:sp>
        <p:nvSpPr>
          <p:cNvPr id="30" name="Hình chữ nhật: Góc Tròn 29"/>
          <p:cNvSpPr/>
          <p:nvPr/>
        </p:nvSpPr>
        <p:spPr>
          <a:xfrm>
            <a:off x="-3144654" y="3964035"/>
            <a:ext cx="2571091" cy="2375961"/>
          </a:xfrm>
          <a:prstGeom prst="roundRect">
            <a:avLst>
              <a:gd name="adj" fmla="val 858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ộp Văn bản 33"/>
          <p:cNvSpPr txBox="1"/>
          <p:nvPr/>
        </p:nvSpPr>
        <p:spPr>
          <a:xfrm>
            <a:off x="-2894764" y="5464331"/>
            <a:ext cx="206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Hình ảnh 4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9096" y="4154724"/>
            <a:ext cx="1051027" cy="1051027"/>
          </a:xfrm>
          <a:prstGeom prst="rect">
            <a:avLst/>
          </a:prstGeom>
        </p:spPr>
      </p:pic>
      <p:sp>
        <p:nvSpPr>
          <p:cNvPr id="31" name="Hình chữ nhật: Góc Tròn 30"/>
          <p:cNvSpPr/>
          <p:nvPr/>
        </p:nvSpPr>
        <p:spPr>
          <a:xfrm>
            <a:off x="-236732" y="-365804"/>
            <a:ext cx="13089131" cy="7581449"/>
          </a:xfrm>
          <a:prstGeom prst="roundRect">
            <a:avLst>
              <a:gd name="adj" fmla="val 858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Hộp Văn bản 34"/>
          <p:cNvSpPr txBox="1"/>
          <p:nvPr/>
        </p:nvSpPr>
        <p:spPr>
          <a:xfrm>
            <a:off x="1013274" y="-121325"/>
            <a:ext cx="6860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Mobile Net V2 </a:t>
            </a:r>
            <a:endParaRPr lang="vi-V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" name="Hình ảnh 4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683" y="-44457"/>
            <a:ext cx="1091782" cy="1091782"/>
          </a:xfrm>
          <a:prstGeom prst="rect">
            <a:avLst/>
          </a:prstGeom>
        </p:spPr>
      </p:pic>
      <p:sp>
        <p:nvSpPr>
          <p:cNvPr id="2" name="Hộp Văn bản 1"/>
          <p:cNvSpPr txBox="1"/>
          <p:nvPr/>
        </p:nvSpPr>
        <p:spPr>
          <a:xfrm>
            <a:off x="2330133" y="-5147829"/>
            <a:ext cx="8444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học để thuyết trình</a:t>
            </a:r>
            <a:endParaRPr lang="vi-VN" sz="5400" b="1">
              <a:solidFill>
                <a:srgbClr val="438A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: Rounded Corners 1"/>
          <p:cNvSpPr/>
          <p:nvPr/>
        </p:nvSpPr>
        <p:spPr>
          <a:xfrm>
            <a:off x="211996" y="555407"/>
            <a:ext cx="10561774" cy="6412952"/>
          </a:xfrm>
          <a:prstGeom prst="roundRect">
            <a:avLst>
              <a:gd name="adj" fmla="val 3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" name="Hình Bầu dục 3"/>
          <p:cNvSpPr/>
          <p:nvPr/>
        </p:nvSpPr>
        <p:spPr>
          <a:xfrm>
            <a:off x="10978703" y="1301308"/>
            <a:ext cx="1067824" cy="10590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ình Bầu dục 27"/>
          <p:cNvSpPr/>
          <p:nvPr/>
        </p:nvSpPr>
        <p:spPr>
          <a:xfrm>
            <a:off x="11658088" y="2511539"/>
            <a:ext cx="1067824" cy="10590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6" name="Hình Bầu dục 45"/>
          <p:cNvSpPr/>
          <p:nvPr/>
        </p:nvSpPr>
        <p:spPr>
          <a:xfrm>
            <a:off x="10938939" y="3754089"/>
            <a:ext cx="1067824" cy="1059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Hình Bầu dục 46"/>
          <p:cNvSpPr/>
          <p:nvPr/>
        </p:nvSpPr>
        <p:spPr>
          <a:xfrm>
            <a:off x="11697701" y="5237730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767256" y="751602"/>
            <a:ext cx="8786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MobileNetV2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6"/>
          <a:srcRect l="210" b="17539"/>
          <a:stretch>
            <a:fillRect/>
          </a:stretch>
        </p:blipFill>
        <p:spPr>
          <a:xfrm>
            <a:off x="916940" y="1301115"/>
            <a:ext cx="8637270" cy="27317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397897" y="1301308"/>
            <a:ext cx="492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42380" y="1241861"/>
            <a:ext cx="492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255978" y="1318118"/>
            <a:ext cx="492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16644" y="4108626"/>
                <a:ext cx="9614721" cy="2447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Transformation function: F(x) = [A . N . B]x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 : linear transformation: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/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charset="0"/>
                          </a:rPr>
                          <m:t>𝑠</m:t>
                        </m:r>
                        <m:r>
                          <a:rPr lang="en-US" sz="2000">
                            <a:latin typeface="Cambria Math" panose="02040503050406030204" charset="0"/>
                          </a:rPr>
                          <m:t>×</m:t>
                        </m:r>
                        <m:r>
                          <a:rPr lang="en-US" sz="2000" i="1">
                            <a:latin typeface="Cambria Math" panose="02040503050406030204" charset="0"/>
                          </a:rPr>
                          <m:t>𝑠</m:t>
                        </m:r>
                        <m:r>
                          <a:rPr lang="en-US" sz="2000">
                            <a:latin typeface="Cambria Math" panose="02040503050406030204" charset="0"/>
                          </a:rPr>
                          <m:t>×</m:t>
                        </m:r>
                        <m:r>
                          <a:rPr lang="en-US" sz="2000" i="1">
                            <a:latin typeface="Cambria Math" panose="0204050305040603020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/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charset="0"/>
                          </a:rPr>
                          <m:t>𝑠</m:t>
                        </m:r>
                        <m:r>
                          <a:rPr lang="en-US" sz="2000">
                            <a:latin typeface="Cambria Math" panose="02040503050406030204" charset="0"/>
                          </a:rPr>
                          <m:t>×</m:t>
                        </m:r>
                        <m:r>
                          <a:rPr lang="en-US" sz="2000" i="1">
                            <a:latin typeface="Cambria Math" panose="02040503050406030204" charset="0"/>
                          </a:rPr>
                          <m:t>𝑠</m:t>
                        </m:r>
                        <m:r>
                          <a:rPr lang="en-US" sz="2000">
                            <a:latin typeface="Cambria Math" panose="02040503050406030204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(ban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channel = k,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nhân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thành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channels)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N : Relu6 .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depthwise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Relu6: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/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charset="0"/>
                          </a:rPr>
                          <m:t>𝑠</m:t>
                        </m:r>
                        <m:r>
                          <a:rPr lang="en-US" sz="2000">
                            <a:latin typeface="Cambria Math" panose="02040503050406030204" charset="0"/>
                          </a:rPr>
                          <m:t>×</m:t>
                        </m:r>
                        <m:r>
                          <a:rPr lang="en-US" sz="2000" i="1">
                            <a:latin typeface="Cambria Math" panose="02040503050406030204" charset="0"/>
                          </a:rPr>
                          <m:t>𝑠</m:t>
                        </m:r>
                        <m:r>
                          <a:rPr lang="en-US" sz="2000">
                            <a:latin typeface="Cambria Math" panose="02040503050406030204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/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charset="0"/>
                          </a:rPr>
                          <m:t>′</m:t>
                        </m:r>
                        <m:r>
                          <a:rPr lang="en-US" sz="2000">
                            <a:latin typeface="Cambria Math" panose="02040503050406030204" charset="0"/>
                          </a:rPr>
                          <m:t>×</m:t>
                        </m:r>
                        <m:r>
                          <a:rPr lang="en-US" sz="2000" i="1">
                            <a:latin typeface="Cambria Math" panose="02040503050406030204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charset="0"/>
                          </a:rPr>
                          <m:t>′</m:t>
                        </m:r>
                        <m:r>
                          <a:rPr lang="en-US" sz="2000">
                            <a:latin typeface="Cambria Math" panose="02040503050406030204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(qua relu6,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chập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(3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charset="0"/>
                      </a:rPr>
                      <m:t>×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3), relu6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kích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thước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chiều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dài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chiều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rộng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B : linear transformation: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/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charset="0"/>
                          </a:rPr>
                          <m:t>′</m:t>
                        </m:r>
                        <m:r>
                          <a:rPr lang="en-US" sz="2000">
                            <a:latin typeface="Cambria Math" panose="02040503050406030204" charset="0"/>
                          </a:rPr>
                          <m:t>×</m:t>
                        </m:r>
                        <m:r>
                          <a:rPr lang="en-US" sz="2000" i="1">
                            <a:latin typeface="Cambria Math" panose="02040503050406030204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charset="0"/>
                          </a:rPr>
                          <m:t>′</m:t>
                        </m:r>
                        <m:r>
                          <a:rPr lang="en-US" sz="2000">
                            <a:latin typeface="Cambria Math" panose="02040503050406030204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/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charset="0"/>
                          </a:rPr>
                          <m:t>′</m:t>
                        </m:r>
                        <m:r>
                          <a:rPr lang="en-US" sz="2000">
                            <a:latin typeface="Cambria Math" panose="02040503050406030204" charset="0"/>
                          </a:rPr>
                          <m:t>×</m:t>
                        </m:r>
                        <m:r>
                          <a:rPr lang="en-US" sz="2000" i="1">
                            <a:latin typeface="Cambria Math" panose="02040503050406030204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charset="0"/>
                          </a:rPr>
                          <m:t>′</m:t>
                        </m:r>
                        <m:r>
                          <a:rPr lang="en-US" sz="2000">
                            <a:latin typeface="Cambria Math" panose="02040503050406030204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charset="0"/>
                          </a:rPr>
                          <m:t>k</m:t>
                        </m:r>
                        <m:r>
                          <a:rPr lang="en-US" sz="2000" i="1">
                            <a:latin typeface="Cambria Math" panose="02040503050406030204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cuối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cùng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nén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lại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channel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thành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’)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F(X) = [|s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k| + |s’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k’| + O(max(s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s’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))] &lt; s x s x k x k’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44" y="4108626"/>
                <a:ext cx="9614721" cy="2447925"/>
              </a:xfrm>
              <a:prstGeom prst="rect">
                <a:avLst/>
              </a:prstGeom>
              <a:blipFill rotWithShape="1">
                <a:blip r:embed="rId7"/>
                <a:stretch>
                  <a:fillRect l="-4" t="-7" r="5"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41" grpId="0"/>
      <p:bldP spid="43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/>
          <p:cNvSpPr txBox="1"/>
          <p:nvPr/>
        </p:nvSpPr>
        <p:spPr>
          <a:xfrm>
            <a:off x="3358116" y="-2706576"/>
            <a:ext cx="5475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Hình Bầu dục 5"/>
          <p:cNvSpPr/>
          <p:nvPr/>
        </p:nvSpPr>
        <p:spPr>
          <a:xfrm rot="8846996">
            <a:off x="5406662" y="-1732615"/>
            <a:ext cx="11058824" cy="10843495"/>
          </a:xfrm>
          <a:prstGeom prst="ellipse">
            <a:avLst/>
          </a:prstGeom>
          <a:gradFill>
            <a:gsLst>
              <a:gs pos="38000">
                <a:srgbClr val="A0C4FE"/>
              </a:gs>
              <a:gs pos="4000">
                <a:srgbClr val="438AF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ình Bầu dục 27"/>
          <p:cNvSpPr/>
          <p:nvPr/>
        </p:nvSpPr>
        <p:spPr>
          <a:xfrm rot="8846996">
            <a:off x="8591854" y="374909"/>
            <a:ext cx="1645855" cy="1654365"/>
          </a:xfrm>
          <a:prstGeom prst="ellipse">
            <a:avLst/>
          </a:prstGeom>
          <a:gradFill>
            <a:gsLst>
              <a:gs pos="38000">
                <a:srgbClr val="A0C4FE"/>
              </a:gs>
              <a:gs pos="4000">
                <a:srgbClr val="438AF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Hình Bầu dục 24"/>
          <p:cNvSpPr/>
          <p:nvPr/>
        </p:nvSpPr>
        <p:spPr>
          <a:xfrm rot="8846996">
            <a:off x="5429194" y="3437201"/>
            <a:ext cx="1660730" cy="1631067"/>
          </a:xfrm>
          <a:prstGeom prst="ellipse">
            <a:avLst/>
          </a:prstGeom>
          <a:gradFill>
            <a:gsLst>
              <a:gs pos="38000">
                <a:srgbClr val="A0C4FE"/>
              </a:gs>
              <a:gs pos="4000">
                <a:srgbClr val="438AF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Hộp Văn bản 3"/>
          <p:cNvSpPr txBox="1"/>
          <p:nvPr/>
        </p:nvSpPr>
        <p:spPr>
          <a:xfrm>
            <a:off x="-5319265" y="2626986"/>
            <a:ext cx="4676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Chủ đề thuyết trình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Kiểu 3D 4" descr="Laptop - Windows menu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7873" y="274994"/>
            <a:ext cx="5717212" cy="4994237"/>
          </a:xfrm>
          <a:prstGeom prst="rect">
            <a:avLst/>
          </a:prstGeom>
        </p:spPr>
      </p:pic>
      <p:sp>
        <p:nvSpPr>
          <p:cNvPr id="24" name="Hình Bầu dục 23"/>
          <p:cNvSpPr/>
          <p:nvPr/>
        </p:nvSpPr>
        <p:spPr>
          <a:xfrm rot="8846996">
            <a:off x="9167367" y="3799294"/>
            <a:ext cx="2107846" cy="2101961"/>
          </a:xfrm>
          <a:prstGeom prst="ellipse">
            <a:avLst/>
          </a:prstGeom>
          <a:gradFill>
            <a:gsLst>
              <a:gs pos="38000">
                <a:srgbClr val="A0C4FE"/>
              </a:gs>
              <a:gs pos="4000">
                <a:srgbClr val="438AF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ộp Văn bản 6"/>
          <p:cNvSpPr txBox="1"/>
          <p:nvPr/>
        </p:nvSpPr>
        <p:spPr>
          <a:xfrm>
            <a:off x="-5295327" y="3201299"/>
            <a:ext cx="447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thuyết trình…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Hộp Văn bản 1"/>
          <p:cNvSpPr txBox="1"/>
          <p:nvPr/>
        </p:nvSpPr>
        <p:spPr>
          <a:xfrm>
            <a:off x="389524" y="93963"/>
            <a:ext cx="51058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5400" b="1" dirty="0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5400" b="1" dirty="0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5400" b="1" dirty="0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5400" b="1" dirty="0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5400" b="1" dirty="0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AI</a:t>
            </a:r>
            <a:endParaRPr lang="vi-VN" sz="5400" b="1" dirty="0">
              <a:solidFill>
                <a:srgbClr val="438AFE"/>
              </a:solidFill>
              <a:cs typeface="Arial" panose="020B0604020202020204" pitchFamily="34" charset="0"/>
            </a:endParaRPr>
          </a:p>
        </p:txBody>
      </p:sp>
      <p:grpSp>
        <p:nvGrpSpPr>
          <p:cNvPr id="37" name="Nhóm 36"/>
          <p:cNvGrpSpPr/>
          <p:nvPr/>
        </p:nvGrpSpPr>
        <p:grpSpPr>
          <a:xfrm>
            <a:off x="396601" y="1818638"/>
            <a:ext cx="4710565" cy="1104836"/>
            <a:chOff x="389524" y="1719082"/>
            <a:chExt cx="4710565" cy="1104836"/>
          </a:xfrm>
        </p:grpSpPr>
        <p:sp>
          <p:nvSpPr>
            <p:cNvPr id="12" name="Hình chữ nhật: Góc Tròn 11"/>
            <p:cNvSpPr/>
            <p:nvPr/>
          </p:nvSpPr>
          <p:spPr>
            <a:xfrm>
              <a:off x="389524" y="1918194"/>
              <a:ext cx="4710565" cy="905724"/>
            </a:xfrm>
            <a:prstGeom prst="roundRect">
              <a:avLst>
                <a:gd name="adj" fmla="val 1254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vi-VN" sz="3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Hộp Văn bản 12"/>
            <p:cNvSpPr txBox="1"/>
            <p:nvPr/>
          </p:nvSpPr>
          <p:spPr>
            <a:xfrm>
              <a:off x="1184191" y="2097243"/>
              <a:ext cx="3556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Mobile-Net Model</a:t>
              </a:r>
              <a:r>
                <a:rPr lang="en-US" sz="28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vi-V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6" name="Hình ảnh 35" descr="Ảnh có chứa đồ họa véc-tơ&#10;&#10;Mô tả được tạo tự động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98" y="1719082"/>
              <a:ext cx="1073678" cy="1073678"/>
            </a:xfrm>
            <a:prstGeom prst="rect">
              <a:avLst/>
            </a:prstGeom>
          </p:spPr>
        </p:pic>
      </p:grpSp>
      <p:grpSp>
        <p:nvGrpSpPr>
          <p:cNvPr id="40" name="Nhóm 39"/>
          <p:cNvGrpSpPr/>
          <p:nvPr/>
        </p:nvGrpSpPr>
        <p:grpSpPr>
          <a:xfrm>
            <a:off x="396601" y="3118537"/>
            <a:ext cx="2242918" cy="1480524"/>
            <a:chOff x="396601" y="3118537"/>
            <a:chExt cx="2242918" cy="1480524"/>
          </a:xfrm>
        </p:grpSpPr>
        <p:sp>
          <p:nvSpPr>
            <p:cNvPr id="27" name="Hình chữ nhật: Góc Tròn 26"/>
            <p:cNvSpPr/>
            <p:nvPr/>
          </p:nvSpPr>
          <p:spPr>
            <a:xfrm>
              <a:off x="396601" y="3118537"/>
              <a:ext cx="2242918" cy="1480524"/>
            </a:xfrm>
            <a:prstGeom prst="roundRect">
              <a:avLst>
                <a:gd name="adj" fmla="val 858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" name="Hộp Văn bản 31"/>
            <p:cNvSpPr txBox="1"/>
            <p:nvPr/>
          </p:nvSpPr>
          <p:spPr>
            <a:xfrm>
              <a:off x="766707" y="3362019"/>
              <a:ext cx="15736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1.Tóm </a:t>
              </a:r>
              <a:r>
                <a:rPr lang="en-US" sz="28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Lượt</a:t>
              </a:r>
              <a:endParaRPr lang="vi-VN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9" name="Hình ảnh 38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123" y="3319176"/>
              <a:ext cx="790636" cy="790636"/>
            </a:xfrm>
            <a:prstGeom prst="rect">
              <a:avLst/>
            </a:prstGeom>
          </p:spPr>
        </p:pic>
      </p:grpSp>
      <p:grpSp>
        <p:nvGrpSpPr>
          <p:cNvPr id="43" name="Nhóm 42"/>
          <p:cNvGrpSpPr/>
          <p:nvPr/>
        </p:nvGrpSpPr>
        <p:grpSpPr>
          <a:xfrm>
            <a:off x="2844001" y="3116543"/>
            <a:ext cx="2398965" cy="1569660"/>
            <a:chOff x="2844001" y="3116543"/>
            <a:chExt cx="2398965" cy="1569660"/>
          </a:xfrm>
        </p:grpSpPr>
        <p:sp>
          <p:nvSpPr>
            <p:cNvPr id="29" name="Hình chữ nhật: Góc Tròn 28"/>
            <p:cNvSpPr/>
            <p:nvPr/>
          </p:nvSpPr>
          <p:spPr>
            <a:xfrm>
              <a:off x="2844001" y="3118537"/>
              <a:ext cx="2242918" cy="1480524"/>
            </a:xfrm>
            <a:prstGeom prst="roundRect">
              <a:avLst>
                <a:gd name="adj" fmla="val 8586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33" name="Hộp Văn bản 32"/>
            <p:cNvSpPr txBox="1"/>
            <p:nvPr/>
          </p:nvSpPr>
          <p:spPr>
            <a:xfrm>
              <a:off x="3535206" y="3116543"/>
              <a:ext cx="170776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2.Kiến </a:t>
              </a:r>
              <a:r>
                <a:rPr lang="en-US" sz="24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Trúc</a:t>
              </a:r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Mobile Net</a:t>
              </a:r>
              <a:endParaRPr lang="vi-VN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2" name="Hình ảnh 41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4865" y="3252693"/>
              <a:ext cx="816803" cy="816803"/>
            </a:xfrm>
            <a:prstGeom prst="rect">
              <a:avLst/>
            </a:prstGeom>
          </p:spPr>
        </p:pic>
      </p:grpSp>
      <p:grpSp>
        <p:nvGrpSpPr>
          <p:cNvPr id="46" name="Nhóm 45"/>
          <p:cNvGrpSpPr/>
          <p:nvPr/>
        </p:nvGrpSpPr>
        <p:grpSpPr>
          <a:xfrm>
            <a:off x="396601" y="4901614"/>
            <a:ext cx="2362106" cy="1569660"/>
            <a:chOff x="396601" y="4901614"/>
            <a:chExt cx="2362106" cy="1569660"/>
          </a:xfrm>
        </p:grpSpPr>
        <p:sp>
          <p:nvSpPr>
            <p:cNvPr id="30" name="Hình chữ nhật: Góc Tròn 29"/>
            <p:cNvSpPr/>
            <p:nvPr/>
          </p:nvSpPr>
          <p:spPr>
            <a:xfrm>
              <a:off x="396601" y="4901614"/>
              <a:ext cx="2242918" cy="1480524"/>
            </a:xfrm>
            <a:prstGeom prst="roundRect">
              <a:avLst>
                <a:gd name="adj" fmla="val 8586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4" name="Hộp Văn bản 33"/>
            <p:cNvSpPr txBox="1"/>
            <p:nvPr/>
          </p:nvSpPr>
          <p:spPr>
            <a:xfrm>
              <a:off x="988933" y="4901614"/>
              <a:ext cx="176977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3.Kiến </a:t>
              </a:r>
              <a:r>
                <a:rPr lang="en-US" sz="2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Trúc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Mobile Net V2</a:t>
              </a:r>
              <a:endParaRPr lang="vi-VN" sz="2400" b="1" dirty="0">
                <a:cs typeface="Arial" panose="020B0604020202020204" pitchFamily="34" charset="0"/>
              </a:endParaRPr>
            </a:p>
          </p:txBody>
        </p:sp>
      </p:grpSp>
      <p:pic>
        <p:nvPicPr>
          <p:cNvPr id="48" name="Hình ảnh 4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70" y="5192536"/>
            <a:ext cx="767741" cy="7677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/>
          <p:cNvSpPr txBox="1"/>
          <p:nvPr/>
        </p:nvSpPr>
        <p:spPr>
          <a:xfrm>
            <a:off x="3273104" y="-5009329"/>
            <a:ext cx="5475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ộp Văn bản 6"/>
          <p:cNvSpPr txBox="1"/>
          <p:nvPr/>
        </p:nvSpPr>
        <p:spPr>
          <a:xfrm>
            <a:off x="-5295327" y="3201299"/>
            <a:ext cx="447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thuyết trình…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ình chữ nhật: Góc Tròn 11"/>
          <p:cNvSpPr/>
          <p:nvPr/>
        </p:nvSpPr>
        <p:spPr>
          <a:xfrm>
            <a:off x="476617" y="-4548972"/>
            <a:ext cx="11490599" cy="1972660"/>
          </a:xfrm>
          <a:prstGeom prst="roundRect">
            <a:avLst>
              <a:gd name="adj" fmla="val 1254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ộp Văn bản 12"/>
          <p:cNvSpPr txBox="1"/>
          <p:nvPr/>
        </p:nvSpPr>
        <p:spPr>
          <a:xfrm>
            <a:off x="1346775" y="-4359236"/>
            <a:ext cx="355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Thuyết trình </a:t>
            </a:r>
            <a:endParaRPr lang="vi-VN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Hình ảnh 35" descr="Ảnh có chứa đồ họa véc-tơ&#10;&#10;Mô tả được tạo tự động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77" y="-4359236"/>
            <a:ext cx="796594" cy="796594"/>
          </a:xfrm>
          <a:prstGeom prst="rect">
            <a:avLst/>
          </a:prstGeom>
        </p:spPr>
      </p:pic>
      <p:sp>
        <p:nvSpPr>
          <p:cNvPr id="27" name="Hình chữ nhật: Góc Tròn 26"/>
          <p:cNvSpPr/>
          <p:nvPr/>
        </p:nvSpPr>
        <p:spPr>
          <a:xfrm>
            <a:off x="-9167921" y="3961593"/>
            <a:ext cx="2608313" cy="2419023"/>
          </a:xfrm>
          <a:prstGeom prst="roundRect">
            <a:avLst>
              <a:gd name="adj" fmla="val 858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Hộp Văn bản 31"/>
          <p:cNvSpPr txBox="1"/>
          <p:nvPr/>
        </p:nvSpPr>
        <p:spPr>
          <a:xfrm>
            <a:off x="-9009090" y="5580100"/>
            <a:ext cx="212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Hình ảnh 3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40887" y="4118408"/>
            <a:ext cx="1184397" cy="1184397"/>
          </a:xfrm>
          <a:prstGeom prst="rect">
            <a:avLst/>
          </a:prstGeom>
        </p:spPr>
      </p:pic>
      <p:sp>
        <p:nvSpPr>
          <p:cNvPr id="29" name="Hình chữ nhật: Góc Tròn 28"/>
          <p:cNvSpPr/>
          <p:nvPr/>
        </p:nvSpPr>
        <p:spPr>
          <a:xfrm>
            <a:off x="-6245426" y="3984252"/>
            <a:ext cx="2593741" cy="2396364"/>
          </a:xfrm>
          <a:prstGeom prst="roundRect">
            <a:avLst>
              <a:gd name="adj" fmla="val 858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ộp Văn bản 32"/>
          <p:cNvSpPr txBox="1"/>
          <p:nvPr/>
        </p:nvSpPr>
        <p:spPr>
          <a:xfrm>
            <a:off x="-6055724" y="5519517"/>
            <a:ext cx="2117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Hình ảnh 4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2574" y="4103046"/>
            <a:ext cx="1091305" cy="1091305"/>
          </a:xfrm>
          <a:prstGeom prst="rect">
            <a:avLst/>
          </a:prstGeom>
        </p:spPr>
      </p:pic>
      <p:sp>
        <p:nvSpPr>
          <p:cNvPr id="30" name="Hình chữ nhật: Góc Tròn 29"/>
          <p:cNvSpPr/>
          <p:nvPr/>
        </p:nvSpPr>
        <p:spPr>
          <a:xfrm>
            <a:off x="-3144654" y="3964035"/>
            <a:ext cx="2571091" cy="2375961"/>
          </a:xfrm>
          <a:prstGeom prst="roundRect">
            <a:avLst>
              <a:gd name="adj" fmla="val 858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ộp Văn bản 33"/>
          <p:cNvSpPr txBox="1"/>
          <p:nvPr/>
        </p:nvSpPr>
        <p:spPr>
          <a:xfrm>
            <a:off x="-2894764" y="5464331"/>
            <a:ext cx="206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Hình ảnh 4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9096" y="4154724"/>
            <a:ext cx="1051027" cy="1051027"/>
          </a:xfrm>
          <a:prstGeom prst="rect">
            <a:avLst/>
          </a:prstGeom>
        </p:spPr>
      </p:pic>
      <p:sp>
        <p:nvSpPr>
          <p:cNvPr id="31" name="Hình chữ nhật: Góc Tròn 30"/>
          <p:cNvSpPr/>
          <p:nvPr/>
        </p:nvSpPr>
        <p:spPr>
          <a:xfrm>
            <a:off x="-236732" y="-365804"/>
            <a:ext cx="13089131" cy="7581449"/>
          </a:xfrm>
          <a:prstGeom prst="roundRect">
            <a:avLst>
              <a:gd name="adj" fmla="val 858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Hộp Văn bản 34"/>
          <p:cNvSpPr txBox="1"/>
          <p:nvPr/>
        </p:nvSpPr>
        <p:spPr>
          <a:xfrm>
            <a:off x="1013274" y="-121325"/>
            <a:ext cx="6860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Mobile Net V2 </a:t>
            </a:r>
            <a:endParaRPr lang="vi-V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" name="Hình ảnh 4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683" y="-44457"/>
            <a:ext cx="1091782" cy="1091782"/>
          </a:xfrm>
          <a:prstGeom prst="rect">
            <a:avLst/>
          </a:prstGeom>
        </p:spPr>
      </p:pic>
      <p:sp>
        <p:nvSpPr>
          <p:cNvPr id="2" name="Hộp Văn bản 1"/>
          <p:cNvSpPr txBox="1"/>
          <p:nvPr/>
        </p:nvSpPr>
        <p:spPr>
          <a:xfrm>
            <a:off x="2330133" y="-5147829"/>
            <a:ext cx="8444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học để thuyết trình</a:t>
            </a:r>
            <a:endParaRPr lang="vi-VN" sz="5400" b="1">
              <a:solidFill>
                <a:srgbClr val="438A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: Rounded Corners 1"/>
          <p:cNvSpPr/>
          <p:nvPr/>
        </p:nvSpPr>
        <p:spPr>
          <a:xfrm>
            <a:off x="377043" y="680328"/>
            <a:ext cx="10561774" cy="6412952"/>
          </a:xfrm>
          <a:prstGeom prst="roundRect">
            <a:avLst>
              <a:gd name="adj" fmla="val 3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" name="Hình Bầu dục 3"/>
          <p:cNvSpPr/>
          <p:nvPr/>
        </p:nvSpPr>
        <p:spPr>
          <a:xfrm>
            <a:off x="10978703" y="1301308"/>
            <a:ext cx="1067824" cy="10590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ình Bầu dục 27"/>
          <p:cNvSpPr/>
          <p:nvPr/>
        </p:nvSpPr>
        <p:spPr>
          <a:xfrm>
            <a:off x="11658088" y="2511539"/>
            <a:ext cx="1067824" cy="10590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6" name="Hình Bầu dục 45"/>
          <p:cNvSpPr/>
          <p:nvPr/>
        </p:nvSpPr>
        <p:spPr>
          <a:xfrm>
            <a:off x="10938939" y="3754089"/>
            <a:ext cx="1067824" cy="1059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Hình Bầu dục 46"/>
          <p:cNvSpPr/>
          <p:nvPr/>
        </p:nvSpPr>
        <p:spPr>
          <a:xfrm>
            <a:off x="11697701" y="5237730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767256" y="751602"/>
            <a:ext cx="8807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Non-linearity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bottleneck block: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1154" y="1286568"/>
            <a:ext cx="95284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channel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input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residual block,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(linear transformation)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60" y="3961765"/>
            <a:ext cx="5070475" cy="2821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ình Bầu dục 5"/>
          <p:cNvSpPr/>
          <p:nvPr/>
        </p:nvSpPr>
        <p:spPr>
          <a:xfrm rot="8846996">
            <a:off x="-3757034" y="-1271424"/>
            <a:ext cx="10586187" cy="10598946"/>
          </a:xfrm>
          <a:prstGeom prst="ellipse">
            <a:avLst/>
          </a:prstGeom>
          <a:gradFill>
            <a:gsLst>
              <a:gs pos="38000">
                <a:srgbClr val="A0C4FE"/>
              </a:gs>
              <a:gs pos="4000">
                <a:srgbClr val="438AF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ình Bầu dục 27"/>
          <p:cNvSpPr/>
          <p:nvPr/>
        </p:nvSpPr>
        <p:spPr>
          <a:xfrm rot="8846996">
            <a:off x="3986567" y="253356"/>
            <a:ext cx="1645855" cy="1654365"/>
          </a:xfrm>
          <a:prstGeom prst="ellipse">
            <a:avLst/>
          </a:prstGeom>
          <a:gradFill>
            <a:gsLst>
              <a:gs pos="38000">
                <a:srgbClr val="A0C4FE"/>
              </a:gs>
              <a:gs pos="4000">
                <a:srgbClr val="438AF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Hình Bầu dục 24"/>
          <p:cNvSpPr/>
          <p:nvPr/>
        </p:nvSpPr>
        <p:spPr>
          <a:xfrm rot="8846996">
            <a:off x="308353" y="4226055"/>
            <a:ext cx="1660730" cy="1631067"/>
          </a:xfrm>
          <a:prstGeom prst="ellipse">
            <a:avLst/>
          </a:prstGeom>
          <a:gradFill>
            <a:gsLst>
              <a:gs pos="38000">
                <a:srgbClr val="A0C4FE"/>
              </a:gs>
              <a:gs pos="4000">
                <a:srgbClr val="438AF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Kiểu 3D 4" descr="Laptop - Windows menu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556" y="-108050"/>
            <a:ext cx="5888443" cy="5755263"/>
          </a:xfrm>
          <a:prstGeom prst="rect">
            <a:avLst/>
          </a:prstGeom>
        </p:spPr>
      </p:pic>
      <p:sp>
        <p:nvSpPr>
          <p:cNvPr id="24" name="Hình Bầu dục 23"/>
          <p:cNvSpPr/>
          <p:nvPr/>
        </p:nvSpPr>
        <p:spPr>
          <a:xfrm rot="8846996">
            <a:off x="3703919" y="4951122"/>
            <a:ext cx="2107846" cy="2101961"/>
          </a:xfrm>
          <a:prstGeom prst="ellipse">
            <a:avLst/>
          </a:prstGeom>
          <a:gradFill>
            <a:gsLst>
              <a:gs pos="38000">
                <a:srgbClr val="A0C4FE"/>
              </a:gs>
              <a:gs pos="4000">
                <a:srgbClr val="438AF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Hộp Văn bản 1"/>
          <p:cNvSpPr txBox="1"/>
          <p:nvPr/>
        </p:nvSpPr>
        <p:spPr>
          <a:xfrm>
            <a:off x="558792" y="-2673451"/>
            <a:ext cx="41614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học để thuyết trình</a:t>
            </a:r>
            <a:endParaRPr lang="vi-VN" sz="5400" b="1">
              <a:solidFill>
                <a:srgbClr val="438A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ình chữ nhật: Góc Tròn 11"/>
          <p:cNvSpPr/>
          <p:nvPr/>
        </p:nvSpPr>
        <p:spPr>
          <a:xfrm>
            <a:off x="-6525935" y="1693285"/>
            <a:ext cx="4710565" cy="905724"/>
          </a:xfrm>
          <a:prstGeom prst="roundRect">
            <a:avLst>
              <a:gd name="adj" fmla="val 1254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ộp Văn bản 12"/>
          <p:cNvSpPr txBox="1"/>
          <p:nvPr/>
        </p:nvSpPr>
        <p:spPr>
          <a:xfrm>
            <a:off x="-5435920" y="1884537"/>
            <a:ext cx="355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Thuyết trình </a:t>
            </a:r>
            <a:endParaRPr lang="vi-VN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Hình ảnh 35" descr="Ảnh có chứa đồ họa véc-tơ&#10;&#10;Mô tả được tạo tự động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98661" y="1494173"/>
            <a:ext cx="1073678" cy="1073678"/>
          </a:xfrm>
          <a:prstGeom prst="rect">
            <a:avLst/>
          </a:prstGeom>
        </p:spPr>
      </p:pic>
      <p:sp>
        <p:nvSpPr>
          <p:cNvPr id="27" name="Hình chữ nhật: Góc Tròn 26"/>
          <p:cNvSpPr/>
          <p:nvPr/>
        </p:nvSpPr>
        <p:spPr>
          <a:xfrm>
            <a:off x="430140" y="8840911"/>
            <a:ext cx="2242918" cy="1480524"/>
          </a:xfrm>
          <a:prstGeom prst="roundRect">
            <a:avLst>
              <a:gd name="adj" fmla="val 858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Hộp Văn bản 31"/>
          <p:cNvSpPr txBox="1"/>
          <p:nvPr/>
        </p:nvSpPr>
        <p:spPr>
          <a:xfrm>
            <a:off x="997173" y="9076928"/>
            <a:ext cx="15736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Hình ảnh 3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62" y="9041550"/>
            <a:ext cx="790636" cy="790636"/>
          </a:xfrm>
          <a:prstGeom prst="rect">
            <a:avLst/>
          </a:prstGeom>
        </p:spPr>
      </p:pic>
      <p:sp>
        <p:nvSpPr>
          <p:cNvPr id="29" name="Hình chữ nhật: Góc Tròn 28"/>
          <p:cNvSpPr/>
          <p:nvPr/>
        </p:nvSpPr>
        <p:spPr>
          <a:xfrm>
            <a:off x="2877540" y="8840911"/>
            <a:ext cx="2242918" cy="1480524"/>
          </a:xfrm>
          <a:prstGeom prst="roundRect">
            <a:avLst>
              <a:gd name="adj" fmla="val 858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ộp Văn bản 32"/>
          <p:cNvSpPr txBox="1"/>
          <p:nvPr/>
        </p:nvSpPr>
        <p:spPr>
          <a:xfrm>
            <a:off x="3454243" y="9091123"/>
            <a:ext cx="15736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Hình ảnh 4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404" y="8975067"/>
            <a:ext cx="816803" cy="816803"/>
          </a:xfrm>
          <a:prstGeom prst="rect">
            <a:avLst/>
          </a:prstGeom>
        </p:spPr>
      </p:pic>
      <p:sp>
        <p:nvSpPr>
          <p:cNvPr id="30" name="Hình chữ nhật: Góc Tròn 29"/>
          <p:cNvSpPr/>
          <p:nvPr/>
        </p:nvSpPr>
        <p:spPr>
          <a:xfrm>
            <a:off x="430140" y="10623988"/>
            <a:ext cx="2242918" cy="1480524"/>
          </a:xfrm>
          <a:prstGeom prst="roundRect">
            <a:avLst>
              <a:gd name="adj" fmla="val 858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ộp Văn bản 33"/>
          <p:cNvSpPr txBox="1"/>
          <p:nvPr/>
        </p:nvSpPr>
        <p:spPr>
          <a:xfrm>
            <a:off x="1014223" y="10821729"/>
            <a:ext cx="15736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Hình ảnh 44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48" y="10804764"/>
            <a:ext cx="744338" cy="744338"/>
          </a:xfrm>
          <a:prstGeom prst="rect">
            <a:avLst/>
          </a:prstGeom>
        </p:spPr>
      </p:pic>
      <p:sp>
        <p:nvSpPr>
          <p:cNvPr id="31" name="Hình chữ nhật: Góc Tròn 30"/>
          <p:cNvSpPr/>
          <p:nvPr/>
        </p:nvSpPr>
        <p:spPr>
          <a:xfrm>
            <a:off x="2877921" y="10623988"/>
            <a:ext cx="2242918" cy="1480524"/>
          </a:xfrm>
          <a:prstGeom prst="roundRect">
            <a:avLst>
              <a:gd name="adj" fmla="val 858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Hộp Văn bản 34"/>
          <p:cNvSpPr txBox="1"/>
          <p:nvPr/>
        </p:nvSpPr>
        <p:spPr>
          <a:xfrm>
            <a:off x="3391653" y="10821728"/>
            <a:ext cx="15736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Hình ảnh 47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045" y="10688041"/>
            <a:ext cx="767741" cy="767741"/>
          </a:xfrm>
          <a:prstGeom prst="rect">
            <a:avLst/>
          </a:prstGeom>
        </p:spPr>
      </p:pic>
      <p:sp>
        <p:nvSpPr>
          <p:cNvPr id="26" name="Hộp Văn bản 25"/>
          <p:cNvSpPr txBox="1"/>
          <p:nvPr/>
        </p:nvSpPr>
        <p:spPr>
          <a:xfrm>
            <a:off x="7022255" y="2368603"/>
            <a:ext cx="46801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Thanks For Watching!</a:t>
            </a:r>
            <a:endParaRPr lang="vi-VN" sz="5400" b="1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  <p:bldP spid="24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ộp Văn bản 6"/>
          <p:cNvSpPr txBox="1"/>
          <p:nvPr/>
        </p:nvSpPr>
        <p:spPr>
          <a:xfrm>
            <a:off x="-5295327" y="3201299"/>
            <a:ext cx="447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thuyết trình…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ình chữ nhật: Góc Tròn 11"/>
          <p:cNvSpPr/>
          <p:nvPr/>
        </p:nvSpPr>
        <p:spPr>
          <a:xfrm>
            <a:off x="408342" y="-2377546"/>
            <a:ext cx="11490599" cy="1972660"/>
          </a:xfrm>
          <a:prstGeom prst="roundRect">
            <a:avLst>
              <a:gd name="adj" fmla="val 1254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ộp Văn bản 12"/>
          <p:cNvSpPr txBox="1"/>
          <p:nvPr/>
        </p:nvSpPr>
        <p:spPr>
          <a:xfrm>
            <a:off x="1278500" y="-2187810"/>
            <a:ext cx="355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Thuyết trình </a:t>
            </a:r>
            <a:endParaRPr lang="vi-VN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Hình ảnh 35" descr="Ảnh có chứa đồ họa véc-tơ&#10;&#10;Mô tả được tạo tự động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02" y="-2187810"/>
            <a:ext cx="796594" cy="796594"/>
          </a:xfrm>
          <a:prstGeom prst="rect">
            <a:avLst/>
          </a:prstGeom>
        </p:spPr>
      </p:pic>
      <p:sp>
        <p:nvSpPr>
          <p:cNvPr id="27" name="Hình chữ nhật: Góc Tròn 26"/>
          <p:cNvSpPr/>
          <p:nvPr/>
        </p:nvSpPr>
        <p:spPr>
          <a:xfrm>
            <a:off x="-174421" y="-242455"/>
            <a:ext cx="12656212" cy="7343314"/>
          </a:xfrm>
          <a:prstGeom prst="roundRect">
            <a:avLst>
              <a:gd name="adj" fmla="val 858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Hộp Văn bản 31"/>
          <p:cNvSpPr txBox="1"/>
          <p:nvPr/>
        </p:nvSpPr>
        <p:spPr>
          <a:xfrm>
            <a:off x="-115589" y="1665078"/>
            <a:ext cx="3498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1.Tóm </a:t>
            </a:r>
            <a:r>
              <a:rPr lang="en-US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Lượt</a:t>
            </a:r>
            <a:endParaRPr lang="vi-V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Hình ảnh 3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23" y="290945"/>
            <a:ext cx="1184397" cy="1184397"/>
          </a:xfrm>
          <a:prstGeom prst="rect">
            <a:avLst/>
          </a:prstGeom>
        </p:spPr>
      </p:pic>
      <p:sp>
        <p:nvSpPr>
          <p:cNvPr id="29" name="Hình chữ nhật: Góc Tròn 28"/>
          <p:cNvSpPr/>
          <p:nvPr/>
        </p:nvSpPr>
        <p:spPr>
          <a:xfrm>
            <a:off x="13430794" y="3906853"/>
            <a:ext cx="2593741" cy="2396364"/>
          </a:xfrm>
          <a:prstGeom prst="roundRect">
            <a:avLst>
              <a:gd name="adj" fmla="val 858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ộp Văn bản 32"/>
          <p:cNvSpPr txBox="1"/>
          <p:nvPr/>
        </p:nvSpPr>
        <p:spPr>
          <a:xfrm>
            <a:off x="13620496" y="5442118"/>
            <a:ext cx="2117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Hình ảnh 4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646" y="4025647"/>
            <a:ext cx="1091305" cy="1091305"/>
          </a:xfrm>
          <a:prstGeom prst="rect">
            <a:avLst/>
          </a:prstGeom>
        </p:spPr>
      </p:pic>
      <p:sp>
        <p:nvSpPr>
          <p:cNvPr id="30" name="Hình chữ nhật: Góc Tròn 29"/>
          <p:cNvSpPr/>
          <p:nvPr/>
        </p:nvSpPr>
        <p:spPr>
          <a:xfrm>
            <a:off x="16531566" y="3886636"/>
            <a:ext cx="2571091" cy="2375961"/>
          </a:xfrm>
          <a:prstGeom prst="roundRect">
            <a:avLst>
              <a:gd name="adj" fmla="val 858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ộp Văn bản 33"/>
          <p:cNvSpPr txBox="1"/>
          <p:nvPr/>
        </p:nvSpPr>
        <p:spPr>
          <a:xfrm>
            <a:off x="16781456" y="5386932"/>
            <a:ext cx="206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Hình ảnh 4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7124" y="4077325"/>
            <a:ext cx="1051027" cy="1051027"/>
          </a:xfrm>
          <a:prstGeom prst="rect">
            <a:avLst/>
          </a:prstGeom>
        </p:spPr>
      </p:pic>
      <p:sp>
        <p:nvSpPr>
          <p:cNvPr id="31" name="Hình chữ nhật: Góc Tròn 30"/>
          <p:cNvSpPr/>
          <p:nvPr/>
        </p:nvSpPr>
        <p:spPr>
          <a:xfrm>
            <a:off x="19549681" y="3961593"/>
            <a:ext cx="2332734" cy="2268395"/>
          </a:xfrm>
          <a:prstGeom prst="roundRect">
            <a:avLst>
              <a:gd name="adj" fmla="val 858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Hộp Văn bản 34"/>
          <p:cNvSpPr txBox="1"/>
          <p:nvPr/>
        </p:nvSpPr>
        <p:spPr>
          <a:xfrm>
            <a:off x="19715931" y="5327906"/>
            <a:ext cx="2058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Hình ảnh 4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6254" y="4129904"/>
            <a:ext cx="1091782" cy="1091782"/>
          </a:xfrm>
          <a:prstGeom prst="rect">
            <a:avLst/>
          </a:prstGeom>
        </p:spPr>
      </p:pic>
      <p:sp>
        <p:nvSpPr>
          <p:cNvPr id="26" name="Rectangle: Rounded Corners 1"/>
          <p:cNvSpPr/>
          <p:nvPr/>
        </p:nvSpPr>
        <p:spPr>
          <a:xfrm>
            <a:off x="3454582" y="1195408"/>
            <a:ext cx="8226777" cy="7001164"/>
          </a:xfrm>
          <a:prstGeom prst="roundRect">
            <a:avLst>
              <a:gd name="adj" fmla="val 50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" name="Hộp Văn bản 1"/>
          <p:cNvSpPr txBox="1"/>
          <p:nvPr/>
        </p:nvSpPr>
        <p:spPr>
          <a:xfrm>
            <a:off x="3454582" y="83128"/>
            <a:ext cx="8444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Mobile-Net Module</a:t>
            </a:r>
            <a:endParaRPr lang="vi-V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30075" y="1195408"/>
            <a:ext cx="7521388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hay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Mobile-Net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(Depth-wise convolution)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(Point-wise Convolution).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light weight deep neutral network.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/>
          <p:cNvSpPr txBox="1"/>
          <p:nvPr/>
        </p:nvSpPr>
        <p:spPr>
          <a:xfrm>
            <a:off x="3358116" y="-2706576"/>
            <a:ext cx="5475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ộp Văn bản 6"/>
          <p:cNvSpPr txBox="1"/>
          <p:nvPr/>
        </p:nvSpPr>
        <p:spPr>
          <a:xfrm>
            <a:off x="-5295327" y="3201299"/>
            <a:ext cx="447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thuyết trình…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ình chữ nhật: Góc Tròn 11"/>
          <p:cNvSpPr/>
          <p:nvPr/>
        </p:nvSpPr>
        <p:spPr>
          <a:xfrm>
            <a:off x="408342" y="-5058398"/>
            <a:ext cx="11490599" cy="1972660"/>
          </a:xfrm>
          <a:prstGeom prst="roundRect">
            <a:avLst>
              <a:gd name="adj" fmla="val 1254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ộp Văn bản 12"/>
          <p:cNvSpPr txBox="1"/>
          <p:nvPr/>
        </p:nvSpPr>
        <p:spPr>
          <a:xfrm>
            <a:off x="1278500" y="-4868662"/>
            <a:ext cx="355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Thuyết trình </a:t>
            </a:r>
            <a:endParaRPr lang="vi-VN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Hình ảnh 35" descr="Ảnh có chứa đồ họa véc-tơ&#10;&#10;Mô tả được tạo tự động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02" y="-4868662"/>
            <a:ext cx="796594" cy="796594"/>
          </a:xfrm>
          <a:prstGeom prst="rect">
            <a:avLst/>
          </a:prstGeom>
        </p:spPr>
      </p:pic>
      <p:sp>
        <p:nvSpPr>
          <p:cNvPr id="27" name="Hình chữ nhật: Góc Tròn 26"/>
          <p:cNvSpPr/>
          <p:nvPr/>
        </p:nvSpPr>
        <p:spPr>
          <a:xfrm>
            <a:off x="-4080531" y="3884194"/>
            <a:ext cx="2608313" cy="2419023"/>
          </a:xfrm>
          <a:prstGeom prst="roundRect">
            <a:avLst>
              <a:gd name="adj" fmla="val 858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Hộp Văn bản 31"/>
          <p:cNvSpPr txBox="1"/>
          <p:nvPr/>
        </p:nvSpPr>
        <p:spPr>
          <a:xfrm>
            <a:off x="-3921700" y="5502701"/>
            <a:ext cx="212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Hình ảnh 3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3497" y="4041009"/>
            <a:ext cx="1184397" cy="1184397"/>
          </a:xfrm>
          <a:prstGeom prst="rect">
            <a:avLst/>
          </a:prstGeom>
        </p:spPr>
      </p:pic>
      <p:sp>
        <p:nvSpPr>
          <p:cNvPr id="30" name="Hình chữ nhật: Góc Tròn 29"/>
          <p:cNvSpPr/>
          <p:nvPr/>
        </p:nvSpPr>
        <p:spPr>
          <a:xfrm>
            <a:off x="13206478" y="3886636"/>
            <a:ext cx="2571091" cy="2375961"/>
          </a:xfrm>
          <a:prstGeom prst="roundRect">
            <a:avLst>
              <a:gd name="adj" fmla="val 858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ộp Văn bản 33"/>
          <p:cNvSpPr txBox="1"/>
          <p:nvPr/>
        </p:nvSpPr>
        <p:spPr>
          <a:xfrm>
            <a:off x="13456368" y="5386932"/>
            <a:ext cx="206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Hình ảnh 4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2036" y="4077325"/>
            <a:ext cx="1051027" cy="1051027"/>
          </a:xfrm>
          <a:prstGeom prst="rect">
            <a:avLst/>
          </a:prstGeom>
        </p:spPr>
      </p:pic>
      <p:sp>
        <p:nvSpPr>
          <p:cNvPr id="31" name="Hình chữ nhật: Góc Tròn 30"/>
          <p:cNvSpPr/>
          <p:nvPr/>
        </p:nvSpPr>
        <p:spPr>
          <a:xfrm>
            <a:off x="19584323" y="3961593"/>
            <a:ext cx="2332734" cy="2268395"/>
          </a:xfrm>
          <a:prstGeom prst="roundRect">
            <a:avLst>
              <a:gd name="adj" fmla="val 858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Hộp Văn bản 34"/>
          <p:cNvSpPr txBox="1"/>
          <p:nvPr/>
        </p:nvSpPr>
        <p:spPr>
          <a:xfrm>
            <a:off x="19750573" y="5327906"/>
            <a:ext cx="2058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Hình ảnh 4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0896" y="4129904"/>
            <a:ext cx="1091782" cy="1091782"/>
          </a:xfrm>
          <a:prstGeom prst="rect">
            <a:avLst/>
          </a:prstGeom>
        </p:spPr>
      </p:pic>
      <p:sp>
        <p:nvSpPr>
          <p:cNvPr id="29" name="Hình chữ nhật: Góc Tròn 28"/>
          <p:cNvSpPr/>
          <p:nvPr/>
        </p:nvSpPr>
        <p:spPr>
          <a:xfrm>
            <a:off x="-573805" y="-168800"/>
            <a:ext cx="13259544" cy="7385636"/>
          </a:xfrm>
          <a:prstGeom prst="roundRect">
            <a:avLst>
              <a:gd name="adj" fmla="val 858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ộp Văn bản 32"/>
          <p:cNvSpPr txBox="1"/>
          <p:nvPr/>
        </p:nvSpPr>
        <p:spPr>
          <a:xfrm>
            <a:off x="2750435" y="426973"/>
            <a:ext cx="66911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Mobile-Net</a:t>
            </a:r>
            <a:endParaRPr lang="vi-V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Hình ảnh 41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" y="266042"/>
            <a:ext cx="1091305" cy="1091305"/>
          </a:xfrm>
          <a:prstGeom prst="rect">
            <a:avLst/>
          </a:prstGeom>
        </p:spPr>
      </p:pic>
      <p:sp>
        <p:nvSpPr>
          <p:cNvPr id="2" name="Hộp Văn bản 1"/>
          <p:cNvSpPr txBox="1"/>
          <p:nvPr/>
        </p:nvSpPr>
        <p:spPr>
          <a:xfrm>
            <a:off x="1849618" y="-2829971"/>
            <a:ext cx="8444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học để thuyết trình</a:t>
            </a:r>
            <a:endParaRPr lang="vi-VN" sz="5400" b="1">
              <a:solidFill>
                <a:srgbClr val="438A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: Rounded Corners 1"/>
          <p:cNvSpPr/>
          <p:nvPr/>
        </p:nvSpPr>
        <p:spPr>
          <a:xfrm>
            <a:off x="849085" y="1593123"/>
            <a:ext cx="10646229" cy="7001164"/>
          </a:xfrm>
          <a:prstGeom prst="roundRect">
            <a:avLst>
              <a:gd name="adj" fmla="val 77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" name="TextBox 3"/>
          <p:cNvSpPr txBox="1"/>
          <p:nvPr/>
        </p:nvSpPr>
        <p:spPr>
          <a:xfrm>
            <a:off x="1343296" y="2412237"/>
            <a:ext cx="9136445" cy="372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(Depth-wise separable convolution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Depth-wise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separable convolution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Mobile-Net,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/>
          <p:cNvSpPr txBox="1"/>
          <p:nvPr/>
        </p:nvSpPr>
        <p:spPr>
          <a:xfrm>
            <a:off x="3358116" y="-2706576"/>
            <a:ext cx="5475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ộp Văn bản 6"/>
          <p:cNvSpPr txBox="1"/>
          <p:nvPr/>
        </p:nvSpPr>
        <p:spPr>
          <a:xfrm>
            <a:off x="-5295327" y="3201299"/>
            <a:ext cx="447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thuyết trình…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ình chữ nhật: Góc Tròn 11"/>
          <p:cNvSpPr/>
          <p:nvPr/>
        </p:nvSpPr>
        <p:spPr>
          <a:xfrm>
            <a:off x="408342" y="-5058398"/>
            <a:ext cx="11490599" cy="1972660"/>
          </a:xfrm>
          <a:prstGeom prst="roundRect">
            <a:avLst>
              <a:gd name="adj" fmla="val 1254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ộp Văn bản 12"/>
          <p:cNvSpPr txBox="1"/>
          <p:nvPr/>
        </p:nvSpPr>
        <p:spPr>
          <a:xfrm>
            <a:off x="1278500" y="-4868662"/>
            <a:ext cx="355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Thuyết trình </a:t>
            </a:r>
            <a:endParaRPr lang="vi-VN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Hình ảnh 35" descr="Ảnh có chứa đồ họa véc-tơ&#10;&#10;Mô tả được tạo tự động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02" y="-4868662"/>
            <a:ext cx="796594" cy="796594"/>
          </a:xfrm>
          <a:prstGeom prst="rect">
            <a:avLst/>
          </a:prstGeom>
        </p:spPr>
      </p:pic>
      <p:sp>
        <p:nvSpPr>
          <p:cNvPr id="27" name="Hình chữ nhật: Góc Tròn 26"/>
          <p:cNvSpPr/>
          <p:nvPr/>
        </p:nvSpPr>
        <p:spPr>
          <a:xfrm>
            <a:off x="-4080531" y="3884194"/>
            <a:ext cx="2608313" cy="2419023"/>
          </a:xfrm>
          <a:prstGeom prst="roundRect">
            <a:avLst>
              <a:gd name="adj" fmla="val 858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Hộp Văn bản 31"/>
          <p:cNvSpPr txBox="1"/>
          <p:nvPr/>
        </p:nvSpPr>
        <p:spPr>
          <a:xfrm>
            <a:off x="-3921700" y="5502701"/>
            <a:ext cx="212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Hình ảnh 3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3497" y="4041009"/>
            <a:ext cx="1184397" cy="1184397"/>
          </a:xfrm>
          <a:prstGeom prst="rect">
            <a:avLst/>
          </a:prstGeom>
        </p:spPr>
      </p:pic>
      <p:sp>
        <p:nvSpPr>
          <p:cNvPr id="30" name="Hình chữ nhật: Góc Tròn 29"/>
          <p:cNvSpPr/>
          <p:nvPr/>
        </p:nvSpPr>
        <p:spPr>
          <a:xfrm>
            <a:off x="13206478" y="3886636"/>
            <a:ext cx="2571091" cy="2375961"/>
          </a:xfrm>
          <a:prstGeom prst="roundRect">
            <a:avLst>
              <a:gd name="adj" fmla="val 858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ộp Văn bản 33"/>
          <p:cNvSpPr txBox="1"/>
          <p:nvPr/>
        </p:nvSpPr>
        <p:spPr>
          <a:xfrm>
            <a:off x="13456368" y="5386932"/>
            <a:ext cx="206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Hình ảnh 4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2036" y="4077325"/>
            <a:ext cx="1051027" cy="1051027"/>
          </a:xfrm>
          <a:prstGeom prst="rect">
            <a:avLst/>
          </a:prstGeom>
        </p:spPr>
      </p:pic>
      <p:sp>
        <p:nvSpPr>
          <p:cNvPr id="31" name="Hình chữ nhật: Góc Tròn 30"/>
          <p:cNvSpPr/>
          <p:nvPr/>
        </p:nvSpPr>
        <p:spPr>
          <a:xfrm>
            <a:off x="19584323" y="3961593"/>
            <a:ext cx="2332734" cy="2268395"/>
          </a:xfrm>
          <a:prstGeom prst="roundRect">
            <a:avLst>
              <a:gd name="adj" fmla="val 858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Hộp Văn bản 34"/>
          <p:cNvSpPr txBox="1"/>
          <p:nvPr/>
        </p:nvSpPr>
        <p:spPr>
          <a:xfrm>
            <a:off x="19750573" y="5327906"/>
            <a:ext cx="2058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Hình ảnh 4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0896" y="4129904"/>
            <a:ext cx="1091782" cy="1091782"/>
          </a:xfrm>
          <a:prstGeom prst="rect">
            <a:avLst/>
          </a:prstGeom>
        </p:spPr>
      </p:pic>
      <p:sp>
        <p:nvSpPr>
          <p:cNvPr id="29" name="Hình chữ nhật: Góc Tròn 28"/>
          <p:cNvSpPr/>
          <p:nvPr/>
        </p:nvSpPr>
        <p:spPr>
          <a:xfrm>
            <a:off x="-573805" y="-168800"/>
            <a:ext cx="13259544" cy="7385636"/>
          </a:xfrm>
          <a:prstGeom prst="roundRect">
            <a:avLst>
              <a:gd name="adj" fmla="val 858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ộp Văn bản 32"/>
          <p:cNvSpPr txBox="1"/>
          <p:nvPr/>
        </p:nvSpPr>
        <p:spPr>
          <a:xfrm>
            <a:off x="2750435" y="426973"/>
            <a:ext cx="66911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Mobile-Net</a:t>
            </a:r>
            <a:endParaRPr lang="vi-V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Hình ảnh 41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" y="266042"/>
            <a:ext cx="1091305" cy="1091305"/>
          </a:xfrm>
          <a:prstGeom prst="rect">
            <a:avLst/>
          </a:prstGeom>
        </p:spPr>
      </p:pic>
      <p:sp>
        <p:nvSpPr>
          <p:cNvPr id="2" name="Hộp Văn bản 1"/>
          <p:cNvSpPr txBox="1"/>
          <p:nvPr/>
        </p:nvSpPr>
        <p:spPr>
          <a:xfrm>
            <a:off x="1849618" y="-2829971"/>
            <a:ext cx="8444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học để thuyết trình</a:t>
            </a:r>
            <a:endParaRPr lang="vi-VN" sz="5400" b="1">
              <a:solidFill>
                <a:srgbClr val="438A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: Rounded Corners 1"/>
          <p:cNvSpPr/>
          <p:nvPr/>
        </p:nvSpPr>
        <p:spPr>
          <a:xfrm>
            <a:off x="849085" y="1593123"/>
            <a:ext cx="10646229" cy="7001164"/>
          </a:xfrm>
          <a:prstGeom prst="roundRect">
            <a:avLst>
              <a:gd name="adj" fmla="val 77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" name="TextBox 3"/>
          <p:cNvSpPr txBox="1"/>
          <p:nvPr/>
        </p:nvSpPr>
        <p:spPr>
          <a:xfrm>
            <a:off x="1583345" y="1953120"/>
            <a:ext cx="757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 descr="pic1"/>
          <p:cNvPicPr/>
          <p:nvPr/>
        </p:nvPicPr>
        <p:blipFill>
          <a:blip r:embed="rId6"/>
          <a:srcRect t="7374" b="4530"/>
          <a:stretch>
            <a:fillRect/>
          </a:stretch>
        </p:blipFill>
        <p:spPr>
          <a:xfrm>
            <a:off x="1583345" y="2611279"/>
            <a:ext cx="6920575" cy="17529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04340" y="4379595"/>
            <a:ext cx="911034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(h, w,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(k, k, c)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trượt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trượt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(h’, w’, 1)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trượt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c’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(h’, w’, c’).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× k × c × c’.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/>
          <p:cNvSpPr txBox="1"/>
          <p:nvPr/>
        </p:nvSpPr>
        <p:spPr>
          <a:xfrm>
            <a:off x="3358116" y="-2706576"/>
            <a:ext cx="5475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ộp Văn bản 6"/>
          <p:cNvSpPr txBox="1"/>
          <p:nvPr/>
        </p:nvSpPr>
        <p:spPr>
          <a:xfrm>
            <a:off x="-5295327" y="3201299"/>
            <a:ext cx="447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thuyết trình…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ình chữ nhật: Góc Tròn 11"/>
          <p:cNvSpPr/>
          <p:nvPr/>
        </p:nvSpPr>
        <p:spPr>
          <a:xfrm>
            <a:off x="408342" y="-5058398"/>
            <a:ext cx="11490599" cy="1972660"/>
          </a:xfrm>
          <a:prstGeom prst="roundRect">
            <a:avLst>
              <a:gd name="adj" fmla="val 1254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ộp Văn bản 12"/>
          <p:cNvSpPr txBox="1"/>
          <p:nvPr/>
        </p:nvSpPr>
        <p:spPr>
          <a:xfrm>
            <a:off x="1278500" y="-4868662"/>
            <a:ext cx="355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Thuyết trình </a:t>
            </a:r>
            <a:endParaRPr lang="vi-VN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Hình ảnh 35" descr="Ảnh có chứa đồ họa véc-tơ&#10;&#10;Mô tả được tạo tự động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02" y="-4868662"/>
            <a:ext cx="796594" cy="796594"/>
          </a:xfrm>
          <a:prstGeom prst="rect">
            <a:avLst/>
          </a:prstGeom>
        </p:spPr>
      </p:pic>
      <p:sp>
        <p:nvSpPr>
          <p:cNvPr id="27" name="Hình chữ nhật: Góc Tròn 26"/>
          <p:cNvSpPr/>
          <p:nvPr/>
        </p:nvSpPr>
        <p:spPr>
          <a:xfrm>
            <a:off x="-4080531" y="3884194"/>
            <a:ext cx="2608313" cy="2419023"/>
          </a:xfrm>
          <a:prstGeom prst="roundRect">
            <a:avLst>
              <a:gd name="adj" fmla="val 858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Hộp Văn bản 31"/>
          <p:cNvSpPr txBox="1"/>
          <p:nvPr/>
        </p:nvSpPr>
        <p:spPr>
          <a:xfrm>
            <a:off x="-3921700" y="5502701"/>
            <a:ext cx="212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Hình ảnh 3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3497" y="4041009"/>
            <a:ext cx="1184397" cy="1184397"/>
          </a:xfrm>
          <a:prstGeom prst="rect">
            <a:avLst/>
          </a:prstGeom>
        </p:spPr>
      </p:pic>
      <p:sp>
        <p:nvSpPr>
          <p:cNvPr id="30" name="Hình chữ nhật: Góc Tròn 29"/>
          <p:cNvSpPr/>
          <p:nvPr/>
        </p:nvSpPr>
        <p:spPr>
          <a:xfrm>
            <a:off x="13206478" y="3886636"/>
            <a:ext cx="2571091" cy="2375961"/>
          </a:xfrm>
          <a:prstGeom prst="roundRect">
            <a:avLst>
              <a:gd name="adj" fmla="val 858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ộp Văn bản 33"/>
          <p:cNvSpPr txBox="1"/>
          <p:nvPr/>
        </p:nvSpPr>
        <p:spPr>
          <a:xfrm>
            <a:off x="13456368" y="5386932"/>
            <a:ext cx="206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Hình ảnh 4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2036" y="4077325"/>
            <a:ext cx="1051027" cy="1051027"/>
          </a:xfrm>
          <a:prstGeom prst="rect">
            <a:avLst/>
          </a:prstGeom>
        </p:spPr>
      </p:pic>
      <p:sp>
        <p:nvSpPr>
          <p:cNvPr id="31" name="Hình chữ nhật: Góc Tròn 30"/>
          <p:cNvSpPr/>
          <p:nvPr/>
        </p:nvSpPr>
        <p:spPr>
          <a:xfrm>
            <a:off x="19584323" y="3961593"/>
            <a:ext cx="2332734" cy="2268395"/>
          </a:xfrm>
          <a:prstGeom prst="roundRect">
            <a:avLst>
              <a:gd name="adj" fmla="val 858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Hộp Văn bản 34"/>
          <p:cNvSpPr txBox="1"/>
          <p:nvPr/>
        </p:nvSpPr>
        <p:spPr>
          <a:xfrm>
            <a:off x="19750573" y="5327906"/>
            <a:ext cx="2058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Hình ảnh 4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0896" y="4129904"/>
            <a:ext cx="1091782" cy="1091782"/>
          </a:xfrm>
          <a:prstGeom prst="rect">
            <a:avLst/>
          </a:prstGeom>
        </p:spPr>
      </p:pic>
      <p:sp>
        <p:nvSpPr>
          <p:cNvPr id="29" name="Hình chữ nhật: Góc Tròn 28"/>
          <p:cNvSpPr/>
          <p:nvPr/>
        </p:nvSpPr>
        <p:spPr>
          <a:xfrm>
            <a:off x="-557930" y="-178960"/>
            <a:ext cx="13259544" cy="7385636"/>
          </a:xfrm>
          <a:prstGeom prst="roundRect">
            <a:avLst>
              <a:gd name="adj" fmla="val 858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ộp Văn bản 32"/>
          <p:cNvSpPr txBox="1"/>
          <p:nvPr/>
        </p:nvSpPr>
        <p:spPr>
          <a:xfrm>
            <a:off x="2750435" y="426973"/>
            <a:ext cx="66911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Mobile-Net</a:t>
            </a:r>
            <a:endParaRPr lang="vi-V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Hình ảnh 41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" y="266042"/>
            <a:ext cx="1091305" cy="1091305"/>
          </a:xfrm>
          <a:prstGeom prst="rect">
            <a:avLst/>
          </a:prstGeom>
        </p:spPr>
      </p:pic>
      <p:sp>
        <p:nvSpPr>
          <p:cNvPr id="2" name="Hộp Văn bản 1"/>
          <p:cNvSpPr txBox="1"/>
          <p:nvPr/>
        </p:nvSpPr>
        <p:spPr>
          <a:xfrm>
            <a:off x="1849618" y="-2829971"/>
            <a:ext cx="8444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học để thuyết trình</a:t>
            </a:r>
            <a:endParaRPr lang="vi-VN" sz="5400" b="1">
              <a:solidFill>
                <a:srgbClr val="438A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: Rounded Corners 1"/>
          <p:cNvSpPr/>
          <p:nvPr/>
        </p:nvSpPr>
        <p:spPr>
          <a:xfrm>
            <a:off x="906762" y="1593123"/>
            <a:ext cx="10646229" cy="7001164"/>
          </a:xfrm>
          <a:prstGeom prst="roundRect">
            <a:avLst>
              <a:gd name="adj" fmla="val 77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" name="TextBox 3"/>
          <p:cNvSpPr txBox="1"/>
          <p:nvPr/>
        </p:nvSpPr>
        <p:spPr>
          <a:xfrm>
            <a:off x="1602423" y="1664023"/>
            <a:ext cx="9102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Depth-wise separable convolution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(Depth-wise convolution),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 descr="pic2"/>
          <p:cNvPicPr/>
          <p:nvPr/>
        </p:nvPicPr>
        <p:blipFill>
          <a:blip r:embed="rId6"/>
          <a:srcRect t="6400" b="21260"/>
          <a:stretch>
            <a:fillRect/>
          </a:stretch>
        </p:blipFill>
        <p:spPr>
          <a:xfrm>
            <a:off x="1602422" y="3045889"/>
            <a:ext cx="7839139" cy="20163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2423" y="5128352"/>
            <a:ext cx="9102436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(h, w, c) 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= 1,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data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(h, w, 1).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(h’, w’, c)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channel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Số lượng parameter cần phải học chỉ còn k × k × c.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/>
          <p:cNvSpPr txBox="1"/>
          <p:nvPr/>
        </p:nvSpPr>
        <p:spPr>
          <a:xfrm>
            <a:off x="3358116" y="-2706576"/>
            <a:ext cx="5475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ộp Văn bản 6"/>
          <p:cNvSpPr txBox="1"/>
          <p:nvPr/>
        </p:nvSpPr>
        <p:spPr>
          <a:xfrm>
            <a:off x="-5295327" y="3201299"/>
            <a:ext cx="447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thuyết trình…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ình chữ nhật: Góc Tròn 11"/>
          <p:cNvSpPr/>
          <p:nvPr/>
        </p:nvSpPr>
        <p:spPr>
          <a:xfrm>
            <a:off x="408342" y="-5058398"/>
            <a:ext cx="11490599" cy="1972660"/>
          </a:xfrm>
          <a:prstGeom prst="roundRect">
            <a:avLst>
              <a:gd name="adj" fmla="val 1254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ộp Văn bản 12"/>
          <p:cNvSpPr txBox="1"/>
          <p:nvPr/>
        </p:nvSpPr>
        <p:spPr>
          <a:xfrm>
            <a:off x="1278500" y="-4868662"/>
            <a:ext cx="355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Thuyết trình </a:t>
            </a:r>
            <a:endParaRPr lang="vi-VN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Hình ảnh 35" descr="Ảnh có chứa đồ họa véc-tơ&#10;&#10;Mô tả được tạo tự động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02" y="-4868662"/>
            <a:ext cx="796594" cy="796594"/>
          </a:xfrm>
          <a:prstGeom prst="rect">
            <a:avLst/>
          </a:prstGeom>
        </p:spPr>
      </p:pic>
      <p:sp>
        <p:nvSpPr>
          <p:cNvPr id="27" name="Hình chữ nhật: Góc Tròn 26"/>
          <p:cNvSpPr/>
          <p:nvPr/>
        </p:nvSpPr>
        <p:spPr>
          <a:xfrm>
            <a:off x="-4080531" y="3884194"/>
            <a:ext cx="2608313" cy="2419023"/>
          </a:xfrm>
          <a:prstGeom prst="roundRect">
            <a:avLst>
              <a:gd name="adj" fmla="val 858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Hộp Văn bản 31"/>
          <p:cNvSpPr txBox="1"/>
          <p:nvPr/>
        </p:nvSpPr>
        <p:spPr>
          <a:xfrm>
            <a:off x="-3921700" y="5502701"/>
            <a:ext cx="212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Hình ảnh 3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3497" y="4041009"/>
            <a:ext cx="1184397" cy="1184397"/>
          </a:xfrm>
          <a:prstGeom prst="rect">
            <a:avLst/>
          </a:prstGeom>
        </p:spPr>
      </p:pic>
      <p:sp>
        <p:nvSpPr>
          <p:cNvPr id="30" name="Hình chữ nhật: Góc Tròn 29"/>
          <p:cNvSpPr/>
          <p:nvPr/>
        </p:nvSpPr>
        <p:spPr>
          <a:xfrm>
            <a:off x="13206478" y="3886636"/>
            <a:ext cx="2571091" cy="2375961"/>
          </a:xfrm>
          <a:prstGeom prst="roundRect">
            <a:avLst>
              <a:gd name="adj" fmla="val 858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ộp Văn bản 33"/>
          <p:cNvSpPr txBox="1"/>
          <p:nvPr/>
        </p:nvSpPr>
        <p:spPr>
          <a:xfrm>
            <a:off x="13456368" y="5386932"/>
            <a:ext cx="206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Hình ảnh 4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2036" y="4077325"/>
            <a:ext cx="1051027" cy="1051027"/>
          </a:xfrm>
          <a:prstGeom prst="rect">
            <a:avLst/>
          </a:prstGeom>
        </p:spPr>
      </p:pic>
      <p:sp>
        <p:nvSpPr>
          <p:cNvPr id="31" name="Hình chữ nhật: Góc Tròn 30"/>
          <p:cNvSpPr/>
          <p:nvPr/>
        </p:nvSpPr>
        <p:spPr>
          <a:xfrm>
            <a:off x="19584323" y="3961593"/>
            <a:ext cx="2332734" cy="2268395"/>
          </a:xfrm>
          <a:prstGeom prst="roundRect">
            <a:avLst>
              <a:gd name="adj" fmla="val 858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Hộp Văn bản 34"/>
          <p:cNvSpPr txBox="1"/>
          <p:nvPr/>
        </p:nvSpPr>
        <p:spPr>
          <a:xfrm>
            <a:off x="19750573" y="5327906"/>
            <a:ext cx="2058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Hình ảnh 4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0896" y="4129904"/>
            <a:ext cx="1091782" cy="1091782"/>
          </a:xfrm>
          <a:prstGeom prst="rect">
            <a:avLst/>
          </a:prstGeom>
        </p:spPr>
      </p:pic>
      <p:sp>
        <p:nvSpPr>
          <p:cNvPr id="29" name="Hình chữ nhật: Góc Tròn 28"/>
          <p:cNvSpPr/>
          <p:nvPr/>
        </p:nvSpPr>
        <p:spPr>
          <a:xfrm>
            <a:off x="-573805" y="-168800"/>
            <a:ext cx="13259544" cy="7385636"/>
          </a:xfrm>
          <a:prstGeom prst="roundRect">
            <a:avLst>
              <a:gd name="adj" fmla="val 858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ộp Văn bản 32"/>
          <p:cNvSpPr txBox="1"/>
          <p:nvPr/>
        </p:nvSpPr>
        <p:spPr>
          <a:xfrm>
            <a:off x="2750435" y="426973"/>
            <a:ext cx="66911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Mobile-Net</a:t>
            </a:r>
            <a:endParaRPr lang="vi-V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Hình ảnh 41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" y="266042"/>
            <a:ext cx="1091305" cy="1091305"/>
          </a:xfrm>
          <a:prstGeom prst="rect">
            <a:avLst/>
          </a:prstGeom>
        </p:spPr>
      </p:pic>
      <p:sp>
        <p:nvSpPr>
          <p:cNvPr id="2" name="Hộp Văn bản 1"/>
          <p:cNvSpPr txBox="1"/>
          <p:nvPr/>
        </p:nvSpPr>
        <p:spPr>
          <a:xfrm>
            <a:off x="1849618" y="-2829971"/>
            <a:ext cx="8444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học để thuyết trình</a:t>
            </a:r>
            <a:endParaRPr lang="vi-VN" sz="5400" b="1">
              <a:solidFill>
                <a:srgbClr val="438A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: Rounded Corners 1"/>
          <p:cNvSpPr/>
          <p:nvPr/>
        </p:nvSpPr>
        <p:spPr>
          <a:xfrm>
            <a:off x="906762" y="1593123"/>
            <a:ext cx="10646229" cy="7001164"/>
          </a:xfrm>
          <a:prstGeom prst="roundRect">
            <a:avLst>
              <a:gd name="adj" fmla="val 77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" name="TextBox 3"/>
          <p:cNvSpPr txBox="1"/>
          <p:nvPr/>
        </p:nvSpPr>
        <p:spPr>
          <a:xfrm>
            <a:off x="1343296" y="1676740"/>
            <a:ext cx="9102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 descr="pic3"/>
          <p:cNvPicPr/>
          <p:nvPr/>
        </p:nvPicPr>
        <p:blipFill>
          <a:blip r:embed="rId6"/>
          <a:srcRect t="6541" b="11755"/>
          <a:stretch>
            <a:fillRect/>
          </a:stretch>
        </p:blipFill>
        <p:spPr>
          <a:xfrm>
            <a:off x="1394737" y="2222021"/>
            <a:ext cx="8046825" cy="21802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4737" y="4722829"/>
            <a:ext cx="90509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map.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(1, 1)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c’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map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(h’, w’, c’)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/>
          <p:cNvSpPr txBox="1"/>
          <p:nvPr/>
        </p:nvSpPr>
        <p:spPr>
          <a:xfrm>
            <a:off x="3358116" y="-2706576"/>
            <a:ext cx="5475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ộp Văn bản 6"/>
          <p:cNvSpPr txBox="1"/>
          <p:nvPr/>
        </p:nvSpPr>
        <p:spPr>
          <a:xfrm>
            <a:off x="-5295327" y="3201299"/>
            <a:ext cx="447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thuyết trình…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ình chữ nhật: Góc Tròn 11"/>
          <p:cNvSpPr/>
          <p:nvPr/>
        </p:nvSpPr>
        <p:spPr>
          <a:xfrm>
            <a:off x="408342" y="-5058398"/>
            <a:ext cx="11490599" cy="1972660"/>
          </a:xfrm>
          <a:prstGeom prst="roundRect">
            <a:avLst>
              <a:gd name="adj" fmla="val 1254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ộp Văn bản 12"/>
          <p:cNvSpPr txBox="1"/>
          <p:nvPr/>
        </p:nvSpPr>
        <p:spPr>
          <a:xfrm>
            <a:off x="1278500" y="-4868662"/>
            <a:ext cx="355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Thuyết trình </a:t>
            </a:r>
            <a:endParaRPr lang="vi-VN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Hình ảnh 35" descr="Ảnh có chứa đồ họa véc-tơ&#10;&#10;Mô tả được tạo tự động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02" y="-4868662"/>
            <a:ext cx="796594" cy="796594"/>
          </a:xfrm>
          <a:prstGeom prst="rect">
            <a:avLst/>
          </a:prstGeom>
        </p:spPr>
      </p:pic>
      <p:sp>
        <p:nvSpPr>
          <p:cNvPr id="27" name="Hình chữ nhật: Góc Tròn 26"/>
          <p:cNvSpPr/>
          <p:nvPr/>
        </p:nvSpPr>
        <p:spPr>
          <a:xfrm>
            <a:off x="-4080531" y="3884194"/>
            <a:ext cx="2608313" cy="2419023"/>
          </a:xfrm>
          <a:prstGeom prst="roundRect">
            <a:avLst>
              <a:gd name="adj" fmla="val 858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Hộp Văn bản 31"/>
          <p:cNvSpPr txBox="1"/>
          <p:nvPr/>
        </p:nvSpPr>
        <p:spPr>
          <a:xfrm>
            <a:off x="-3921700" y="5502701"/>
            <a:ext cx="212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Hình ảnh 3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3497" y="4041009"/>
            <a:ext cx="1184397" cy="1184397"/>
          </a:xfrm>
          <a:prstGeom prst="rect">
            <a:avLst/>
          </a:prstGeom>
        </p:spPr>
      </p:pic>
      <p:sp>
        <p:nvSpPr>
          <p:cNvPr id="30" name="Hình chữ nhật: Góc Tròn 29"/>
          <p:cNvSpPr/>
          <p:nvPr/>
        </p:nvSpPr>
        <p:spPr>
          <a:xfrm>
            <a:off x="13206478" y="3886636"/>
            <a:ext cx="2571091" cy="2375961"/>
          </a:xfrm>
          <a:prstGeom prst="roundRect">
            <a:avLst>
              <a:gd name="adj" fmla="val 858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ộp Văn bản 33"/>
          <p:cNvSpPr txBox="1"/>
          <p:nvPr/>
        </p:nvSpPr>
        <p:spPr>
          <a:xfrm>
            <a:off x="13456368" y="5386932"/>
            <a:ext cx="206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Hình ảnh 4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2036" y="4077325"/>
            <a:ext cx="1051027" cy="1051027"/>
          </a:xfrm>
          <a:prstGeom prst="rect">
            <a:avLst/>
          </a:prstGeom>
        </p:spPr>
      </p:pic>
      <p:sp>
        <p:nvSpPr>
          <p:cNvPr id="31" name="Hình chữ nhật: Góc Tròn 30"/>
          <p:cNvSpPr/>
          <p:nvPr/>
        </p:nvSpPr>
        <p:spPr>
          <a:xfrm>
            <a:off x="19584323" y="3961593"/>
            <a:ext cx="2332734" cy="2268395"/>
          </a:xfrm>
          <a:prstGeom prst="roundRect">
            <a:avLst>
              <a:gd name="adj" fmla="val 858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Hộp Văn bản 34"/>
          <p:cNvSpPr txBox="1"/>
          <p:nvPr/>
        </p:nvSpPr>
        <p:spPr>
          <a:xfrm>
            <a:off x="19750573" y="5327906"/>
            <a:ext cx="2058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Hình ảnh 4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0896" y="4129904"/>
            <a:ext cx="1091782" cy="1091782"/>
          </a:xfrm>
          <a:prstGeom prst="rect">
            <a:avLst/>
          </a:prstGeom>
        </p:spPr>
      </p:pic>
      <p:sp>
        <p:nvSpPr>
          <p:cNvPr id="29" name="Hình chữ nhật: Góc Tròn 28"/>
          <p:cNvSpPr/>
          <p:nvPr/>
        </p:nvSpPr>
        <p:spPr>
          <a:xfrm>
            <a:off x="-573805" y="-168800"/>
            <a:ext cx="13259544" cy="7385636"/>
          </a:xfrm>
          <a:prstGeom prst="roundRect">
            <a:avLst>
              <a:gd name="adj" fmla="val 858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ộp Văn bản 32"/>
          <p:cNvSpPr txBox="1"/>
          <p:nvPr/>
        </p:nvSpPr>
        <p:spPr>
          <a:xfrm>
            <a:off x="2750435" y="426973"/>
            <a:ext cx="66911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Mobile-Net</a:t>
            </a:r>
            <a:endParaRPr lang="vi-V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Hình ảnh 41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" y="266042"/>
            <a:ext cx="1091305" cy="1091305"/>
          </a:xfrm>
          <a:prstGeom prst="rect">
            <a:avLst/>
          </a:prstGeom>
        </p:spPr>
      </p:pic>
      <p:sp>
        <p:nvSpPr>
          <p:cNvPr id="2" name="Hộp Văn bản 1"/>
          <p:cNvSpPr txBox="1"/>
          <p:nvPr/>
        </p:nvSpPr>
        <p:spPr>
          <a:xfrm>
            <a:off x="1849618" y="-2829971"/>
            <a:ext cx="8444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học để thuyết trình</a:t>
            </a:r>
            <a:endParaRPr lang="vi-VN" sz="5400" b="1">
              <a:solidFill>
                <a:srgbClr val="438A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: Rounded Corners 1"/>
          <p:cNvSpPr/>
          <p:nvPr/>
        </p:nvSpPr>
        <p:spPr>
          <a:xfrm>
            <a:off x="906762" y="1593123"/>
            <a:ext cx="10646229" cy="7001164"/>
          </a:xfrm>
          <a:prstGeom prst="roundRect">
            <a:avLst>
              <a:gd name="adj" fmla="val 77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544780" y="2343415"/>
                <a:ext cx="9102436" cy="3959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thấy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rằng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ở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chập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này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phát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cần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 × c’.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parameter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cần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học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× 1 × c × c’.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Qua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parameter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cần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phải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học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× k × c + 1 × 1 × c × c’,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parameter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cần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học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chập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thông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thường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× k × c × c’.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/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charset="0"/>
                          </a:rPr>
                          <m:t>k</m:t>
                        </m:r>
                        <m:r>
                          <a:rPr lang="en-US" sz="2400">
                            <a:latin typeface="Cambria Math" panose="02040503050406030204" charset="0"/>
                          </a:rPr>
                          <m:t> ×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charset="0"/>
                          </a:rPr>
                          <m:t>k</m:t>
                        </m:r>
                        <m:r>
                          <a:rPr lang="en-US" sz="2400">
                            <a:latin typeface="Cambria Math" panose="02040503050406030204" charset="0"/>
                          </a:rPr>
                          <m:t> ×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charset="0"/>
                          </a:rPr>
                          <m:t>c</m:t>
                        </m:r>
                        <m:r>
                          <a:rPr lang="en-US" sz="2400">
                            <a:latin typeface="Cambria Math" panose="02040503050406030204" charset="0"/>
                          </a:rPr>
                          <m:t> ×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charset="0"/>
                          </a:rPr>
                          <m:t>c</m:t>
                        </m:r>
                        <m:r>
                          <a:rPr lang="en-US" sz="2400">
                            <a:latin typeface="Cambria Math" panose="02040503050406030204" charset="0"/>
                          </a:rPr>
                          <m:t>’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charset="0"/>
                          </a:rPr>
                          <m:t>k</m:t>
                        </m:r>
                        <m:r>
                          <a:rPr lang="en-US" sz="2400">
                            <a:latin typeface="Cambria Math" panose="02040503050406030204" charset="0"/>
                          </a:rPr>
                          <m:t> ×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charset="0"/>
                          </a:rPr>
                          <m:t>k</m:t>
                        </m:r>
                        <m:r>
                          <a:rPr lang="en-US" sz="2400">
                            <a:latin typeface="Cambria Math" panose="02040503050406030204" charset="0"/>
                          </a:rPr>
                          <m:t> ×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charset="0"/>
                          </a:rPr>
                          <m:t>c</m:t>
                        </m:r>
                        <m:r>
                          <a:rPr lang="en-US" sz="2400">
                            <a:latin typeface="Cambria Math" panose="02040503050406030204" charset="0"/>
                          </a:rPr>
                          <m:t> + </m:t>
                        </m:r>
                        <m:r>
                          <a:rPr lang="en-US" sz="2400">
                            <a:latin typeface="Cambria Math" panose="02040503050406030204" charset="0"/>
                          </a:rPr>
                          <m:t>1</m:t>
                        </m:r>
                        <m:r>
                          <a:rPr lang="en-US" sz="2400">
                            <a:latin typeface="Cambria Math" panose="02040503050406030204" charset="0"/>
                          </a:rPr>
                          <m:t> × </m:t>
                        </m:r>
                        <m:r>
                          <a:rPr lang="en-US" sz="2400">
                            <a:latin typeface="Cambria Math" panose="02040503050406030204" charset="0"/>
                          </a:rPr>
                          <m:t>1</m:t>
                        </m:r>
                        <m:r>
                          <a:rPr lang="en-US" sz="2400">
                            <a:latin typeface="Cambria Math" panose="02040503050406030204" charset="0"/>
                          </a:rPr>
                          <m:t> ×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charset="0"/>
                          </a:rPr>
                          <m:t>c</m:t>
                        </m:r>
                        <m:r>
                          <a:rPr lang="en-US" sz="2400">
                            <a:latin typeface="Cambria Math" panose="02040503050406030204" charset="0"/>
                          </a:rPr>
                          <m:t> ×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charset="0"/>
                          </a:rPr>
                          <m:t>c</m:t>
                        </m:r>
                        <m:r>
                          <a:rPr lang="en-US" sz="2400">
                            <a:latin typeface="Cambria Math" panose="02040503050406030204" charset="0"/>
                          </a:rPr>
                          <m:t>’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/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charset="0"/>
                          </a:rPr>
                          <m:t>k</m:t>
                        </m:r>
                        <m:r>
                          <a:rPr lang="en-US" sz="2400">
                            <a:latin typeface="Cambria Math" panose="02040503050406030204" charset="0"/>
                          </a:rPr>
                          <m:t> ×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charset="0"/>
                          </a:rPr>
                          <m:t>k</m:t>
                        </m:r>
                        <m:r>
                          <a:rPr lang="en-US" sz="2400">
                            <a:latin typeface="Cambria Math" panose="02040503050406030204" charset="0"/>
                          </a:rPr>
                          <m:t> ×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charset="0"/>
                          </a:rPr>
                          <m:t>c</m:t>
                        </m:r>
                        <m:r>
                          <a:rPr lang="en-US" sz="2400">
                            <a:latin typeface="Cambria Math" panose="02040503050406030204" charset="0"/>
                          </a:rPr>
                          <m:t>’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charset="0"/>
                          </a:rPr>
                          <m:t>k</m:t>
                        </m:r>
                        <m:r>
                          <a:rPr lang="en-US" sz="2400">
                            <a:latin typeface="Cambria Math" panose="02040503050406030204" charset="0"/>
                          </a:rPr>
                          <m:t> ×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charset="0"/>
                          </a:rPr>
                          <m:t>k</m:t>
                        </m:r>
                        <m:r>
                          <a:rPr lang="en-US" sz="2400">
                            <a:latin typeface="Cambria Math" panose="02040503050406030204" charset="0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charset="0"/>
                          </a:rPr>
                          <m:t>c</m:t>
                        </m:r>
                        <m:r>
                          <a:rPr lang="en-US" sz="2400">
                            <a:latin typeface="Cambria Math" panose="02040503050406030204" charset="0"/>
                          </a:rPr>
                          <m:t>’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0 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parameter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chập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nhỏ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hơn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Dẫn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đến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cần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nhỏ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hơn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phép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ít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hơn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780" y="2343415"/>
                <a:ext cx="9102436" cy="3959802"/>
              </a:xfrm>
              <a:prstGeom prst="rect">
                <a:avLst/>
              </a:prstGeom>
              <a:blipFill rotWithShape="1">
                <a:blip r:embed="rId6"/>
                <a:stretch>
                  <a:fillRect l="-5" t="-7" r="2" b="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/>
          <p:cNvSpPr txBox="1"/>
          <p:nvPr/>
        </p:nvSpPr>
        <p:spPr>
          <a:xfrm>
            <a:off x="3358116" y="-2706576"/>
            <a:ext cx="5475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ộp Văn bản 6"/>
          <p:cNvSpPr txBox="1"/>
          <p:nvPr/>
        </p:nvSpPr>
        <p:spPr>
          <a:xfrm>
            <a:off x="-5295327" y="3201299"/>
            <a:ext cx="447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Ghi chú nội dung thuyết trình…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ình chữ nhật: Góc Tròn 11"/>
          <p:cNvSpPr/>
          <p:nvPr/>
        </p:nvSpPr>
        <p:spPr>
          <a:xfrm>
            <a:off x="408341" y="-3273428"/>
            <a:ext cx="11490599" cy="1972660"/>
          </a:xfrm>
          <a:prstGeom prst="roundRect">
            <a:avLst>
              <a:gd name="adj" fmla="val 1254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ộp Văn bản 12"/>
          <p:cNvSpPr txBox="1"/>
          <p:nvPr/>
        </p:nvSpPr>
        <p:spPr>
          <a:xfrm>
            <a:off x="1278499" y="-3083692"/>
            <a:ext cx="355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Thuyết trình </a:t>
            </a:r>
            <a:endParaRPr lang="vi-VN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Hình ảnh 35" descr="Ảnh có chứa đồ họa véc-tơ&#10;&#10;Mô tả được tạo tự động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01" y="-3083692"/>
            <a:ext cx="796594" cy="796594"/>
          </a:xfrm>
          <a:prstGeom prst="rect">
            <a:avLst/>
          </a:prstGeom>
        </p:spPr>
      </p:pic>
      <p:sp>
        <p:nvSpPr>
          <p:cNvPr id="27" name="Hình chữ nhật: Góc Tròn 26"/>
          <p:cNvSpPr/>
          <p:nvPr/>
        </p:nvSpPr>
        <p:spPr>
          <a:xfrm>
            <a:off x="-5851604" y="3863977"/>
            <a:ext cx="2608313" cy="2419023"/>
          </a:xfrm>
          <a:prstGeom prst="roundRect">
            <a:avLst>
              <a:gd name="adj" fmla="val 858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Hộp Văn bản 31"/>
          <p:cNvSpPr txBox="1"/>
          <p:nvPr/>
        </p:nvSpPr>
        <p:spPr>
          <a:xfrm>
            <a:off x="-5692773" y="5482484"/>
            <a:ext cx="212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Hình ảnh 3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24570" y="4020792"/>
            <a:ext cx="1184397" cy="1184397"/>
          </a:xfrm>
          <a:prstGeom prst="rect">
            <a:avLst/>
          </a:prstGeom>
        </p:spPr>
      </p:pic>
      <p:sp>
        <p:nvSpPr>
          <p:cNvPr id="29" name="Hình chữ nhật: Góc Tròn 28"/>
          <p:cNvSpPr/>
          <p:nvPr/>
        </p:nvSpPr>
        <p:spPr>
          <a:xfrm>
            <a:off x="-2929109" y="3886636"/>
            <a:ext cx="2593741" cy="2396364"/>
          </a:xfrm>
          <a:prstGeom prst="roundRect">
            <a:avLst>
              <a:gd name="adj" fmla="val 858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ộp Văn bản 32"/>
          <p:cNvSpPr txBox="1"/>
          <p:nvPr/>
        </p:nvSpPr>
        <p:spPr>
          <a:xfrm>
            <a:off x="-2739407" y="5421901"/>
            <a:ext cx="2117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Hình ảnh 4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6257" y="4005430"/>
            <a:ext cx="1091305" cy="1091305"/>
          </a:xfrm>
          <a:prstGeom prst="rect">
            <a:avLst/>
          </a:prstGeom>
        </p:spPr>
      </p:pic>
      <p:sp>
        <p:nvSpPr>
          <p:cNvPr id="30" name="Hình chữ nhật: Góc Tròn 29"/>
          <p:cNvSpPr/>
          <p:nvPr/>
        </p:nvSpPr>
        <p:spPr>
          <a:xfrm>
            <a:off x="-265496" y="-317500"/>
            <a:ext cx="12867926" cy="7518400"/>
          </a:xfrm>
          <a:prstGeom prst="roundRect">
            <a:avLst>
              <a:gd name="adj" fmla="val 858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ộp Văn bản 33"/>
          <p:cNvSpPr txBox="1"/>
          <p:nvPr/>
        </p:nvSpPr>
        <p:spPr>
          <a:xfrm>
            <a:off x="3459099" y="-83386"/>
            <a:ext cx="6660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Mobile-Net</a:t>
            </a:r>
            <a:endParaRPr lang="vi-VN" sz="4400" b="1" dirty="0">
              <a:cs typeface="Arial" panose="020B0604020202020204" pitchFamily="34" charset="0"/>
            </a:endParaRPr>
          </a:p>
        </p:txBody>
      </p:sp>
      <p:pic>
        <p:nvPicPr>
          <p:cNvPr id="45" name="Hình ảnh 4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00" y="301335"/>
            <a:ext cx="1051027" cy="1051027"/>
          </a:xfrm>
          <a:prstGeom prst="rect">
            <a:avLst/>
          </a:prstGeom>
        </p:spPr>
      </p:pic>
      <p:sp>
        <p:nvSpPr>
          <p:cNvPr id="31" name="Hình chữ nhật: Góc Tròn 30"/>
          <p:cNvSpPr/>
          <p:nvPr/>
        </p:nvSpPr>
        <p:spPr>
          <a:xfrm>
            <a:off x="14074829" y="3962537"/>
            <a:ext cx="2332734" cy="2268395"/>
          </a:xfrm>
          <a:prstGeom prst="roundRect">
            <a:avLst>
              <a:gd name="adj" fmla="val 858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Hộp Văn bản 34"/>
          <p:cNvSpPr txBox="1"/>
          <p:nvPr/>
        </p:nvSpPr>
        <p:spPr>
          <a:xfrm>
            <a:off x="14241079" y="5328850"/>
            <a:ext cx="2058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vi-V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Hình ảnh 4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402" y="4130848"/>
            <a:ext cx="1091782" cy="1091782"/>
          </a:xfrm>
          <a:prstGeom prst="rect">
            <a:avLst/>
          </a:prstGeom>
        </p:spPr>
      </p:pic>
      <p:sp>
        <p:nvSpPr>
          <p:cNvPr id="2" name="Hộp Văn bản 1"/>
          <p:cNvSpPr txBox="1"/>
          <p:nvPr/>
        </p:nvSpPr>
        <p:spPr>
          <a:xfrm>
            <a:off x="1849617" y="-4394498"/>
            <a:ext cx="8444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438A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học để thuyết trình</a:t>
            </a:r>
            <a:endParaRPr lang="vi-VN" sz="5400" b="1">
              <a:solidFill>
                <a:srgbClr val="438A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: Rounded Corners 1"/>
          <p:cNvSpPr/>
          <p:nvPr/>
        </p:nvSpPr>
        <p:spPr>
          <a:xfrm>
            <a:off x="2212716" y="826848"/>
            <a:ext cx="9714076" cy="7001164"/>
          </a:xfrm>
          <a:prstGeom prst="roundRect">
            <a:avLst>
              <a:gd name="adj" fmla="val 77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Hình chữ nhật 36"/>
          <p:cNvSpPr/>
          <p:nvPr/>
        </p:nvSpPr>
        <p:spPr>
          <a:xfrm rot="766723">
            <a:off x="213317" y="4293655"/>
            <a:ext cx="1777399" cy="19943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Hình chữ nhật 3"/>
          <p:cNvSpPr/>
          <p:nvPr/>
        </p:nvSpPr>
        <p:spPr>
          <a:xfrm rot="20694416">
            <a:off x="136451" y="1572724"/>
            <a:ext cx="1777399" cy="19943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2611225" y="1167696"/>
            <a:ext cx="8597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neutral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Mobile-Net.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1225" y="1961561"/>
            <a:ext cx="86401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Mobile-Net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depth-wise separable convolution.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(activation function)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(Rectified Linear Unit)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BatchNorm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9529" y="4221572"/>
            <a:ext cx="8640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Batch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(0, 1)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vanishing gradients.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10388</Words>
  <Application>WPS Presentation</Application>
  <PresentationFormat>Widescreen</PresentationFormat>
  <Paragraphs>437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SimSun</vt:lpstr>
      <vt:lpstr>Wingdings</vt:lpstr>
      <vt:lpstr>Times New Roman</vt:lpstr>
      <vt:lpstr>Symbol</vt:lpstr>
      <vt:lpstr>Cambria Math</vt:lpstr>
      <vt:lpstr>Microsoft YaHei</vt:lpstr>
      <vt:lpstr>Arial Unicode MS</vt:lpstr>
      <vt:lpstr>Calibri</vt:lpstr>
      <vt:lpstr>Calibri Light</vt:lpstr>
      <vt:lpstr>Chủ đề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Công</dc:creator>
  <cp:lastModifiedBy>Asus</cp:lastModifiedBy>
  <cp:revision>67</cp:revision>
  <dcterms:created xsi:type="dcterms:W3CDTF">2021-09-03T05:44:00Z</dcterms:created>
  <dcterms:modified xsi:type="dcterms:W3CDTF">2021-11-05T01:55:16Z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317C85E2F0E7479EA0BFA44736D3010F</vt:lpwstr>
  </property>
  <property fmtid="{D5CDD505-2E9C-101B-9397-08002B2CF9AE}" pid="3" name="KSOProductBuildVer">
    <vt:lpwstr>1033-11.2.0.10351</vt:lpwstr>
  </property>
</Properties>
</file>