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9abb8b85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9abb8b85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9abb8b852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9abb8b852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abb318c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3abb318c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9abb8b85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9abb8b85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abb318c6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3abb318c6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3abb318c6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3abb318c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9a785e65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9a785e65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9a785e65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9a785e65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9a785e65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9a785e65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abb318c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abb318c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abb318c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abb318c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9a785e65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9a785e65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abb318c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abb318c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abb318c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3abb318c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abb318c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abb318c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9a785e65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9a785e6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9abb8b852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9abb8b85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NS1goD0E1_3fUrfy39_72djbe5AnNxDh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kKdKqZr9yTrhdxg2lK5FAeLRRhphyVz1/view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Q3IDbOqoQyM" TargetMode="External"/><Relationship Id="rId4" Type="http://schemas.openxmlformats.org/officeDocument/2006/relationships/image" Target="../media/image2.jpg"/><Relationship Id="rId5" Type="http://schemas.openxmlformats.org/officeDocument/2006/relationships/hyperlink" Target="http://www.youtube.com/watch?v=E9z7kfdBUOo" TargetMode="External"/><Relationship Id="rId6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CLMHBZLD47wIbcdH6ArQ74ef0mIlLvtC/view" TargetMode="External"/><Relationship Id="rId4" Type="http://schemas.openxmlformats.org/officeDocument/2006/relationships/image" Target="../media/image10.jpg"/><Relationship Id="rId5" Type="http://schemas.openxmlformats.org/officeDocument/2006/relationships/hyperlink" Target="http://drive.google.com/file/d/1dY_8V3VJGUBC_-EQ7rk9sMBqdrrpf0v4/view" TargetMode="External"/><Relationship Id="rId6" Type="http://schemas.openxmlformats.org/officeDocument/2006/relationships/image" Target="../media/image16.jpg"/><Relationship Id="rId7" Type="http://schemas.openxmlformats.org/officeDocument/2006/relationships/image" Target="../media/image9.png"/><Relationship Id="rId8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lUBlA2WHP3sVi9EpDnKcvhfGW9-KXQE3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VLLLfj8Lv3voAdNdIF9XFS85USxSoH6Z/view" TargetMode="External"/><Relationship Id="rId4" Type="http://schemas.openxmlformats.org/officeDocument/2006/relationships/image" Target="../media/image11.jpg"/><Relationship Id="rId5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26.png"/><Relationship Id="rId13" Type="http://schemas.openxmlformats.org/officeDocument/2006/relationships/image" Target="../media/image18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12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Upper Limb Muscle Dynamics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Hungtang Ko,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Visak C.V. Kumar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/>
        </p:nvSpPr>
        <p:spPr>
          <a:xfrm>
            <a:off x="1701225" y="904825"/>
            <a:ext cx="1929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Exo</a:t>
            </a: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6355550" y="911550"/>
            <a:ext cx="1929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Without Exo</a:t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432900" y="351625"/>
            <a:ext cx="70329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Learnt Control Policies :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9" name="Google Shape;149;p22" title="Ex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750" y="1428940"/>
            <a:ext cx="4114800" cy="3090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 title="NoExo.mp4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800" y="1431225"/>
            <a:ext cx="411480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interesting and what’s not ..</a:t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400" y="1675338"/>
            <a:ext cx="3364992" cy="2523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1475" y="1676975"/>
            <a:ext cx="3360650" cy="252048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/>
        </p:nvSpPr>
        <p:spPr>
          <a:xfrm>
            <a:off x="1923925" y="1659317"/>
            <a:ext cx="23514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Curves</a:t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2089625" y="4103250"/>
            <a:ext cx="14964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Iterations</a:t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 rot="-5400000">
            <a:off x="-58750" y="2681700"/>
            <a:ext cx="20307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Reward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metabolic cost :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775" y="1385325"/>
            <a:ext cx="2952675" cy="176137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/>
        </p:nvSpPr>
        <p:spPr>
          <a:xfrm>
            <a:off x="6015575" y="3390450"/>
            <a:ext cx="16554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Exoskeleton</a:t>
            </a:r>
            <a:endParaRPr/>
          </a:p>
        </p:txBody>
      </p:sp>
      <p:sp>
        <p:nvSpPr>
          <p:cNvPr id="169" name="Google Shape;169;p24"/>
          <p:cNvSpPr txBox="1"/>
          <p:nvPr/>
        </p:nvSpPr>
        <p:spPr>
          <a:xfrm>
            <a:off x="1724050" y="3466950"/>
            <a:ext cx="16554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Elbow Exoskeleton</a:t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427" y="1381702"/>
            <a:ext cx="3036626" cy="18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/>
        </p:nvSpPr>
        <p:spPr>
          <a:xfrm>
            <a:off x="3115700" y="4290325"/>
            <a:ext cx="31692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Shoulder Exoskeleton!!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 exo-human interactions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exoskeleton controller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 upper limb movements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 Slides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Physics of Two-Linkage System</a:t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2882"/>
            <a:ext cx="9143999" cy="3367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450" y="357175"/>
            <a:ext cx="6515100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Free Movement Example - Counterclockwise Motion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675"/>
            <a:ext cx="4260299" cy="319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28675"/>
            <a:ext cx="4260301" cy="319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Free Movement Example - Clockwise Motion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675"/>
            <a:ext cx="4260299" cy="319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28675"/>
            <a:ext cx="4306824" cy="319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for Upper Limb Model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64000" y="3959250"/>
            <a:ext cx="85206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Project goal: Map joint motion to activity levels of muscles </a:t>
            </a:r>
            <a:r>
              <a:rPr lang="en"/>
              <a:t>involved</a:t>
            </a:r>
            <a:r>
              <a:rPr lang="en"/>
              <a:t>, in the hope to guide the </a:t>
            </a:r>
            <a:r>
              <a:rPr lang="en"/>
              <a:t>exoskeleton </a:t>
            </a:r>
            <a:r>
              <a:rPr lang="en"/>
              <a:t>design.</a:t>
            </a:r>
            <a:endParaRPr/>
          </a:p>
        </p:txBody>
      </p:sp>
      <p:pic>
        <p:nvPicPr>
          <p:cNvPr descr="My big wok experience" id="67" name="Google Shape;67;p14" title="Kung Fu Wok Chef Di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9800" y="1073825"/>
            <a:ext cx="3729799" cy="2797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mpilation of lowlights from Markelle Fultz, the #1 pick in the 2017 NBA Draft, who has become one of the NBA's weirdest and confusing stories. &#10;What's wrong with Fultz? Will he return to the college star he once was?&#10;&#10;Follow Me on Social Media:&#10;Twitter | https://twitter.com/mwv_highlights&#10;Instagram | https://www.instagram.com/mwv_highlights" id="68" name="Google Shape;68;p14" title="Markelle Fultz Worst Moments (Broken Jumpshot, Missed Free Throws)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5075" y="1073825"/>
            <a:ext cx="3729775" cy="27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from Simulink model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Code blocks and functions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37" y="1105675"/>
            <a:ext cx="8878826" cy="3833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051850" y="1147825"/>
            <a:ext cx="252000" cy="565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5"/>
          <p:cNvSpPr/>
          <p:nvPr/>
        </p:nvSpPr>
        <p:spPr>
          <a:xfrm>
            <a:off x="1829250" y="1057925"/>
            <a:ext cx="3842400" cy="3928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5817950" y="1071625"/>
            <a:ext cx="1483200" cy="619500"/>
          </a:xfrm>
          <a:prstGeom prst="roundRect">
            <a:avLst>
              <a:gd fmla="val 31691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1986225" y="3088850"/>
            <a:ext cx="20994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MTU block: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Activation level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MTU Kinematics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MTU Force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6172100" y="1813450"/>
            <a:ext cx="2099400" cy="1048800"/>
          </a:xfrm>
          <a:prstGeom prst="rect">
            <a:avLst/>
          </a:prstGeom>
          <a:solidFill>
            <a:srgbClr val="FFFFFF">
              <a:alpha val="761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block</a:t>
            </a:r>
            <a:r>
              <a:rPr lang="en"/>
              <a:t>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MTU Force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MTU </a:t>
            </a:r>
            <a:r>
              <a:rPr lang="en"/>
              <a:t>acceleration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 amt="81000"/>
          </a:blip>
          <a:stretch>
            <a:fillRect/>
          </a:stretch>
        </p:blipFill>
        <p:spPr>
          <a:xfrm>
            <a:off x="214323" y="1057923"/>
            <a:ext cx="1328800" cy="1793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Model Outline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Class MTU</a:t>
            </a:r>
            <a:br>
              <a:rPr lang="en" sz="1800"/>
            </a:br>
            <a:r>
              <a:rPr lang="en"/>
              <a:t>Function MTU(Act, Lmtu, Lm_old, Lt_old) </a:t>
            </a:r>
            <a:br>
              <a:rPr lang="en"/>
            </a:br>
            <a:r>
              <a:rPr lang="en"/>
              <a:t>	Return Fmtu, Lm, Lt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Environment Block</a:t>
            </a:r>
            <a:br>
              <a:rPr b="1" lang="en" sz="1800"/>
            </a:br>
            <a:r>
              <a:rPr lang="en"/>
              <a:t>Function MomentArm(Joint Angles)</a:t>
            </a:r>
            <a:br>
              <a:rPr lang="en"/>
            </a:br>
            <a:r>
              <a:rPr lang="en"/>
              <a:t>	Return Moment arms</a:t>
            </a:r>
            <a:br>
              <a:rPr lang="en"/>
            </a:br>
            <a:r>
              <a:rPr lang="en"/>
              <a:t>Function TwoLinkDynamics(Angles, Torques)</a:t>
            </a:r>
            <a:br>
              <a:rPr lang="en"/>
            </a:br>
            <a:r>
              <a:rPr lang="en"/>
              <a:t>	Return Joint Accelerations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Funtion MuscleLength(Joint Angles)</a:t>
            </a:r>
            <a:br>
              <a:rPr lang="en"/>
            </a:br>
            <a:r>
              <a:rPr lang="en"/>
              <a:t>	Return Lmtu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b="1" lang="en" sz="1800"/>
            </a:br>
            <a:br>
              <a:rPr lang="en" sz="1800"/>
            </a:br>
            <a:endParaRPr sz="1800"/>
          </a:p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Muscles</a:t>
            </a:r>
            <a:br>
              <a:rPr b="1" lang="en" sz="1800"/>
            </a:br>
            <a:r>
              <a:rPr lang="en"/>
              <a:t>Shoulder: 	D</a:t>
            </a:r>
            <a:r>
              <a:rPr lang="en"/>
              <a:t>eltoid Anterior &amp; Deltoid Posterior</a:t>
            </a:r>
            <a:br>
              <a:rPr lang="en"/>
            </a:br>
            <a:r>
              <a:rPr lang="en"/>
              <a:t>Elbow:	Bicep &amp; Tricep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/>
              <a:t>Bones</a:t>
            </a:r>
            <a:br>
              <a:rPr b="1" lang="en" sz="1800"/>
            </a:br>
            <a:r>
              <a:rPr lang="en"/>
              <a:t>Upper Arm: Humerus</a:t>
            </a:r>
            <a:br>
              <a:rPr lang="en"/>
            </a:br>
            <a:r>
              <a:rPr lang="en"/>
              <a:t>Lower Arm: Ulna &amp; Radius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/>
              <a:t>Parameter Settings</a:t>
            </a:r>
            <a:br>
              <a:rPr b="1" lang="en" sz="1800"/>
            </a:br>
            <a:r>
              <a:rPr lang="en"/>
              <a:t>Fmax, Lm0, Lt0 </a:t>
            </a:r>
            <a:r>
              <a:rPr lang="en"/>
              <a:t>from Song(2008)</a:t>
            </a:r>
            <a:br>
              <a:rPr lang="en"/>
            </a:br>
            <a:r>
              <a:rPr lang="en"/>
              <a:t>Vmax from rescalling with Lm0</a:t>
            </a:r>
            <a:br>
              <a:rPr lang="en"/>
            </a:br>
            <a:r>
              <a:rPr lang="en"/>
              <a:t>Tendon stiffness same as Hopper Model </a:t>
            </a:r>
            <a:br>
              <a:rPr lang="en"/>
            </a:br>
            <a:r>
              <a:rPr lang="en"/>
              <a:t>Bone mass moment of Inertia f</a:t>
            </a:r>
            <a:r>
              <a:rPr lang="en"/>
              <a:t>rom Song(2008)</a:t>
            </a:r>
            <a:br>
              <a:rPr lang="en"/>
            </a:br>
            <a:br>
              <a:rPr lang="en"/>
            </a:br>
            <a:endParaRPr/>
          </a:p>
        </p:txBody>
      </p:sp>
      <p:grpSp>
        <p:nvGrpSpPr>
          <p:cNvPr id="89" name="Google Shape;89;p16"/>
          <p:cNvGrpSpPr/>
          <p:nvPr/>
        </p:nvGrpSpPr>
        <p:grpSpPr>
          <a:xfrm>
            <a:off x="342925" y="3329250"/>
            <a:ext cx="3481500" cy="455100"/>
            <a:chOff x="419125" y="3329250"/>
            <a:chExt cx="3481500" cy="455100"/>
          </a:xfrm>
        </p:grpSpPr>
        <p:cxnSp>
          <p:nvCxnSpPr>
            <p:cNvPr id="90" name="Google Shape;90;p16"/>
            <p:cNvCxnSpPr/>
            <p:nvPr/>
          </p:nvCxnSpPr>
          <p:spPr>
            <a:xfrm>
              <a:off x="419125" y="3556800"/>
              <a:ext cx="3481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1" name="Google Shape;91;p16"/>
            <p:cNvSpPr txBox="1"/>
            <p:nvPr/>
          </p:nvSpPr>
          <p:spPr>
            <a:xfrm>
              <a:off x="1452575" y="3329250"/>
              <a:ext cx="1359900" cy="45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Integration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against Hopper Model in Simulink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87"/>
            <a:ext cx="9143999" cy="370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Physics of Two-Linkage System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Equation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Natural Frequency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pic>
        <p:nvPicPr>
          <p:cNvPr id="105" name="Google Shape;105;p18" title="NF_shoulder=0.90 Eq=-0.16 1x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7650" y="2674850"/>
            <a:ext cx="3039800" cy="227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 title="NF_elbow=1.28 1x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7650" y="291900"/>
            <a:ext cx="3039800" cy="227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17587" y="1623250"/>
            <a:ext cx="3254400" cy="6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51925" y="2991350"/>
            <a:ext cx="3585724" cy="18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Movement Example - Counterclockwise Motion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9" title="Case7_Animati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8" y="1228675"/>
            <a:ext cx="4260292" cy="319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228675"/>
            <a:ext cx="4260299" cy="3195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Movement Example - Clockwise Motion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0" title="Case8_Animati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28675"/>
            <a:ext cx="4251960" cy="3191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228675"/>
            <a:ext cx="4251950" cy="3188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 - Problem set up</a:t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338421" y="115109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MDP : 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State :		Action :		Termination : 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Initial State Distribution :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Transition probability :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Solution : 		   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Reward :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Algorithm : Proximal Policy Optimization 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243" y="2781156"/>
            <a:ext cx="254258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1475" y="2258600"/>
            <a:ext cx="1451525" cy="3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5050" y="1744442"/>
            <a:ext cx="263704" cy="3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8047" y="1767200"/>
            <a:ext cx="274822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35050" y="1257550"/>
            <a:ext cx="1571457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71694" y="1767200"/>
            <a:ext cx="259244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" id="137" name="Google Shape;137;p21" title="MathEquation,#0000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11175" y="3905400"/>
            <a:ext cx="149376" cy="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71706" y="3535080"/>
            <a:ext cx="2979100" cy="745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pi(a|s)" id="139" name="Google Shape;139;p21" title="MathEquation,#00000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59004" y="3282231"/>
            <a:ext cx="759174" cy="3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 rotWithShape="1">
          <a:blip r:embed="rId12">
            <a:alphaModFix/>
          </a:blip>
          <a:srcRect b="0" l="0" r="36479" t="0"/>
          <a:stretch/>
        </p:blipFill>
        <p:spPr>
          <a:xfrm>
            <a:off x="4873975" y="229825"/>
            <a:ext cx="4134701" cy="4578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au = K_{gain}(\theta_{target} - \theta_{current})" id="141" name="Google Shape;141;p21" title="MathEquation,#00000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29950" y="1449900"/>
            <a:ext cx="1817050" cy="193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