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6" r:id="rId2"/>
    <p:sldId id="275" r:id="rId3"/>
    <p:sldId id="257" r:id="rId4"/>
    <p:sldId id="264" r:id="rId5"/>
    <p:sldId id="282" r:id="rId6"/>
    <p:sldId id="283" r:id="rId7"/>
    <p:sldId id="260" r:id="rId8"/>
    <p:sldId id="280" r:id="rId9"/>
    <p:sldId id="284" r:id="rId10"/>
    <p:sldId id="261" r:id="rId11"/>
    <p:sldId id="266" r:id="rId12"/>
    <p:sldId id="279" r:id="rId13"/>
    <p:sldId id="271" r:id="rId14"/>
    <p:sldId id="274" r:id="rId15"/>
    <p:sldId id="270"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809"/>
    <p:restoredTop sz="96208"/>
  </p:normalViewPr>
  <p:slideViewPr>
    <p:cSldViewPr snapToGrid="0" snapToObjects="1">
      <p:cViewPr varScale="1">
        <p:scale>
          <a:sx n="123" d="100"/>
          <a:sy n="123" d="100"/>
        </p:scale>
        <p:origin x="224" y="2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34D52C-CDC9-1141-8BB6-5FE3DC12B002}" type="datetimeFigureOut">
              <a:rPr lang="en-VN" smtClean="0"/>
              <a:t>26/12/2020</a:t>
            </a:fld>
            <a:endParaRPr lang="en-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0D6BE9-7C70-9945-91B3-CCD20A612ED1}" type="slidenum">
              <a:rPr lang="en-VN" smtClean="0"/>
              <a:t>‹#›</a:t>
            </a:fld>
            <a:endParaRPr lang="en-VN"/>
          </a:p>
        </p:txBody>
      </p:sp>
    </p:spTree>
    <p:extLst>
      <p:ext uri="{BB962C8B-B14F-4D97-AF65-F5344CB8AC3E}">
        <p14:creationId xmlns:p14="http://schemas.microsoft.com/office/powerpoint/2010/main" val="154581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8A88022-1B21-0F4A-BAFA-AC2C0BBD3579}" type="datetime1">
              <a:rPr lang="en-US" smtClean="0"/>
              <a:t>12/26/20</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42268B-E155-F344-80C0-31F006EDF4D7}" type="datetime1">
              <a:rPr lang="en-US" smtClean="0"/>
              <a:t>12/26/20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194B79-6BD0-D443-B801-FE86715FE924}" type="datetime1">
              <a:rPr lang="en-US" smtClean="0"/>
              <a:t>12/26/20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F6EAAC-F0E1-8549-9E5E-815D08ED6889}" type="datetime1">
              <a:rPr lang="en-US" smtClean="0"/>
              <a:t>12/26/20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59C0B6-AC6F-434D-9D90-7632C9246784}" type="datetime1">
              <a:rPr lang="en-US" smtClean="0"/>
              <a:t>12/26/20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5A10DB8-A507-564F-83F7-3E37F0B14196}" type="datetime1">
              <a:rPr lang="en-US" smtClean="0"/>
              <a:t>12/26/20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E0E1555-F842-6A45-A1A4-49B9695D5E6D}" type="datetime1">
              <a:rPr lang="en-US" smtClean="0"/>
              <a:t>12/26/20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649E8F5-E8A1-8F4E-8524-1EAD3139C22E}" type="datetime1">
              <a:rPr lang="en-US" smtClean="0"/>
              <a:t>12/26/20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EC421E-8D7E-A548-9870-A1D6A1F6405F}" type="datetime1">
              <a:rPr lang="en-US" smtClean="0"/>
              <a:t>12/26/20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3036352-75E5-3846-8166-B4F39EA5F267}" type="datetime1">
              <a:rPr lang="en-US" smtClean="0"/>
              <a:t>12/26/20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2303388A-CC4A-EF4B-91B5-47899C4CF858}" type="datetime1">
              <a:rPr lang="en-US" smtClean="0"/>
              <a:t>12/26/20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3C24A96-5739-EC43-ADCE-C898D275160A}" type="datetime1">
              <a:rPr lang="en-US" smtClean="0"/>
              <a:t>12/26/20</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B0A2B-6EAC-A448-B274-DA642A4FCE10}"/>
              </a:ext>
            </a:extLst>
          </p:cNvPr>
          <p:cNvSpPr>
            <a:spLocks noGrp="1"/>
          </p:cNvSpPr>
          <p:nvPr>
            <p:ph type="ctrTitle"/>
          </p:nvPr>
        </p:nvSpPr>
        <p:spPr/>
        <p:txBody>
          <a:bodyPr>
            <a:normAutofit/>
          </a:bodyPr>
          <a:lstStyle/>
          <a:p>
            <a:r>
              <a:rPr lang="en-VN" sz="4000" dirty="0">
                <a:latin typeface="Courier New" panose="02070309020205020404" pitchFamily="49" charset="0"/>
                <a:cs typeface="Courier New" panose="02070309020205020404" pitchFamily="49" charset="0"/>
              </a:rPr>
              <a:t>T</a:t>
            </a:r>
            <a:r>
              <a:rPr lang="en-US" sz="4000" dirty="0" err="1">
                <a:latin typeface="Courier New" panose="02070309020205020404" pitchFamily="49" charset="0"/>
                <a:cs typeface="Courier New" panose="02070309020205020404" pitchFamily="49" charset="0"/>
              </a:rPr>
              <a:t>ự</a:t>
            </a:r>
            <a:r>
              <a:rPr lang="en-VN" sz="4000" dirty="0">
                <a:latin typeface="Courier New" panose="02070309020205020404" pitchFamily="49" charset="0"/>
                <a:cs typeface="Courier New" panose="02070309020205020404" pitchFamily="49" charset="0"/>
              </a:rPr>
              <a:t>a đề</a:t>
            </a:r>
          </a:p>
        </p:txBody>
      </p:sp>
      <p:sp>
        <p:nvSpPr>
          <p:cNvPr id="3" name="Subtitle 2">
            <a:extLst>
              <a:ext uri="{FF2B5EF4-FFF2-40B4-BE49-F238E27FC236}">
                <a16:creationId xmlns:a16="http://schemas.microsoft.com/office/drawing/2014/main" id="{BE381139-4CA1-4448-B8CF-5A002E79882C}"/>
              </a:ext>
            </a:extLst>
          </p:cNvPr>
          <p:cNvSpPr>
            <a:spLocks noGrp="1"/>
          </p:cNvSpPr>
          <p:nvPr>
            <p:ph type="subTitle" idx="1"/>
          </p:nvPr>
        </p:nvSpPr>
        <p:spPr>
          <a:xfrm>
            <a:off x="2417780" y="3531204"/>
            <a:ext cx="8637072" cy="1653046"/>
          </a:xfrm>
        </p:spPr>
        <p:txBody>
          <a:bodyPr/>
          <a:lstStyle/>
          <a:p>
            <a:r>
              <a:rPr lang="en-VN" dirty="0"/>
              <a:t>Nhóm:   18520811- Trần Kim Hưng</a:t>
            </a:r>
          </a:p>
          <a:p>
            <a:r>
              <a:rPr lang="en-VN" dirty="0"/>
              <a:t>	18520766- Trần Thái hoà</a:t>
            </a:r>
          </a:p>
          <a:p>
            <a:r>
              <a:rPr lang="en-VN" dirty="0"/>
              <a:t>	18520915- HỒ SỸ ĐĂNG KHOA</a:t>
            </a:r>
          </a:p>
        </p:txBody>
      </p:sp>
      <p:sp>
        <p:nvSpPr>
          <p:cNvPr id="4" name="Subtitle 2">
            <a:extLst>
              <a:ext uri="{FF2B5EF4-FFF2-40B4-BE49-F238E27FC236}">
                <a16:creationId xmlns:a16="http://schemas.microsoft.com/office/drawing/2014/main" id="{AB151415-1F84-AA41-8DC5-1420760BDA3F}"/>
              </a:ext>
            </a:extLst>
          </p:cNvPr>
          <p:cNvSpPr txBox="1">
            <a:spLocks/>
          </p:cNvSpPr>
          <p:nvPr/>
        </p:nvSpPr>
        <p:spPr>
          <a:xfrm>
            <a:off x="392110" y="5645577"/>
            <a:ext cx="4211695" cy="446962"/>
          </a:xfrm>
          <a:prstGeom prst="rect">
            <a:avLst/>
          </a:prstGeom>
        </p:spPr>
        <p:txBody>
          <a:bodyPr vert="horz" lIns="91440" tIns="91440" rIns="91440" bIns="91440" rtlCol="0">
            <a:normAutofit fontScale="85000" lnSpcReduction="10000"/>
          </a:bodyPr>
          <a:lstStyle>
            <a:lvl1pPr marL="0" indent="0" algn="l" defTabSz="914400" rtl="0" eaLnBrk="1" latinLnBrk="0" hangingPunct="1">
              <a:lnSpc>
                <a:spcPct val="120000"/>
              </a:lnSpc>
              <a:spcBef>
                <a:spcPts val="1000"/>
              </a:spcBef>
              <a:buClr>
                <a:schemeClr val="accent1"/>
              </a:buClr>
              <a:buSzPct val="100000"/>
              <a:buFont typeface="Arial" panose="020B0604020202020204" pitchFamily="34" charset="0"/>
              <a:buNone/>
              <a:defRPr sz="1800" b="0" kern="1200" cap="all" baseline="0">
                <a:solidFill>
                  <a:schemeClr val="tx1"/>
                </a:solidFill>
                <a:effectLst/>
                <a:latin typeface="+mn-lt"/>
                <a:ea typeface="+mn-ea"/>
                <a:cs typeface="+mn-cs"/>
              </a:defRPr>
            </a:lvl1pPr>
            <a:lvl2pPr marL="457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cap="none"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9pPr>
          </a:lstStyle>
          <a:p>
            <a:r>
              <a:rPr lang="en-VN" dirty="0"/>
              <a:t>G.V hướng dẫn: T.S nGUYỄN THANH SƠN</a:t>
            </a:r>
          </a:p>
        </p:txBody>
      </p:sp>
      <p:pic>
        <p:nvPicPr>
          <p:cNvPr id="1026" name="Picture 2" descr="logo-uit | Tuổi trẻ UIT">
            <a:extLst>
              <a:ext uri="{FF2B5EF4-FFF2-40B4-BE49-F238E27FC236}">
                <a16:creationId xmlns:a16="http://schemas.microsoft.com/office/drawing/2014/main" id="{52C2437D-9897-3F42-AFA4-860EA3BCCA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050" y="1841377"/>
            <a:ext cx="1918633" cy="15876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5670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C62DC-F641-214B-AD91-C973333C309F}"/>
              </a:ext>
            </a:extLst>
          </p:cNvPr>
          <p:cNvSpPr>
            <a:spLocks noGrp="1"/>
          </p:cNvSpPr>
          <p:nvPr>
            <p:ph type="title"/>
          </p:nvPr>
        </p:nvSpPr>
        <p:spPr>
          <a:xfrm>
            <a:off x="1451579" y="1314450"/>
            <a:ext cx="9603275" cy="539304"/>
          </a:xfrm>
        </p:spPr>
        <p:txBody>
          <a:bodyPr/>
          <a:lstStyle/>
          <a:p>
            <a:r>
              <a:rPr lang="en-US" dirty="0"/>
              <a:t>T</a:t>
            </a:r>
            <a:r>
              <a:rPr lang="en-VN" dirty="0"/>
              <a:t>ham lam</a:t>
            </a:r>
          </a:p>
        </p:txBody>
      </p:sp>
      <p:sp>
        <p:nvSpPr>
          <p:cNvPr id="7" name="Slide Number Placeholder 2">
            <a:extLst>
              <a:ext uri="{FF2B5EF4-FFF2-40B4-BE49-F238E27FC236}">
                <a16:creationId xmlns:a16="http://schemas.microsoft.com/office/drawing/2014/main" id="{48D6D555-30B1-E343-8D22-4934CFB2834E}"/>
              </a:ext>
            </a:extLst>
          </p:cNvPr>
          <p:cNvSpPr>
            <a:spLocks noGrp="1"/>
          </p:cNvSpPr>
          <p:nvPr>
            <p:ph type="sldNum" sz="quarter" idx="12"/>
          </p:nvPr>
        </p:nvSpPr>
        <p:spPr>
          <a:xfrm>
            <a:off x="11054854" y="5543550"/>
            <a:ext cx="811019" cy="503578"/>
          </a:xfrm>
        </p:spPr>
        <p:txBody>
          <a:bodyPr/>
          <a:lstStyle/>
          <a:p>
            <a:r>
              <a:rPr lang="en-US" dirty="0"/>
              <a:t>5</a:t>
            </a:r>
          </a:p>
        </p:txBody>
      </p:sp>
      <p:sp>
        <p:nvSpPr>
          <p:cNvPr id="3" name="TextBox 2">
            <a:extLst>
              <a:ext uri="{FF2B5EF4-FFF2-40B4-BE49-F238E27FC236}">
                <a16:creationId xmlns:a16="http://schemas.microsoft.com/office/drawing/2014/main" id="{153B8D91-14C8-B74D-B06B-13DB13D2EF2A}"/>
              </a:ext>
            </a:extLst>
          </p:cNvPr>
          <p:cNvSpPr txBox="1"/>
          <p:nvPr/>
        </p:nvSpPr>
        <p:spPr>
          <a:xfrm>
            <a:off x="1451579" y="2043485"/>
            <a:ext cx="9603275" cy="1200329"/>
          </a:xfrm>
          <a:prstGeom prst="rect">
            <a:avLst/>
          </a:prstGeom>
          <a:noFill/>
        </p:spPr>
        <p:txBody>
          <a:bodyPr wrap="square" rtlCol="0">
            <a:spAutoFit/>
          </a:bodyPr>
          <a:lstStyle/>
          <a:p>
            <a:r>
              <a:rPr lang="en-VN" dirty="0"/>
              <a:t>Trong MS word/OpenOffice, căn lề từ được tiếp cận với phương pháp tham lam.</a:t>
            </a:r>
          </a:p>
          <a:p>
            <a:endParaRPr lang="en-VN" dirty="0"/>
          </a:p>
          <a:p>
            <a:r>
              <a:rPr lang="en-VN" dirty="0"/>
              <a:t>Ý tưởng: Làm đầy một dòng với nhiều từ nhất có thể và lặp lại</a:t>
            </a:r>
          </a:p>
          <a:p>
            <a:endParaRPr lang="en-VN" dirty="0"/>
          </a:p>
        </p:txBody>
      </p:sp>
    </p:spTree>
    <p:extLst>
      <p:ext uri="{BB962C8B-B14F-4D97-AF65-F5344CB8AC3E}">
        <p14:creationId xmlns:p14="http://schemas.microsoft.com/office/powerpoint/2010/main" val="3146578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C62DC-F641-214B-AD91-C973333C309F}"/>
              </a:ext>
            </a:extLst>
          </p:cNvPr>
          <p:cNvSpPr>
            <a:spLocks noGrp="1"/>
          </p:cNvSpPr>
          <p:nvPr>
            <p:ph type="title"/>
          </p:nvPr>
        </p:nvSpPr>
        <p:spPr>
          <a:xfrm>
            <a:off x="1451579" y="1314450"/>
            <a:ext cx="9603275" cy="539304"/>
          </a:xfrm>
        </p:spPr>
        <p:txBody>
          <a:bodyPr/>
          <a:lstStyle/>
          <a:p>
            <a:r>
              <a:rPr lang="en-US" dirty="0"/>
              <a:t>Q</a:t>
            </a:r>
            <a:r>
              <a:rPr lang="en-VN" dirty="0"/>
              <a:t>uy hoạch động</a:t>
            </a:r>
          </a:p>
        </p:txBody>
      </p:sp>
      <p:sp>
        <p:nvSpPr>
          <p:cNvPr id="3" name="Slide Number Placeholder 2">
            <a:extLst>
              <a:ext uri="{FF2B5EF4-FFF2-40B4-BE49-F238E27FC236}">
                <a16:creationId xmlns:a16="http://schemas.microsoft.com/office/drawing/2014/main" id="{E2766949-8321-0F4C-A3A9-050C0DBF3580}"/>
              </a:ext>
            </a:extLst>
          </p:cNvPr>
          <p:cNvSpPr>
            <a:spLocks noGrp="1"/>
          </p:cNvSpPr>
          <p:nvPr>
            <p:ph type="sldNum" sz="quarter" idx="12"/>
          </p:nvPr>
        </p:nvSpPr>
        <p:spPr>
          <a:xfrm>
            <a:off x="11054854" y="5543550"/>
            <a:ext cx="811019" cy="503578"/>
          </a:xfrm>
        </p:spPr>
        <p:txBody>
          <a:bodyPr/>
          <a:lstStyle/>
          <a:p>
            <a:r>
              <a:rPr lang="en-US" dirty="0"/>
              <a:t>10</a:t>
            </a:r>
          </a:p>
        </p:txBody>
      </p:sp>
      <p:sp>
        <p:nvSpPr>
          <p:cNvPr id="4" name="TextBox 3">
            <a:extLst>
              <a:ext uri="{FF2B5EF4-FFF2-40B4-BE49-F238E27FC236}">
                <a16:creationId xmlns:a16="http://schemas.microsoft.com/office/drawing/2014/main" id="{9F58E227-7C06-A141-8941-8086F34C69CE}"/>
              </a:ext>
            </a:extLst>
          </p:cNvPr>
          <p:cNvSpPr txBox="1"/>
          <p:nvPr/>
        </p:nvSpPr>
        <p:spPr>
          <a:xfrm>
            <a:off x="1451579" y="2043485"/>
            <a:ext cx="9603275" cy="1200329"/>
          </a:xfrm>
          <a:prstGeom prst="rect">
            <a:avLst/>
          </a:prstGeom>
          <a:noFill/>
        </p:spPr>
        <p:txBody>
          <a:bodyPr wrap="square" rtlCol="0">
            <a:spAutoFit/>
          </a:bodyPr>
          <a:lstStyle/>
          <a:p>
            <a:r>
              <a:rPr lang="en-VN" dirty="0"/>
              <a:t>Với LaTeX, việc căn lề văn bản được thực hiện theo hướng tiếp cận quy hoạch động</a:t>
            </a:r>
          </a:p>
          <a:p>
            <a:endParaRPr lang="en-VN" dirty="0"/>
          </a:p>
          <a:p>
            <a:r>
              <a:rPr lang="en-VN" dirty="0"/>
              <a:t>Ý tưởng: định nghĩa một độ xấu của một từ trong một dòng và dùng độ xấu đó để quyết định nên xuốn dòng như thế nào.</a:t>
            </a:r>
          </a:p>
        </p:txBody>
      </p:sp>
    </p:spTree>
    <p:extLst>
      <p:ext uri="{BB962C8B-B14F-4D97-AF65-F5344CB8AC3E}">
        <p14:creationId xmlns:p14="http://schemas.microsoft.com/office/powerpoint/2010/main" val="39924829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C62DC-F641-214B-AD91-C973333C309F}"/>
              </a:ext>
            </a:extLst>
          </p:cNvPr>
          <p:cNvSpPr>
            <a:spLocks noGrp="1"/>
          </p:cNvSpPr>
          <p:nvPr>
            <p:ph type="title"/>
          </p:nvPr>
        </p:nvSpPr>
        <p:spPr>
          <a:xfrm>
            <a:off x="1451579" y="1314450"/>
            <a:ext cx="9603275" cy="539304"/>
          </a:xfrm>
        </p:spPr>
        <p:txBody>
          <a:bodyPr/>
          <a:lstStyle/>
          <a:p>
            <a:r>
              <a:rPr lang="en-VN" dirty="0"/>
              <a:t>NGOÀI LỀ</a:t>
            </a:r>
          </a:p>
        </p:txBody>
      </p:sp>
      <p:sp>
        <p:nvSpPr>
          <p:cNvPr id="3" name="Slide Number Placeholder 2">
            <a:extLst>
              <a:ext uri="{FF2B5EF4-FFF2-40B4-BE49-F238E27FC236}">
                <a16:creationId xmlns:a16="http://schemas.microsoft.com/office/drawing/2014/main" id="{AB0F6878-222B-F743-9395-306B127DD8F5}"/>
              </a:ext>
            </a:extLst>
          </p:cNvPr>
          <p:cNvSpPr>
            <a:spLocks noGrp="1"/>
          </p:cNvSpPr>
          <p:nvPr>
            <p:ph type="sldNum" sz="quarter" idx="12"/>
          </p:nvPr>
        </p:nvSpPr>
        <p:spPr>
          <a:xfrm>
            <a:off x="11054854" y="5543550"/>
            <a:ext cx="811019" cy="503578"/>
          </a:xfrm>
        </p:spPr>
        <p:txBody>
          <a:bodyPr/>
          <a:lstStyle/>
          <a:p>
            <a:r>
              <a:rPr lang="en-US" dirty="0"/>
              <a:t>12</a:t>
            </a:r>
          </a:p>
        </p:txBody>
      </p:sp>
      <p:sp>
        <p:nvSpPr>
          <p:cNvPr id="4" name="TextBox 3">
            <a:extLst>
              <a:ext uri="{FF2B5EF4-FFF2-40B4-BE49-F238E27FC236}">
                <a16:creationId xmlns:a16="http://schemas.microsoft.com/office/drawing/2014/main" id="{9B440BA1-7FA7-084F-83F4-A505E046E89B}"/>
              </a:ext>
            </a:extLst>
          </p:cNvPr>
          <p:cNvSpPr txBox="1"/>
          <p:nvPr/>
        </p:nvSpPr>
        <p:spPr>
          <a:xfrm>
            <a:off x="1518699" y="2083242"/>
            <a:ext cx="9536155" cy="2677656"/>
          </a:xfrm>
          <a:prstGeom prst="rect">
            <a:avLst/>
          </a:prstGeom>
          <a:noFill/>
        </p:spPr>
        <p:txBody>
          <a:bodyPr wrap="square" rtlCol="0">
            <a:spAutoFit/>
          </a:bodyPr>
          <a:lstStyle/>
          <a:p>
            <a:pPr marL="285750" indent="-285750">
              <a:buFontTx/>
              <a:buChar char="-"/>
            </a:pPr>
            <a:r>
              <a:rPr lang="en-VN" sz="2800" dirty="0"/>
              <a:t>Chia để trị</a:t>
            </a:r>
          </a:p>
          <a:p>
            <a:pPr marL="285750" indent="-285750">
              <a:buFontTx/>
              <a:buChar char="-"/>
            </a:pPr>
            <a:r>
              <a:rPr lang="en-VN" sz="2800" dirty="0"/>
              <a:t>Tham lam</a:t>
            </a:r>
          </a:p>
          <a:p>
            <a:pPr marL="285750" indent="-285750">
              <a:buFontTx/>
              <a:buChar char="-"/>
            </a:pPr>
            <a:r>
              <a:rPr lang="en-US" sz="2800" dirty="0"/>
              <a:t>V</a:t>
            </a:r>
            <a:r>
              <a:rPr lang="en-VN" sz="2800" dirty="0"/>
              <a:t>ét cạn</a:t>
            </a:r>
          </a:p>
          <a:p>
            <a:pPr marL="285750" indent="-285750">
              <a:buFontTx/>
              <a:buChar char="-"/>
            </a:pPr>
            <a:r>
              <a:rPr lang="en-US" sz="2800" dirty="0"/>
              <a:t>Q</a:t>
            </a:r>
            <a:r>
              <a:rPr lang="en-VN" sz="2800" dirty="0"/>
              <a:t>uy hoạch động</a:t>
            </a:r>
          </a:p>
          <a:p>
            <a:pPr marL="285750" indent="-285750">
              <a:buFontTx/>
              <a:buChar char="-"/>
            </a:pPr>
            <a:r>
              <a:rPr lang="en-VN" sz="2800" dirty="0"/>
              <a:t>Hình học</a:t>
            </a:r>
          </a:p>
          <a:p>
            <a:pPr marL="285750" indent="-285750">
              <a:buFontTx/>
              <a:buChar char="-"/>
            </a:pPr>
            <a:r>
              <a:rPr lang="en-VN" sz="2800" dirty="0"/>
              <a:t>Đồ thị</a:t>
            </a:r>
          </a:p>
        </p:txBody>
      </p:sp>
    </p:spTree>
    <p:extLst>
      <p:ext uri="{BB962C8B-B14F-4D97-AF65-F5344CB8AC3E}">
        <p14:creationId xmlns:p14="http://schemas.microsoft.com/office/powerpoint/2010/main" val="3599154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8">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1" name="Straight Connector 10">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BBC7667-C352-4842-9AFD-E5C16AD002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5" name="Rectangle 14">
            <a:extLst>
              <a:ext uri="{FF2B5EF4-FFF2-40B4-BE49-F238E27FC236}">
                <a16:creationId xmlns:a16="http://schemas.microsoft.com/office/drawing/2014/main" id="{352BB3D1-FC10-43EE-8114-34C0EBA6F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5C62DC-F641-214B-AD91-C973333C309F}"/>
              </a:ext>
            </a:extLst>
          </p:cNvPr>
          <p:cNvSpPr>
            <a:spLocks noGrp="1"/>
          </p:cNvSpPr>
          <p:nvPr>
            <p:ph type="title"/>
          </p:nvPr>
        </p:nvSpPr>
        <p:spPr>
          <a:xfrm>
            <a:off x="4976636" y="992221"/>
            <a:ext cx="6247308" cy="4873558"/>
          </a:xfrm>
        </p:spPr>
        <p:txBody>
          <a:bodyPr vert="horz" lIns="91440" tIns="45720" rIns="91440" bIns="0" rtlCol="0" anchor="ctr">
            <a:normAutofit/>
          </a:bodyPr>
          <a:lstStyle/>
          <a:p>
            <a:r>
              <a:rPr lang="en-US" sz="4800" dirty="0" err="1"/>
              <a:t>cONCLUSION</a:t>
            </a:r>
            <a:endParaRPr lang="en-US" sz="4800" dirty="0"/>
          </a:p>
        </p:txBody>
      </p:sp>
      <p:cxnSp>
        <p:nvCxnSpPr>
          <p:cNvPr id="17" name="Straight Connector 16">
            <a:extLst>
              <a:ext uri="{FF2B5EF4-FFF2-40B4-BE49-F238E27FC236}">
                <a16:creationId xmlns:a16="http://schemas.microsoft.com/office/drawing/2014/main" id="{7766695C-9F91-4225-8954-E3288BC513F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66E94F0A-277B-8341-B89B-37E2EB683E7D}"/>
              </a:ext>
            </a:extLst>
          </p:cNvPr>
          <p:cNvSpPr>
            <a:spLocks noGrp="1"/>
          </p:cNvSpPr>
          <p:nvPr>
            <p:ph type="sldNum" sz="quarter" idx="12"/>
          </p:nvPr>
        </p:nvSpPr>
        <p:spPr>
          <a:xfrm>
            <a:off x="10818586" y="5630551"/>
            <a:ext cx="811019" cy="503578"/>
          </a:xfrm>
        </p:spPr>
        <p:txBody>
          <a:bodyPr/>
          <a:lstStyle/>
          <a:p>
            <a:r>
              <a:rPr lang="en-US" dirty="0"/>
              <a:t>15</a:t>
            </a:r>
          </a:p>
        </p:txBody>
      </p:sp>
    </p:spTree>
    <p:extLst>
      <p:ext uri="{BB962C8B-B14F-4D97-AF65-F5344CB8AC3E}">
        <p14:creationId xmlns:p14="http://schemas.microsoft.com/office/powerpoint/2010/main" val="1284772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6" name="Picture 25">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8" name="Straight Connector 27">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2" name="Rectangle 31">
            <a:extLst>
              <a:ext uri="{FF2B5EF4-FFF2-40B4-BE49-F238E27FC236}">
                <a16:creationId xmlns:a16="http://schemas.microsoft.com/office/drawing/2014/main" id="{D0712110-0BC1-4B31-B3BB-63B44222E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4466B5F3-C053-4580-B04A-1EF949888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635C62DC-F641-214B-AD91-C973333C309F}"/>
              </a:ext>
            </a:extLst>
          </p:cNvPr>
          <p:cNvSpPr>
            <a:spLocks noGrp="1"/>
          </p:cNvSpPr>
          <p:nvPr>
            <p:ph type="title"/>
          </p:nvPr>
        </p:nvSpPr>
        <p:spPr>
          <a:xfrm>
            <a:off x="1452616" y="962902"/>
            <a:ext cx="4176384" cy="2380828"/>
          </a:xfrm>
        </p:spPr>
        <p:txBody>
          <a:bodyPr vert="horz" lIns="91440" tIns="45720" rIns="91440" bIns="0" rtlCol="0" anchor="b">
            <a:normAutofit/>
          </a:bodyPr>
          <a:lstStyle/>
          <a:p>
            <a:r>
              <a:rPr lang="en-US" sz="4800" dirty="0"/>
              <a:t>Q&amp;A</a:t>
            </a:r>
          </a:p>
        </p:txBody>
      </p:sp>
      <p:sp>
        <p:nvSpPr>
          <p:cNvPr id="3" name="Slide Number Placeholder 2">
            <a:extLst>
              <a:ext uri="{FF2B5EF4-FFF2-40B4-BE49-F238E27FC236}">
                <a16:creationId xmlns:a16="http://schemas.microsoft.com/office/drawing/2014/main" id="{66E94F0A-277B-8341-B89B-37E2EB683E7D}"/>
              </a:ext>
            </a:extLst>
          </p:cNvPr>
          <p:cNvSpPr>
            <a:spLocks noGrp="1"/>
          </p:cNvSpPr>
          <p:nvPr>
            <p:ph type="sldNum" sz="quarter" idx="12"/>
          </p:nvPr>
        </p:nvSpPr>
        <p:spPr>
          <a:xfrm>
            <a:off x="10742359" y="5466345"/>
            <a:ext cx="811019" cy="503579"/>
          </a:xfrm>
        </p:spPr>
        <p:txBody>
          <a:bodyPr vert="horz" lIns="91440" tIns="45720" rIns="91440" bIns="45720" rtlCol="0" anchor="t">
            <a:normAutofit/>
          </a:bodyPr>
          <a:lstStyle/>
          <a:p>
            <a:pPr>
              <a:lnSpc>
                <a:spcPct val="90000"/>
              </a:lnSpc>
              <a:spcAft>
                <a:spcPts val="600"/>
              </a:spcAft>
            </a:pPr>
            <a:r>
              <a:rPr lang="en-US" dirty="0"/>
              <a:t>16</a:t>
            </a:r>
          </a:p>
        </p:txBody>
      </p:sp>
      <p:cxnSp>
        <p:nvCxnSpPr>
          <p:cNvPr id="36" name="Straight Connector 35">
            <a:extLst>
              <a:ext uri="{FF2B5EF4-FFF2-40B4-BE49-F238E27FC236}">
                <a16:creationId xmlns:a16="http://schemas.microsoft.com/office/drawing/2014/main" id="{FA6123F2-4B61-414F-A7E5-5B7828EACA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7" y="3528543"/>
            <a:ext cx="417147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1" name="Graphic 20" descr="Help">
            <a:extLst>
              <a:ext uri="{FF2B5EF4-FFF2-40B4-BE49-F238E27FC236}">
                <a16:creationId xmlns:a16="http://schemas.microsoft.com/office/drawing/2014/main" id="{D4B58E6C-1C7B-49CB-BB98-21845A71F11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44251" y="805583"/>
            <a:ext cx="4660762" cy="4660762"/>
          </a:xfrm>
          <a:prstGeom prst="rect">
            <a:avLst/>
          </a:prstGeom>
        </p:spPr>
      </p:pic>
      <p:pic>
        <p:nvPicPr>
          <p:cNvPr id="38" name="Picture 37">
            <a:extLst>
              <a:ext uri="{FF2B5EF4-FFF2-40B4-BE49-F238E27FC236}">
                <a16:creationId xmlns:a16="http://schemas.microsoft.com/office/drawing/2014/main" id="{25CED634-E2D0-4AB7-96DD-816C9B52C5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0" name="Straight Connector 39">
            <a:extLst>
              <a:ext uri="{FF2B5EF4-FFF2-40B4-BE49-F238E27FC236}">
                <a16:creationId xmlns:a16="http://schemas.microsoft.com/office/drawing/2014/main" id="{FCDDCDFB-696D-4FDF-9B58-24F71B7C37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18257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5C62DC-F641-214B-AD91-C973333C309F}"/>
              </a:ext>
            </a:extLst>
          </p:cNvPr>
          <p:cNvSpPr>
            <a:spLocks noGrp="1"/>
          </p:cNvSpPr>
          <p:nvPr>
            <p:ph type="title"/>
          </p:nvPr>
        </p:nvSpPr>
        <p:spPr>
          <a:xfrm>
            <a:off x="849683" y="1240076"/>
            <a:ext cx="2727813" cy="4584527"/>
          </a:xfrm>
        </p:spPr>
        <p:txBody>
          <a:bodyPr vert="horz" lIns="91440" tIns="45720" rIns="91440" bIns="45720" rtlCol="0" anchor="t">
            <a:normAutofit/>
          </a:bodyPr>
          <a:lstStyle/>
          <a:p>
            <a:r>
              <a:rPr lang="en-US" b="0" i="0" kern="1200" cap="all">
                <a:solidFill>
                  <a:srgbClr val="FFFFFF"/>
                </a:solidFill>
                <a:effectLst/>
                <a:latin typeface="+mj-lt"/>
                <a:ea typeface="+mj-ea"/>
                <a:cs typeface="+mj-cs"/>
              </a:rPr>
              <a:t>Reference</a:t>
            </a:r>
          </a:p>
        </p:txBody>
      </p:sp>
      <p:sp>
        <p:nvSpPr>
          <p:cNvPr id="4" name="Rectangle 3">
            <a:extLst>
              <a:ext uri="{FF2B5EF4-FFF2-40B4-BE49-F238E27FC236}">
                <a16:creationId xmlns:a16="http://schemas.microsoft.com/office/drawing/2014/main" id="{2F136FB7-13AD-E64E-92DE-6B57107DC9CC}"/>
              </a:ext>
            </a:extLst>
          </p:cNvPr>
          <p:cNvSpPr/>
          <p:nvPr/>
        </p:nvSpPr>
        <p:spPr>
          <a:xfrm>
            <a:off x="4062127" y="-2"/>
            <a:ext cx="8129569" cy="6858001"/>
          </a:xfrm>
          <a:prstGeom prst="rect">
            <a:avLst/>
          </a:prstGeom>
        </p:spPr>
        <p:txBody>
          <a:bodyPr vert="horz" lIns="91440" tIns="45720" rIns="91440" bIns="45720" rtlCol="0" anchor="t">
            <a:noAutofit/>
          </a:bodyPr>
          <a:lstStyle/>
          <a:p>
            <a:pPr indent="-228600" defTabSz="914400">
              <a:lnSpc>
                <a:spcPct val="110000"/>
              </a:lnSpc>
              <a:spcAft>
                <a:spcPts val="600"/>
              </a:spcAft>
              <a:buClr>
                <a:schemeClr val="accent1"/>
              </a:buClr>
              <a:buSzPct val="100000"/>
              <a:buFont typeface="Arial" panose="020B0604020202020204" pitchFamily="34" charset="0"/>
              <a:buChar char="•"/>
              <a:tabLst>
                <a:tab pos="1263015" algn="l"/>
              </a:tabLst>
            </a:pPr>
            <a:r>
              <a:rPr lang="en-US" sz="1450" dirty="0"/>
              <a:t>[1] GEEKS4GEEKS: https://</a:t>
            </a:r>
            <a:r>
              <a:rPr lang="en-US" sz="1450" dirty="0" err="1"/>
              <a:t>www.geeksforgeeks.org</a:t>
            </a:r>
            <a:r>
              <a:rPr lang="en-US" sz="1450" dirty="0"/>
              <a:t>/find-a-peak-in-a-given-array/</a:t>
            </a:r>
          </a:p>
          <a:p>
            <a:pPr indent="-228600" defTabSz="914400">
              <a:lnSpc>
                <a:spcPct val="110000"/>
              </a:lnSpc>
              <a:spcAft>
                <a:spcPts val="600"/>
              </a:spcAft>
              <a:buClr>
                <a:schemeClr val="accent1"/>
              </a:buClr>
              <a:buSzPct val="100000"/>
              <a:buFont typeface="Arial" panose="020B0604020202020204" pitchFamily="34" charset="0"/>
              <a:buChar char="•"/>
              <a:tabLst>
                <a:tab pos="1263015" algn="l"/>
              </a:tabLst>
            </a:pPr>
            <a:r>
              <a:rPr lang="en-US" sz="1450" dirty="0"/>
              <a:t>[2] MIT OPENCOURSEWARE: https://</a:t>
            </a:r>
            <a:r>
              <a:rPr lang="en-US" sz="1450" dirty="0" err="1"/>
              <a:t>www.youtube.com</a:t>
            </a:r>
            <a:r>
              <a:rPr lang="en-US" sz="1450" dirty="0"/>
              <a:t>/channel/UCEBb1b_L6zDS3xTUrIALZOw </a:t>
            </a:r>
          </a:p>
          <a:p>
            <a:pPr indent="-228600" defTabSz="914400">
              <a:lnSpc>
                <a:spcPct val="110000"/>
              </a:lnSpc>
              <a:spcAft>
                <a:spcPts val="600"/>
              </a:spcAft>
              <a:buClr>
                <a:schemeClr val="accent1"/>
              </a:buClr>
              <a:buSzPct val="100000"/>
              <a:buFont typeface="Arial" panose="020B0604020202020204" pitchFamily="34" charset="0"/>
              <a:buChar char="•"/>
              <a:tabLst>
                <a:tab pos="1263015" algn="l"/>
              </a:tabLst>
            </a:pPr>
            <a:r>
              <a:rPr lang="en-US" sz="1450" dirty="0"/>
              <a:t>[3] </a:t>
            </a:r>
            <a:r>
              <a:rPr lang="en-US" sz="1400" dirty="0" err="1"/>
              <a:t>Anany</a:t>
            </a:r>
            <a:r>
              <a:rPr lang="en-US" sz="1400" dirty="0"/>
              <a:t> Levitin, Introduction to the Design and Analysis of Algorithms, 3rd Edition, 2014</a:t>
            </a:r>
          </a:p>
        </p:txBody>
      </p:sp>
    </p:spTree>
    <p:extLst>
      <p:ext uri="{BB962C8B-B14F-4D97-AF65-F5344CB8AC3E}">
        <p14:creationId xmlns:p14="http://schemas.microsoft.com/office/powerpoint/2010/main" val="19526594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6" name="Picture 25">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8" name="Straight Connector 27">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2" name="Rectangle 31">
            <a:extLst>
              <a:ext uri="{FF2B5EF4-FFF2-40B4-BE49-F238E27FC236}">
                <a16:creationId xmlns:a16="http://schemas.microsoft.com/office/drawing/2014/main" id="{11587617-1CD9-4BB4-8FDB-02547523FB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B2359BEA-F467-446B-9ED2-7DE4AE394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635C62DC-F641-214B-AD91-C973333C309F}"/>
              </a:ext>
            </a:extLst>
          </p:cNvPr>
          <p:cNvSpPr>
            <a:spLocks noGrp="1"/>
          </p:cNvSpPr>
          <p:nvPr>
            <p:ph type="title"/>
          </p:nvPr>
        </p:nvSpPr>
        <p:spPr>
          <a:xfrm>
            <a:off x="1776729" y="4459039"/>
            <a:ext cx="8643011" cy="551528"/>
          </a:xfrm>
        </p:spPr>
        <p:txBody>
          <a:bodyPr vert="horz" lIns="91440" tIns="45720" rIns="91440" bIns="0" rtlCol="0" anchor="b">
            <a:normAutofit/>
          </a:bodyPr>
          <a:lstStyle/>
          <a:p>
            <a:r>
              <a:rPr lang="en-US" sz="3600"/>
              <a:t>Thank you</a:t>
            </a:r>
          </a:p>
        </p:txBody>
      </p:sp>
      <p:pic>
        <p:nvPicPr>
          <p:cNvPr id="21" name="Graphic 20" descr="Handshake">
            <a:extLst>
              <a:ext uri="{FF2B5EF4-FFF2-40B4-BE49-F238E27FC236}">
                <a16:creationId xmlns:a16="http://schemas.microsoft.com/office/drawing/2014/main" id="{92E8134B-6224-43BD-A3E2-2F27205B99A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69330" y="643992"/>
            <a:ext cx="3652214" cy="3652214"/>
          </a:xfrm>
          <a:prstGeom prst="rect">
            <a:avLst/>
          </a:prstGeom>
        </p:spPr>
      </p:pic>
      <p:cxnSp>
        <p:nvCxnSpPr>
          <p:cNvPr id="36" name="Straight Connector 35">
            <a:extLst>
              <a:ext uri="{FF2B5EF4-FFF2-40B4-BE49-F238E27FC236}">
                <a16:creationId xmlns:a16="http://schemas.microsoft.com/office/drawing/2014/main" id="{07C4A58F-EDCB-42E6-BB21-2D410EF078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76728" y="5027185"/>
            <a:ext cx="8643011"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38" name="Picture 37">
            <a:extLst>
              <a:ext uri="{FF2B5EF4-FFF2-40B4-BE49-F238E27FC236}">
                <a16:creationId xmlns:a16="http://schemas.microsoft.com/office/drawing/2014/main" id="{CEF18BD6-B169-4CEE-BB3D-71DFD6A8334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0" name="Straight Connector 39">
            <a:extLst>
              <a:ext uri="{FF2B5EF4-FFF2-40B4-BE49-F238E27FC236}">
                <a16:creationId xmlns:a16="http://schemas.microsoft.com/office/drawing/2014/main" id="{0C253CD2-F713-407C-B979-22CDBA5319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403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C62DC-F641-214B-AD91-C973333C309F}"/>
              </a:ext>
            </a:extLst>
          </p:cNvPr>
          <p:cNvSpPr>
            <a:spLocks noGrp="1"/>
          </p:cNvSpPr>
          <p:nvPr>
            <p:ph type="title"/>
          </p:nvPr>
        </p:nvSpPr>
        <p:spPr>
          <a:xfrm>
            <a:off x="1451579" y="1314450"/>
            <a:ext cx="9603275" cy="539304"/>
          </a:xfrm>
        </p:spPr>
        <p:txBody>
          <a:bodyPr>
            <a:normAutofit/>
          </a:bodyPr>
          <a:lstStyle/>
          <a:p>
            <a:r>
              <a:rPr lang="en-US" dirty="0"/>
              <a:t>M</a:t>
            </a:r>
            <a:r>
              <a:rPr lang="en-VN" dirty="0"/>
              <a:t>ục tiêu</a:t>
            </a:r>
          </a:p>
        </p:txBody>
      </p:sp>
      <p:sp>
        <p:nvSpPr>
          <p:cNvPr id="6" name="Slide Number Placeholder 5">
            <a:extLst>
              <a:ext uri="{FF2B5EF4-FFF2-40B4-BE49-F238E27FC236}">
                <a16:creationId xmlns:a16="http://schemas.microsoft.com/office/drawing/2014/main" id="{88FBC151-AB8B-9A4F-8DC2-6E0E154031E4}"/>
              </a:ext>
            </a:extLst>
          </p:cNvPr>
          <p:cNvSpPr>
            <a:spLocks noGrp="1"/>
          </p:cNvSpPr>
          <p:nvPr>
            <p:ph type="sldNum" sz="quarter" idx="12"/>
          </p:nvPr>
        </p:nvSpPr>
        <p:spPr>
          <a:xfrm>
            <a:off x="11054854" y="5543550"/>
            <a:ext cx="811019" cy="503578"/>
          </a:xfrm>
        </p:spPr>
        <p:txBody>
          <a:bodyPr/>
          <a:lstStyle/>
          <a:p>
            <a:r>
              <a:rPr lang="en-US" dirty="0"/>
              <a:t>1</a:t>
            </a:r>
          </a:p>
        </p:txBody>
      </p:sp>
      <p:sp>
        <p:nvSpPr>
          <p:cNvPr id="3" name="TextBox 2">
            <a:extLst>
              <a:ext uri="{FF2B5EF4-FFF2-40B4-BE49-F238E27FC236}">
                <a16:creationId xmlns:a16="http://schemas.microsoft.com/office/drawing/2014/main" id="{A9FC75D1-A0D4-5648-BD93-1E448ECA4A1F}"/>
              </a:ext>
            </a:extLst>
          </p:cNvPr>
          <p:cNvSpPr txBox="1"/>
          <p:nvPr/>
        </p:nvSpPr>
        <p:spPr>
          <a:xfrm>
            <a:off x="1518699" y="2083242"/>
            <a:ext cx="9536155" cy="1384995"/>
          </a:xfrm>
          <a:prstGeom prst="rect">
            <a:avLst/>
          </a:prstGeom>
          <a:noFill/>
        </p:spPr>
        <p:txBody>
          <a:bodyPr wrap="square" rtlCol="0">
            <a:spAutoFit/>
          </a:bodyPr>
          <a:lstStyle/>
          <a:p>
            <a:pPr marL="285750" indent="-285750">
              <a:buFontTx/>
              <a:buChar char="-"/>
            </a:pPr>
            <a:r>
              <a:rPr lang="en-VN" sz="2800" dirty="0"/>
              <a:t>Giới thiệu về cách nhìn nhận một bài toán</a:t>
            </a:r>
          </a:p>
          <a:p>
            <a:pPr marL="285750" indent="-285750">
              <a:buFontTx/>
              <a:buChar char="-"/>
            </a:pPr>
            <a:r>
              <a:rPr lang="en-VN" sz="2800" dirty="0"/>
              <a:t>Phương pháp thiết kế một bài toán</a:t>
            </a:r>
          </a:p>
          <a:p>
            <a:pPr marL="285750" indent="-285750">
              <a:buFontTx/>
              <a:buChar char="-"/>
            </a:pPr>
            <a:r>
              <a:rPr lang="en-VN" sz="2800" dirty="0"/>
              <a:t>Chia sẻ ngoài lề</a:t>
            </a:r>
          </a:p>
        </p:txBody>
      </p:sp>
    </p:spTree>
    <p:extLst>
      <p:ext uri="{BB962C8B-B14F-4D97-AF65-F5344CB8AC3E}">
        <p14:creationId xmlns:p14="http://schemas.microsoft.com/office/powerpoint/2010/main" val="574227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C62DC-F641-214B-AD91-C973333C309F}"/>
              </a:ext>
            </a:extLst>
          </p:cNvPr>
          <p:cNvSpPr>
            <a:spLocks noGrp="1"/>
          </p:cNvSpPr>
          <p:nvPr>
            <p:ph type="title"/>
          </p:nvPr>
        </p:nvSpPr>
        <p:spPr>
          <a:xfrm>
            <a:off x="1451579" y="1314450"/>
            <a:ext cx="9603275" cy="539304"/>
          </a:xfrm>
        </p:spPr>
        <p:txBody>
          <a:bodyPr>
            <a:normAutofit/>
          </a:bodyPr>
          <a:lstStyle/>
          <a:p>
            <a:r>
              <a:rPr lang="en-VN" dirty="0"/>
              <a:t>Các phương pháp thiết kế thuật toán</a:t>
            </a:r>
          </a:p>
        </p:txBody>
      </p:sp>
      <p:sp>
        <p:nvSpPr>
          <p:cNvPr id="6" name="Slide Number Placeholder 5">
            <a:extLst>
              <a:ext uri="{FF2B5EF4-FFF2-40B4-BE49-F238E27FC236}">
                <a16:creationId xmlns:a16="http://schemas.microsoft.com/office/drawing/2014/main" id="{88FBC151-AB8B-9A4F-8DC2-6E0E154031E4}"/>
              </a:ext>
            </a:extLst>
          </p:cNvPr>
          <p:cNvSpPr>
            <a:spLocks noGrp="1"/>
          </p:cNvSpPr>
          <p:nvPr>
            <p:ph type="sldNum" sz="quarter" idx="12"/>
          </p:nvPr>
        </p:nvSpPr>
        <p:spPr>
          <a:xfrm>
            <a:off x="11054854" y="5543550"/>
            <a:ext cx="811019" cy="503578"/>
          </a:xfrm>
        </p:spPr>
        <p:txBody>
          <a:bodyPr/>
          <a:lstStyle/>
          <a:p>
            <a:r>
              <a:rPr lang="en-US" dirty="0"/>
              <a:t>1</a:t>
            </a:r>
          </a:p>
        </p:txBody>
      </p:sp>
      <p:sp>
        <p:nvSpPr>
          <p:cNvPr id="3" name="TextBox 2">
            <a:extLst>
              <a:ext uri="{FF2B5EF4-FFF2-40B4-BE49-F238E27FC236}">
                <a16:creationId xmlns:a16="http://schemas.microsoft.com/office/drawing/2014/main" id="{A9FC75D1-A0D4-5648-BD93-1E448ECA4A1F}"/>
              </a:ext>
            </a:extLst>
          </p:cNvPr>
          <p:cNvSpPr txBox="1"/>
          <p:nvPr/>
        </p:nvSpPr>
        <p:spPr>
          <a:xfrm>
            <a:off x="1518699" y="2083242"/>
            <a:ext cx="9536155" cy="2677656"/>
          </a:xfrm>
          <a:prstGeom prst="rect">
            <a:avLst/>
          </a:prstGeom>
          <a:noFill/>
        </p:spPr>
        <p:txBody>
          <a:bodyPr wrap="square" rtlCol="0">
            <a:spAutoFit/>
          </a:bodyPr>
          <a:lstStyle/>
          <a:p>
            <a:pPr marL="285750" indent="-285750">
              <a:buFontTx/>
              <a:buChar char="-"/>
            </a:pPr>
            <a:r>
              <a:rPr lang="en-VN" sz="2800" dirty="0"/>
              <a:t>Chia để trị</a:t>
            </a:r>
          </a:p>
          <a:p>
            <a:pPr marL="285750" indent="-285750">
              <a:buFontTx/>
              <a:buChar char="-"/>
            </a:pPr>
            <a:r>
              <a:rPr lang="en-VN" sz="2800" dirty="0"/>
              <a:t>Tham lam</a:t>
            </a:r>
          </a:p>
          <a:p>
            <a:pPr marL="285750" indent="-285750">
              <a:buFontTx/>
              <a:buChar char="-"/>
            </a:pPr>
            <a:r>
              <a:rPr lang="en-US" sz="2800" dirty="0"/>
              <a:t>V</a:t>
            </a:r>
            <a:r>
              <a:rPr lang="en-VN" sz="2800" dirty="0"/>
              <a:t>ét cạn</a:t>
            </a:r>
          </a:p>
          <a:p>
            <a:pPr marL="285750" indent="-285750">
              <a:buFontTx/>
              <a:buChar char="-"/>
            </a:pPr>
            <a:r>
              <a:rPr lang="en-US" sz="2800" dirty="0"/>
              <a:t>Q</a:t>
            </a:r>
            <a:r>
              <a:rPr lang="en-VN" sz="2800" dirty="0"/>
              <a:t>uy hoạch động</a:t>
            </a:r>
          </a:p>
          <a:p>
            <a:pPr marL="285750" indent="-285750">
              <a:buFontTx/>
              <a:buChar char="-"/>
            </a:pPr>
            <a:r>
              <a:rPr lang="en-VN" sz="2800" dirty="0"/>
              <a:t>Hình học</a:t>
            </a:r>
          </a:p>
          <a:p>
            <a:pPr marL="285750" indent="-285750">
              <a:buFontTx/>
              <a:buChar char="-"/>
            </a:pPr>
            <a:r>
              <a:rPr lang="en-VN" sz="2800" dirty="0"/>
              <a:t>Đồ thị</a:t>
            </a:r>
          </a:p>
        </p:txBody>
      </p:sp>
    </p:spTree>
    <p:extLst>
      <p:ext uri="{BB962C8B-B14F-4D97-AF65-F5344CB8AC3E}">
        <p14:creationId xmlns:p14="http://schemas.microsoft.com/office/powerpoint/2010/main" val="1076541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C62DC-F641-214B-AD91-C973333C309F}"/>
              </a:ext>
            </a:extLst>
          </p:cNvPr>
          <p:cNvSpPr>
            <a:spLocks noGrp="1"/>
          </p:cNvSpPr>
          <p:nvPr>
            <p:ph type="title"/>
          </p:nvPr>
        </p:nvSpPr>
        <p:spPr>
          <a:xfrm>
            <a:off x="1451579" y="1314450"/>
            <a:ext cx="9603275" cy="539304"/>
          </a:xfrm>
        </p:spPr>
        <p:txBody>
          <a:bodyPr/>
          <a:lstStyle/>
          <a:p>
            <a:r>
              <a:rPr lang="en-US" dirty="0"/>
              <a:t>B</a:t>
            </a:r>
            <a:r>
              <a:rPr lang="en-VN" dirty="0"/>
              <a:t>ài toán: tìm đỉnh chóp</a:t>
            </a:r>
          </a:p>
        </p:txBody>
      </p:sp>
      <p:sp>
        <p:nvSpPr>
          <p:cNvPr id="3" name="Slide Number Placeholder 2">
            <a:extLst>
              <a:ext uri="{FF2B5EF4-FFF2-40B4-BE49-F238E27FC236}">
                <a16:creationId xmlns:a16="http://schemas.microsoft.com/office/drawing/2014/main" id="{409387C1-1B43-844A-B361-29C9E23D403B}"/>
              </a:ext>
            </a:extLst>
          </p:cNvPr>
          <p:cNvSpPr>
            <a:spLocks noGrp="1"/>
          </p:cNvSpPr>
          <p:nvPr>
            <p:ph type="sldNum" sz="quarter" idx="12"/>
          </p:nvPr>
        </p:nvSpPr>
        <p:spPr>
          <a:xfrm>
            <a:off x="11054854" y="5543550"/>
            <a:ext cx="811019" cy="503578"/>
          </a:xfrm>
        </p:spPr>
        <p:txBody>
          <a:bodyPr/>
          <a:lstStyle/>
          <a:p>
            <a:r>
              <a:rPr lang="en-US" dirty="0"/>
              <a:t>8</a:t>
            </a:r>
          </a:p>
        </p:txBody>
      </p:sp>
      <p:sp>
        <p:nvSpPr>
          <p:cNvPr id="4" name="TextBox 3">
            <a:extLst>
              <a:ext uri="{FF2B5EF4-FFF2-40B4-BE49-F238E27FC236}">
                <a16:creationId xmlns:a16="http://schemas.microsoft.com/office/drawing/2014/main" id="{5D2D5E23-C309-DD47-ADA4-2C3F9B535685}"/>
              </a:ext>
            </a:extLst>
          </p:cNvPr>
          <p:cNvSpPr txBox="1"/>
          <p:nvPr/>
        </p:nvSpPr>
        <p:spPr>
          <a:xfrm>
            <a:off x="1451579" y="1979875"/>
            <a:ext cx="9603275" cy="286232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M</a:t>
            </a:r>
            <a:r>
              <a:rPr lang="en-VN" dirty="0">
                <a:latin typeface="Arial" panose="020B0604020202020204" pitchFamily="34" charset="0"/>
                <a:cs typeface="Arial" panose="020B0604020202020204" pitchFamily="34" charset="0"/>
              </a:rPr>
              <a:t>ột phần tử tron một dãy số là đỉnh chóp khi và chỉ khi các phần tử nằm bên trái và phải lần lượt nhỏ hơn và lớn hơn phần tử hiện tại.</a:t>
            </a:r>
          </a:p>
          <a:p>
            <a:endParaRPr lang="en-VN" dirty="0">
              <a:latin typeface="Arial" panose="020B0604020202020204" pitchFamily="34" charset="0"/>
              <a:cs typeface="Arial" panose="020B0604020202020204" pitchFamily="34" charset="0"/>
            </a:endParaRPr>
          </a:p>
          <a:p>
            <a:r>
              <a:rPr lang="en-VN" dirty="0">
                <a:latin typeface="Arial" panose="020B0604020202020204" pitchFamily="34" charset="0"/>
                <a:cs typeface="Arial" panose="020B0604020202020204" pitchFamily="34" charset="0"/>
              </a:rPr>
              <a:t>Tính toán dãy có chứa phần tử đỉnh chóp hay không.</a:t>
            </a:r>
          </a:p>
          <a:p>
            <a:endParaRPr lang="en-VN"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Input:</a:t>
            </a:r>
            <a:r>
              <a:rPr lang="en-US" dirty="0">
                <a:latin typeface="Arial" panose="020B0604020202020204" pitchFamily="34" charset="0"/>
                <a:cs typeface="Arial" panose="020B0604020202020204" pitchFamily="34" charset="0"/>
              </a:rPr>
              <a:t> array[ ]= {5, 10, 20, 15}</a:t>
            </a:r>
          </a:p>
          <a:p>
            <a:r>
              <a:rPr lang="en-US" b="1" dirty="0">
                <a:latin typeface="Arial" panose="020B0604020202020204" pitchFamily="34" charset="0"/>
                <a:cs typeface="Arial" panose="020B0604020202020204" pitchFamily="34" charset="0"/>
              </a:rPr>
              <a:t>Output:</a:t>
            </a:r>
            <a:r>
              <a:rPr lang="en-US" dirty="0">
                <a:latin typeface="Arial" panose="020B0604020202020204" pitchFamily="34" charset="0"/>
                <a:cs typeface="Arial" panose="020B0604020202020204" pitchFamily="34" charset="0"/>
              </a:rPr>
              <a:t> 20</a:t>
            </a:r>
          </a:p>
          <a:p>
            <a:endParaRPr lang="en-US"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Input:</a:t>
            </a:r>
            <a:r>
              <a:rPr lang="en-US" dirty="0">
                <a:latin typeface="Arial" panose="020B0604020202020204" pitchFamily="34" charset="0"/>
                <a:cs typeface="Arial" panose="020B0604020202020204" pitchFamily="34" charset="0"/>
              </a:rPr>
              <a:t> array[ ] = {10, 20, 15, 2, 23, 90, 67}</a:t>
            </a:r>
          </a:p>
          <a:p>
            <a:r>
              <a:rPr lang="en-US" b="1" dirty="0">
                <a:latin typeface="Arial" panose="020B0604020202020204" pitchFamily="34" charset="0"/>
                <a:cs typeface="Arial" panose="020B0604020202020204" pitchFamily="34" charset="0"/>
              </a:rPr>
              <a:t>Output:</a:t>
            </a:r>
            <a:r>
              <a:rPr lang="en-US" dirty="0">
                <a:latin typeface="Arial" panose="020B0604020202020204" pitchFamily="34" charset="0"/>
                <a:cs typeface="Arial" panose="020B0604020202020204" pitchFamily="34" charset="0"/>
              </a:rPr>
              <a:t> 20 </a:t>
            </a:r>
            <a:r>
              <a:rPr lang="en-US" dirty="0" err="1">
                <a:latin typeface="Arial" panose="020B0604020202020204" pitchFamily="34" charset="0"/>
                <a:cs typeface="Arial" panose="020B0604020202020204" pitchFamily="34" charset="0"/>
              </a:rPr>
              <a:t>hoặc</a:t>
            </a:r>
            <a:r>
              <a:rPr lang="en-US" dirty="0">
                <a:latin typeface="Arial" panose="020B0604020202020204" pitchFamily="34" charset="0"/>
                <a:cs typeface="Arial" panose="020B0604020202020204" pitchFamily="34" charset="0"/>
              </a:rPr>
              <a:t> 90</a:t>
            </a:r>
            <a:endParaRPr lang="en-V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97303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C62DC-F641-214B-AD91-C973333C309F}"/>
              </a:ext>
            </a:extLst>
          </p:cNvPr>
          <p:cNvSpPr>
            <a:spLocks noGrp="1"/>
          </p:cNvSpPr>
          <p:nvPr>
            <p:ph type="title"/>
          </p:nvPr>
        </p:nvSpPr>
        <p:spPr>
          <a:xfrm>
            <a:off x="1451579" y="1314450"/>
            <a:ext cx="9603275" cy="539304"/>
          </a:xfrm>
        </p:spPr>
        <p:txBody>
          <a:bodyPr/>
          <a:lstStyle/>
          <a:p>
            <a:r>
              <a:rPr lang="en-US" dirty="0"/>
              <a:t>TƯ DUY MÁY TÍNH (COMPUTATIONAL THINKING)</a:t>
            </a:r>
            <a:endParaRPr lang="en-VN" dirty="0"/>
          </a:p>
        </p:txBody>
      </p:sp>
      <p:sp>
        <p:nvSpPr>
          <p:cNvPr id="3" name="Slide Number Placeholder 2">
            <a:extLst>
              <a:ext uri="{FF2B5EF4-FFF2-40B4-BE49-F238E27FC236}">
                <a16:creationId xmlns:a16="http://schemas.microsoft.com/office/drawing/2014/main" id="{409387C1-1B43-844A-B361-29C9E23D403B}"/>
              </a:ext>
            </a:extLst>
          </p:cNvPr>
          <p:cNvSpPr>
            <a:spLocks noGrp="1"/>
          </p:cNvSpPr>
          <p:nvPr>
            <p:ph type="sldNum" sz="quarter" idx="12"/>
          </p:nvPr>
        </p:nvSpPr>
        <p:spPr>
          <a:xfrm>
            <a:off x="11054854" y="5543550"/>
            <a:ext cx="811019" cy="503578"/>
          </a:xfrm>
        </p:spPr>
        <p:txBody>
          <a:bodyPr/>
          <a:lstStyle/>
          <a:p>
            <a:r>
              <a:rPr lang="en-US" dirty="0"/>
              <a:t>8</a:t>
            </a:r>
          </a:p>
        </p:txBody>
      </p:sp>
      <p:sp>
        <p:nvSpPr>
          <p:cNvPr id="4" name="TextBox 3">
            <a:extLst>
              <a:ext uri="{FF2B5EF4-FFF2-40B4-BE49-F238E27FC236}">
                <a16:creationId xmlns:a16="http://schemas.microsoft.com/office/drawing/2014/main" id="{A42D2420-5AD7-124E-BA64-2BA373C9C113}"/>
              </a:ext>
            </a:extLst>
          </p:cNvPr>
          <p:cNvSpPr txBox="1"/>
          <p:nvPr/>
        </p:nvSpPr>
        <p:spPr>
          <a:xfrm>
            <a:off x="1518699" y="2083242"/>
            <a:ext cx="9536155" cy="1815882"/>
          </a:xfrm>
          <a:prstGeom prst="rect">
            <a:avLst/>
          </a:prstGeom>
          <a:noFill/>
        </p:spPr>
        <p:txBody>
          <a:bodyPr wrap="square" rtlCol="0">
            <a:spAutoFit/>
          </a:bodyPr>
          <a:lstStyle/>
          <a:p>
            <a:pPr marL="285750" indent="-285750">
              <a:buFontTx/>
              <a:buChar char="-"/>
            </a:pPr>
            <a:r>
              <a:rPr lang="en-VN" sz="2800" dirty="0"/>
              <a:t>Tóm tắt</a:t>
            </a:r>
          </a:p>
          <a:p>
            <a:pPr marL="285750" indent="-285750">
              <a:buFontTx/>
              <a:buChar char="-"/>
            </a:pPr>
            <a:r>
              <a:rPr lang="en-US" sz="2800" dirty="0"/>
              <a:t>N</a:t>
            </a:r>
            <a:r>
              <a:rPr lang="en-VN" sz="2800" dirty="0"/>
              <a:t>hận diện vấn đề</a:t>
            </a:r>
          </a:p>
          <a:p>
            <a:pPr marL="285750" indent="-285750">
              <a:buFontTx/>
              <a:buChar char="-"/>
            </a:pPr>
            <a:r>
              <a:rPr lang="vi-VN" sz="2800" dirty="0"/>
              <a:t>Thiết kế thuật toán</a:t>
            </a:r>
          </a:p>
          <a:p>
            <a:pPr marL="285750" indent="-285750">
              <a:buFontTx/>
              <a:buChar char="-"/>
            </a:pPr>
            <a:r>
              <a:rPr lang="vi-VN" sz="2800" dirty="0"/>
              <a:t>Tối ưu hoá (nếu có thể)</a:t>
            </a:r>
            <a:endParaRPr lang="en-VN" sz="2800" dirty="0"/>
          </a:p>
        </p:txBody>
      </p:sp>
    </p:spTree>
    <p:extLst>
      <p:ext uri="{BB962C8B-B14F-4D97-AF65-F5344CB8AC3E}">
        <p14:creationId xmlns:p14="http://schemas.microsoft.com/office/powerpoint/2010/main" val="2785874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C62DC-F641-214B-AD91-C973333C309F}"/>
              </a:ext>
            </a:extLst>
          </p:cNvPr>
          <p:cNvSpPr>
            <a:spLocks noGrp="1"/>
          </p:cNvSpPr>
          <p:nvPr>
            <p:ph type="title"/>
          </p:nvPr>
        </p:nvSpPr>
        <p:spPr>
          <a:xfrm>
            <a:off x="1451579" y="1314450"/>
            <a:ext cx="9603275" cy="539304"/>
          </a:xfrm>
        </p:spPr>
        <p:txBody>
          <a:bodyPr/>
          <a:lstStyle/>
          <a:p>
            <a:r>
              <a:rPr lang="en-US" dirty="0"/>
              <a:t>V</a:t>
            </a:r>
            <a:r>
              <a:rPr lang="en-VN" dirty="0"/>
              <a:t>ét cạn</a:t>
            </a:r>
          </a:p>
        </p:txBody>
      </p:sp>
      <p:sp>
        <p:nvSpPr>
          <p:cNvPr id="3" name="Slide Number Placeholder 2">
            <a:extLst>
              <a:ext uri="{FF2B5EF4-FFF2-40B4-BE49-F238E27FC236}">
                <a16:creationId xmlns:a16="http://schemas.microsoft.com/office/drawing/2014/main" id="{409387C1-1B43-844A-B361-29C9E23D403B}"/>
              </a:ext>
            </a:extLst>
          </p:cNvPr>
          <p:cNvSpPr>
            <a:spLocks noGrp="1"/>
          </p:cNvSpPr>
          <p:nvPr>
            <p:ph type="sldNum" sz="quarter" idx="12"/>
          </p:nvPr>
        </p:nvSpPr>
        <p:spPr>
          <a:xfrm>
            <a:off x="11054854" y="5543550"/>
            <a:ext cx="811019" cy="503578"/>
          </a:xfrm>
        </p:spPr>
        <p:txBody>
          <a:bodyPr/>
          <a:lstStyle/>
          <a:p>
            <a:r>
              <a:rPr lang="en-US" dirty="0"/>
              <a:t>8</a:t>
            </a:r>
          </a:p>
        </p:txBody>
      </p:sp>
      <p:sp>
        <p:nvSpPr>
          <p:cNvPr id="4" name="TextBox 3">
            <a:extLst>
              <a:ext uri="{FF2B5EF4-FFF2-40B4-BE49-F238E27FC236}">
                <a16:creationId xmlns:a16="http://schemas.microsoft.com/office/drawing/2014/main" id="{A151C5DB-507E-5841-8623-2C69E73B001E}"/>
              </a:ext>
            </a:extLst>
          </p:cNvPr>
          <p:cNvSpPr txBox="1"/>
          <p:nvPr/>
        </p:nvSpPr>
        <p:spPr>
          <a:xfrm>
            <a:off x="1451579" y="1987826"/>
            <a:ext cx="9603275" cy="3416320"/>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Init array, n;</a:t>
            </a:r>
          </a:p>
          <a:p>
            <a:endParaRPr lang="en-US" dirty="0">
              <a:latin typeface="Courier New" panose="02070309020205020404" pitchFamily="49" charset="0"/>
              <a:cs typeface="Courier New" panose="02070309020205020404" pitchFamily="49" charset="0"/>
            </a:endParaRPr>
          </a:p>
          <a:p>
            <a:r>
              <a:rPr lang="en-VN" dirty="0">
                <a:latin typeface="Courier New" panose="02070309020205020404" pitchFamily="49" charset="0"/>
                <a:cs typeface="Courier New" panose="02070309020205020404" pitchFamily="49" charset="0"/>
              </a:rPr>
              <a:t>if n == 1:</a:t>
            </a:r>
          </a:p>
          <a:p>
            <a:r>
              <a:rPr lang="en-VN" dirty="0">
                <a:latin typeface="Courier New" panose="02070309020205020404" pitchFamily="49" charset="0"/>
                <a:cs typeface="Courier New" panose="02070309020205020404" pitchFamily="49" charset="0"/>
              </a:rPr>
              <a:t>	array[0] is a peak;</a:t>
            </a:r>
          </a:p>
          <a:p>
            <a:r>
              <a:rPr lang="en-VN" dirty="0">
                <a:latin typeface="Courier New" panose="02070309020205020404" pitchFamily="49" charset="0"/>
                <a:cs typeface="Courier New" panose="02070309020205020404" pitchFamily="49" charset="0"/>
              </a:rPr>
              <a:t>if array[0] &gt;= array[1]</a:t>
            </a:r>
          </a:p>
          <a:p>
            <a:r>
              <a:rPr lang="en-VN" dirty="0">
                <a:latin typeface="Courier New" panose="02070309020205020404" pitchFamily="49" charset="0"/>
                <a:cs typeface="Courier New" panose="02070309020205020404" pitchFamily="49" charset="0"/>
              </a:rPr>
              <a:t>	array[0] is a peak;</a:t>
            </a:r>
          </a:p>
          <a:p>
            <a:r>
              <a:rPr lang="en-US" dirty="0">
                <a:latin typeface="Courier New" panose="02070309020205020404" pitchFamily="49" charset="0"/>
                <a:cs typeface="Courier New" panose="02070309020205020404" pitchFamily="49" charset="0"/>
              </a:rPr>
              <a:t>i</a:t>
            </a:r>
            <a:r>
              <a:rPr lang="en-VN" dirty="0">
                <a:latin typeface="Courier New" panose="02070309020205020404" pitchFamily="49" charset="0"/>
                <a:cs typeface="Courier New" panose="02070309020205020404" pitchFamily="49" charset="0"/>
              </a:rPr>
              <a:t>f array[n - 1] &gt;= array[n - 2]:</a:t>
            </a:r>
          </a:p>
          <a:p>
            <a:r>
              <a:rPr lang="en-VN" dirty="0">
                <a:latin typeface="Courier New" panose="02070309020205020404" pitchFamily="49" charset="0"/>
                <a:cs typeface="Courier New" panose="02070309020205020404" pitchFamily="49" charset="0"/>
              </a:rPr>
              <a:t>	array[n - 1] is a peak;</a:t>
            </a:r>
          </a:p>
          <a:p>
            <a:r>
              <a:rPr lang="en-VN" dirty="0">
                <a:latin typeface="Courier New" panose="02070309020205020404" pitchFamily="49" charset="0"/>
                <a:cs typeface="Courier New" panose="02070309020205020404" pitchFamily="49" charset="0"/>
              </a:rPr>
              <a:t>		</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f</a:t>
            </a:r>
            <a:r>
              <a:rPr lang="en-VN" dirty="0">
                <a:latin typeface="Courier New" panose="02070309020205020404" pitchFamily="49" charset="0"/>
                <a:cs typeface="Courier New" panose="02070309020205020404" pitchFamily="49" charset="0"/>
              </a:rPr>
              <a:t>or </a:t>
            </a:r>
            <a:r>
              <a:rPr lang="en-US" dirty="0">
                <a:latin typeface="Courier New" panose="02070309020205020404" pitchFamily="49" charset="0"/>
                <a:cs typeface="Courier New" panose="02070309020205020404" pitchFamily="49" charset="0"/>
              </a:rPr>
              <a:t>I</a:t>
            </a:r>
            <a:r>
              <a:rPr lang="en-VN" dirty="0">
                <a:latin typeface="Courier New" panose="02070309020205020404" pitchFamily="49" charset="0"/>
                <a:cs typeface="Courier New" panose="02070309020205020404" pitchFamily="49" charset="0"/>
              </a:rPr>
              <a:t> := 1 to n-1:</a:t>
            </a:r>
          </a:p>
          <a:p>
            <a:r>
              <a:rPr lang="en-VN" dirty="0">
                <a:latin typeface="Courier New" panose="02070309020205020404" pitchFamily="49" charset="0"/>
                <a:cs typeface="Courier New" panose="02070309020205020404" pitchFamily="49" charset="0"/>
              </a:rPr>
              <a:t>	if </a:t>
            </a:r>
            <a:r>
              <a:rPr lang="en-US" dirty="0">
                <a:latin typeface="Courier New" panose="02070309020205020404" pitchFamily="49" charset="0"/>
                <a:cs typeface="Courier New" panose="02070309020205020404" pitchFamily="49" charset="0"/>
              </a:rPr>
              <a:t>array[</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&gt;= array[</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- 1] and array[</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&gt;= array[</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+ 1]:</a:t>
            </a:r>
          </a:p>
          <a:p>
            <a:r>
              <a:rPr lang="en-US" dirty="0">
                <a:latin typeface="Courier New" panose="02070309020205020404" pitchFamily="49" charset="0"/>
                <a:cs typeface="Courier New" panose="02070309020205020404" pitchFamily="49" charset="0"/>
              </a:rPr>
              <a:t>		array[</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is a peak;</a:t>
            </a:r>
            <a:endParaRPr lang="en-VN"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02984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C62DC-F641-214B-AD91-C973333C309F}"/>
              </a:ext>
            </a:extLst>
          </p:cNvPr>
          <p:cNvSpPr>
            <a:spLocks noGrp="1"/>
          </p:cNvSpPr>
          <p:nvPr>
            <p:ph type="title"/>
          </p:nvPr>
        </p:nvSpPr>
        <p:spPr>
          <a:xfrm>
            <a:off x="1451579" y="1314450"/>
            <a:ext cx="9603275" cy="539304"/>
          </a:xfrm>
        </p:spPr>
        <p:txBody>
          <a:bodyPr/>
          <a:lstStyle/>
          <a:p>
            <a:r>
              <a:rPr lang="en-US" dirty="0"/>
              <a:t>C</a:t>
            </a:r>
            <a:r>
              <a:rPr lang="en-VN" dirty="0"/>
              <a:t>hia để trị</a:t>
            </a:r>
          </a:p>
        </p:txBody>
      </p:sp>
      <p:sp>
        <p:nvSpPr>
          <p:cNvPr id="5" name="Slide Number Placeholder 4">
            <a:extLst>
              <a:ext uri="{FF2B5EF4-FFF2-40B4-BE49-F238E27FC236}">
                <a16:creationId xmlns:a16="http://schemas.microsoft.com/office/drawing/2014/main" id="{6D147192-BE39-BC49-81AD-8398E38C7F1B}"/>
              </a:ext>
            </a:extLst>
          </p:cNvPr>
          <p:cNvSpPr>
            <a:spLocks noGrp="1"/>
          </p:cNvSpPr>
          <p:nvPr>
            <p:ph type="sldNum" sz="quarter" idx="12"/>
          </p:nvPr>
        </p:nvSpPr>
        <p:spPr>
          <a:xfrm>
            <a:off x="11054854" y="5557837"/>
            <a:ext cx="811019" cy="503578"/>
          </a:xfrm>
        </p:spPr>
        <p:txBody>
          <a:bodyPr/>
          <a:lstStyle/>
          <a:p>
            <a:r>
              <a:rPr lang="en-US" dirty="0"/>
              <a:t>4</a:t>
            </a:r>
          </a:p>
        </p:txBody>
      </p:sp>
      <p:sp>
        <p:nvSpPr>
          <p:cNvPr id="4" name="TextBox 3">
            <a:extLst>
              <a:ext uri="{FF2B5EF4-FFF2-40B4-BE49-F238E27FC236}">
                <a16:creationId xmlns:a16="http://schemas.microsoft.com/office/drawing/2014/main" id="{C2C7D2C2-4C0D-EE46-A252-99E5881E3AD3}"/>
              </a:ext>
            </a:extLst>
          </p:cNvPr>
          <p:cNvSpPr txBox="1"/>
          <p:nvPr/>
        </p:nvSpPr>
        <p:spPr>
          <a:xfrm>
            <a:off x="1451579" y="1987826"/>
            <a:ext cx="9603275" cy="3416320"/>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Init array, n;</a:t>
            </a:r>
          </a:p>
          <a:p>
            <a:endParaRPr lang="en-US" dirty="0">
              <a:latin typeface="Courier New" panose="02070309020205020404" pitchFamily="49" charset="0"/>
              <a:cs typeface="Courier New" panose="02070309020205020404" pitchFamily="49" charset="0"/>
            </a:endParaRPr>
          </a:p>
          <a:p>
            <a:r>
              <a:rPr lang="en-US" dirty="0" err="1">
                <a:latin typeface="Courier New" panose="02070309020205020404" pitchFamily="49" charset="0"/>
                <a:cs typeface="Courier New" panose="02070309020205020404" pitchFamily="49" charset="0"/>
              </a:rPr>
              <a:t>Func</a:t>
            </a:r>
            <a:r>
              <a:rPr lang="en-US" dirty="0">
                <a:latin typeface="Courier New" panose="02070309020205020404" pitchFamily="49" charset="0"/>
                <a:cs typeface="Courier New" panose="02070309020205020404" pitchFamily="49" charset="0"/>
              </a:rPr>
              <a:t>(array, low, high, n):</a:t>
            </a:r>
          </a:p>
          <a:p>
            <a:r>
              <a:rPr lang="en-US" dirty="0">
                <a:latin typeface="Courier New" panose="02070309020205020404" pitchFamily="49" charset="0"/>
                <a:cs typeface="Courier New" panose="02070309020205020404" pitchFamily="49" charset="0"/>
              </a:rPr>
              <a:t>	Init mid = low + (high - low)/2;</a:t>
            </a:r>
          </a:p>
          <a:p>
            <a:r>
              <a:rPr lang="en-US" dirty="0">
                <a:latin typeface="Courier New" panose="02070309020205020404" pitchFamily="49" charset="0"/>
                <a:cs typeface="Courier New" panose="02070309020205020404" pitchFamily="49" charset="0"/>
              </a:rPr>
              <a:t>	</a:t>
            </a:r>
          </a:p>
          <a:p>
            <a:pPr fontAlgn="base"/>
            <a:r>
              <a:rPr lang="en-US" dirty="0">
                <a:latin typeface="Courier New" panose="02070309020205020404" pitchFamily="49" charset="0"/>
                <a:cs typeface="Courier New" panose="02070309020205020404" pitchFamily="49" charset="0"/>
              </a:rPr>
              <a:t>	if (mid == 0 or array[mid - 1] &lt;= array[mid])</a:t>
            </a:r>
          </a:p>
          <a:p>
            <a:pPr fontAlgn="base"/>
            <a:r>
              <a:rPr lang="en-US" dirty="0">
                <a:latin typeface="Courier New" panose="02070309020205020404" pitchFamily="49" charset="0"/>
                <a:cs typeface="Courier New" panose="02070309020205020404" pitchFamily="49" charset="0"/>
              </a:rPr>
              <a:t>		and (mid == n - 1 or array[mid + 1] &lt;= array[mid]):</a:t>
            </a:r>
          </a:p>
          <a:p>
            <a:pPr fontAlgn="base"/>
            <a:r>
              <a:rPr lang="en-US" dirty="0">
                <a:latin typeface="Courier New" panose="02070309020205020404" pitchFamily="49" charset="0"/>
                <a:cs typeface="Courier New" panose="02070309020205020404" pitchFamily="49" charset="0"/>
              </a:rPr>
              <a:t>		array[mid] is the peak;</a:t>
            </a:r>
          </a:p>
          <a:p>
            <a:pPr fontAlgn="base"/>
            <a:r>
              <a:rPr lang="en-US" dirty="0">
                <a:latin typeface="Courier New" panose="02070309020205020404" pitchFamily="49" charset="0"/>
                <a:cs typeface="Courier New" panose="02070309020205020404" pitchFamily="49" charset="0"/>
              </a:rPr>
              <a:t>	else if mid &gt; 0 and </a:t>
            </a:r>
            <a:r>
              <a:rPr lang="en-US" dirty="0" err="1">
                <a:latin typeface="Courier New" panose="02070309020205020404" pitchFamily="49" charset="0"/>
                <a:cs typeface="Courier New" panose="02070309020205020404" pitchFamily="49" charset="0"/>
              </a:rPr>
              <a:t>arra</a:t>
            </a:r>
            <a:r>
              <a:rPr lang="en-US" dirty="0">
                <a:latin typeface="Courier New" panose="02070309020205020404" pitchFamily="49" charset="0"/>
                <a:cs typeface="Courier New" panose="02070309020205020404" pitchFamily="49" charset="0"/>
              </a:rPr>
              <a:t>[mid - 1] &gt; array[mid]:</a:t>
            </a:r>
          </a:p>
          <a:p>
            <a:pPr fontAlgn="base"/>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Func</a:t>
            </a:r>
            <a:r>
              <a:rPr lang="en-US" dirty="0">
                <a:latin typeface="Courier New" panose="02070309020205020404" pitchFamily="49" charset="0"/>
                <a:cs typeface="Courier New" panose="02070309020205020404" pitchFamily="49" charset="0"/>
              </a:rPr>
              <a:t>(array, low, mid – 1, n);</a:t>
            </a:r>
          </a:p>
          <a:p>
            <a:pPr fontAlgn="base"/>
            <a:r>
              <a:rPr lang="en-US" dirty="0">
                <a:latin typeface="Courier New" panose="02070309020205020404" pitchFamily="49" charset="0"/>
                <a:cs typeface="Courier New" panose="02070309020205020404" pitchFamily="49" charset="0"/>
              </a:rPr>
              <a:t>	else:</a:t>
            </a:r>
          </a:p>
          <a:p>
            <a:pPr fontAlgn="base"/>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Func</a:t>
            </a:r>
            <a:r>
              <a:rPr lang="en-US" dirty="0">
                <a:latin typeface="Courier New" panose="02070309020205020404" pitchFamily="49" charset="0"/>
                <a:cs typeface="Courier New" panose="02070309020205020404" pitchFamily="49" charset="0"/>
              </a:rPr>
              <a:t>(array, mid + 1, high, n);</a:t>
            </a:r>
          </a:p>
        </p:txBody>
      </p:sp>
    </p:spTree>
    <p:extLst>
      <p:ext uri="{BB962C8B-B14F-4D97-AF65-F5344CB8AC3E}">
        <p14:creationId xmlns:p14="http://schemas.microsoft.com/office/powerpoint/2010/main" val="1764165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C62DC-F641-214B-AD91-C973333C309F}"/>
              </a:ext>
            </a:extLst>
          </p:cNvPr>
          <p:cNvSpPr>
            <a:spLocks noGrp="1"/>
          </p:cNvSpPr>
          <p:nvPr>
            <p:ph type="title"/>
          </p:nvPr>
        </p:nvSpPr>
        <p:spPr>
          <a:xfrm>
            <a:off x="1451579" y="1314450"/>
            <a:ext cx="9603275" cy="539304"/>
          </a:xfrm>
        </p:spPr>
        <p:txBody>
          <a:bodyPr/>
          <a:lstStyle/>
          <a:p>
            <a:r>
              <a:rPr lang="en-US" dirty="0"/>
              <a:t>B</a:t>
            </a:r>
            <a:r>
              <a:rPr lang="en-VN" dirty="0"/>
              <a:t>ài toán: Căn lề văn bản</a:t>
            </a:r>
          </a:p>
        </p:txBody>
      </p:sp>
      <p:sp>
        <p:nvSpPr>
          <p:cNvPr id="7" name="Slide Number Placeholder 6">
            <a:extLst>
              <a:ext uri="{FF2B5EF4-FFF2-40B4-BE49-F238E27FC236}">
                <a16:creationId xmlns:a16="http://schemas.microsoft.com/office/drawing/2014/main" id="{4D0097DA-11C5-6A4C-B9D5-CF03C5B192E3}"/>
              </a:ext>
            </a:extLst>
          </p:cNvPr>
          <p:cNvSpPr>
            <a:spLocks noGrp="1"/>
          </p:cNvSpPr>
          <p:nvPr>
            <p:ph type="sldNum" sz="quarter" idx="12"/>
          </p:nvPr>
        </p:nvSpPr>
        <p:spPr>
          <a:xfrm>
            <a:off x="11054854" y="5543550"/>
            <a:ext cx="811019" cy="503578"/>
          </a:xfrm>
        </p:spPr>
        <p:txBody>
          <a:bodyPr/>
          <a:lstStyle/>
          <a:p>
            <a:r>
              <a:rPr lang="en-US" dirty="0"/>
              <a:t>2</a:t>
            </a:r>
          </a:p>
        </p:txBody>
      </p:sp>
      <p:sp>
        <p:nvSpPr>
          <p:cNvPr id="4" name="TextBox 3">
            <a:extLst>
              <a:ext uri="{FF2B5EF4-FFF2-40B4-BE49-F238E27FC236}">
                <a16:creationId xmlns:a16="http://schemas.microsoft.com/office/drawing/2014/main" id="{B22A83BF-A6A6-5041-A1CE-EADC60D15ADD}"/>
              </a:ext>
            </a:extLst>
          </p:cNvPr>
          <p:cNvSpPr txBox="1"/>
          <p:nvPr/>
        </p:nvSpPr>
        <p:spPr>
          <a:xfrm>
            <a:off x="1451579" y="1979875"/>
            <a:ext cx="9603275" cy="646331"/>
          </a:xfrm>
          <a:prstGeom prst="rect">
            <a:avLst/>
          </a:prstGeom>
          <a:noFill/>
        </p:spPr>
        <p:txBody>
          <a:bodyPr wrap="square" rtlCol="0">
            <a:spAutoFit/>
          </a:bodyPr>
          <a:lstStyle/>
          <a:p>
            <a:r>
              <a:rPr lang="vi-VN" dirty="0">
                <a:latin typeface="Arial" panose="020B0604020202020204" pitchFamily="34" charset="0"/>
                <a:cs typeface="Arial" panose="020B0604020202020204" pitchFamily="34" charset="0"/>
              </a:rPr>
              <a:t>Giả sử ta có một mảng </a:t>
            </a:r>
            <a:r>
              <a:rPr lang="vi-VN" i="1" dirty="0">
                <a:latin typeface="Arial" panose="020B0604020202020204" pitchFamily="34" charset="0"/>
                <a:cs typeface="Arial" panose="020B0604020202020204" pitchFamily="34" charset="0"/>
              </a:rPr>
              <a:t>words</a:t>
            </a:r>
            <a:r>
              <a:rPr lang="vi-VN" dirty="0">
                <a:latin typeface="Arial" panose="020B0604020202020204" pitchFamily="34" charset="0"/>
                <a:cs typeface="Arial" panose="020B0604020202020204" pitchFamily="34" charset="0"/>
              </a:rPr>
              <a:t> chứa các từ và một số </a:t>
            </a:r>
            <a:r>
              <a:rPr lang="vi-VN" i="1" dirty="0">
                <a:latin typeface="Arial" panose="020B0604020202020204" pitchFamily="34" charset="0"/>
                <a:cs typeface="Arial" panose="020B0604020202020204" pitchFamily="34" charset="0"/>
              </a:rPr>
              <a:t>x</a:t>
            </a:r>
            <a:r>
              <a:rPr lang="vi-VN" dirty="0">
                <a:latin typeface="Arial" panose="020B0604020202020204" pitchFamily="34" charset="0"/>
                <a:cs typeface="Arial" panose="020B0604020202020204" pitchFamily="34" charset="0"/>
              </a:rPr>
              <a:t> miêu tả số lượng từ tối đa mà một dòng có thể chứa, hãy định dạng thành một văn bản với độ rộng x đã cho.</a:t>
            </a:r>
            <a:endParaRPr lang="en-VN" dirty="0">
              <a:latin typeface="Arial" panose="020B0604020202020204" pitchFamily="34" charset="0"/>
              <a:cs typeface="Arial" panose="020B0604020202020204" pitchFamily="34" charset="0"/>
            </a:endParaRPr>
          </a:p>
        </p:txBody>
      </p:sp>
      <p:pic>
        <p:nvPicPr>
          <p:cNvPr id="5" name="Picture 4" descr="Text&#10;&#10;Description automatically generated with medium confidence">
            <a:extLst>
              <a:ext uri="{FF2B5EF4-FFF2-40B4-BE49-F238E27FC236}">
                <a16:creationId xmlns:a16="http://schemas.microsoft.com/office/drawing/2014/main" id="{BB5E308D-F852-2648-95B9-B2D720312F5D}"/>
              </a:ext>
            </a:extLst>
          </p:cNvPr>
          <p:cNvPicPr>
            <a:picLocks noChangeAspect="1"/>
          </p:cNvPicPr>
          <p:nvPr/>
        </p:nvPicPr>
        <p:blipFill>
          <a:blip r:embed="rId2"/>
          <a:stretch>
            <a:fillRect/>
          </a:stretch>
        </p:blipFill>
        <p:spPr>
          <a:xfrm>
            <a:off x="2990850" y="2986328"/>
            <a:ext cx="6210300" cy="2197100"/>
          </a:xfrm>
          <a:prstGeom prst="rect">
            <a:avLst/>
          </a:prstGeom>
        </p:spPr>
      </p:pic>
    </p:spTree>
    <p:extLst>
      <p:ext uri="{BB962C8B-B14F-4D97-AF65-F5344CB8AC3E}">
        <p14:creationId xmlns:p14="http://schemas.microsoft.com/office/powerpoint/2010/main" val="26986090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C62DC-F641-214B-AD91-C973333C309F}"/>
              </a:ext>
            </a:extLst>
          </p:cNvPr>
          <p:cNvSpPr>
            <a:spLocks noGrp="1"/>
          </p:cNvSpPr>
          <p:nvPr>
            <p:ph type="title"/>
          </p:nvPr>
        </p:nvSpPr>
        <p:spPr>
          <a:xfrm>
            <a:off x="1451579" y="1314450"/>
            <a:ext cx="9603275" cy="539304"/>
          </a:xfrm>
        </p:spPr>
        <p:txBody>
          <a:bodyPr/>
          <a:lstStyle/>
          <a:p>
            <a:r>
              <a:rPr lang="en-US" dirty="0"/>
              <a:t>TƯ DUY MÁY TÍNH (COMPUTATIONAL THINKING)</a:t>
            </a:r>
            <a:endParaRPr lang="en-VN" dirty="0"/>
          </a:p>
        </p:txBody>
      </p:sp>
      <p:sp>
        <p:nvSpPr>
          <p:cNvPr id="3" name="Slide Number Placeholder 2">
            <a:extLst>
              <a:ext uri="{FF2B5EF4-FFF2-40B4-BE49-F238E27FC236}">
                <a16:creationId xmlns:a16="http://schemas.microsoft.com/office/drawing/2014/main" id="{409387C1-1B43-844A-B361-29C9E23D403B}"/>
              </a:ext>
            </a:extLst>
          </p:cNvPr>
          <p:cNvSpPr>
            <a:spLocks noGrp="1"/>
          </p:cNvSpPr>
          <p:nvPr>
            <p:ph type="sldNum" sz="quarter" idx="12"/>
          </p:nvPr>
        </p:nvSpPr>
        <p:spPr>
          <a:xfrm>
            <a:off x="11054854" y="5543550"/>
            <a:ext cx="811019" cy="503578"/>
          </a:xfrm>
        </p:spPr>
        <p:txBody>
          <a:bodyPr/>
          <a:lstStyle/>
          <a:p>
            <a:r>
              <a:rPr lang="en-US" dirty="0"/>
              <a:t>8</a:t>
            </a:r>
          </a:p>
        </p:txBody>
      </p:sp>
      <p:sp>
        <p:nvSpPr>
          <p:cNvPr id="4" name="TextBox 3">
            <a:extLst>
              <a:ext uri="{FF2B5EF4-FFF2-40B4-BE49-F238E27FC236}">
                <a16:creationId xmlns:a16="http://schemas.microsoft.com/office/drawing/2014/main" id="{A42D2420-5AD7-124E-BA64-2BA373C9C113}"/>
              </a:ext>
            </a:extLst>
          </p:cNvPr>
          <p:cNvSpPr txBox="1"/>
          <p:nvPr/>
        </p:nvSpPr>
        <p:spPr>
          <a:xfrm>
            <a:off x="1518699" y="2083242"/>
            <a:ext cx="9536155" cy="1815882"/>
          </a:xfrm>
          <a:prstGeom prst="rect">
            <a:avLst/>
          </a:prstGeom>
          <a:noFill/>
        </p:spPr>
        <p:txBody>
          <a:bodyPr wrap="square" rtlCol="0">
            <a:spAutoFit/>
          </a:bodyPr>
          <a:lstStyle/>
          <a:p>
            <a:pPr marL="285750" indent="-285750">
              <a:buFontTx/>
              <a:buChar char="-"/>
            </a:pPr>
            <a:r>
              <a:rPr lang="en-VN" sz="2800" dirty="0"/>
              <a:t>Tóm tắt</a:t>
            </a:r>
          </a:p>
          <a:p>
            <a:pPr marL="285750" indent="-285750">
              <a:buFontTx/>
              <a:buChar char="-"/>
            </a:pPr>
            <a:r>
              <a:rPr lang="en-US" sz="2800" dirty="0"/>
              <a:t>N</a:t>
            </a:r>
            <a:r>
              <a:rPr lang="en-VN" sz="2800" dirty="0"/>
              <a:t>hận diện vấn đề</a:t>
            </a:r>
          </a:p>
          <a:p>
            <a:pPr marL="285750" indent="-285750">
              <a:buFontTx/>
              <a:buChar char="-"/>
            </a:pPr>
            <a:r>
              <a:rPr lang="vi-VN" sz="2800" dirty="0"/>
              <a:t>Thiết kế thuật toán</a:t>
            </a:r>
          </a:p>
          <a:p>
            <a:pPr marL="285750" indent="-285750">
              <a:buFontTx/>
              <a:buChar char="-"/>
            </a:pPr>
            <a:r>
              <a:rPr lang="vi-VN" sz="2800" dirty="0"/>
              <a:t>Tối ưu hoá (nếu có thể)</a:t>
            </a:r>
            <a:endParaRPr lang="en-VN" sz="2800" dirty="0"/>
          </a:p>
        </p:txBody>
      </p:sp>
    </p:spTree>
    <p:extLst>
      <p:ext uri="{BB962C8B-B14F-4D97-AF65-F5344CB8AC3E}">
        <p14:creationId xmlns:p14="http://schemas.microsoft.com/office/powerpoint/2010/main" val="401771983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910</TotalTime>
  <Words>702</Words>
  <Application>Microsoft Macintosh PowerPoint</Application>
  <PresentationFormat>Widescreen</PresentationFormat>
  <Paragraphs>99</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Courier New</vt:lpstr>
      <vt:lpstr>Gill Sans MT</vt:lpstr>
      <vt:lpstr>Gallery</vt:lpstr>
      <vt:lpstr>Tựa đề</vt:lpstr>
      <vt:lpstr>Mục tiêu</vt:lpstr>
      <vt:lpstr>Các phương pháp thiết kế thuật toán</vt:lpstr>
      <vt:lpstr>Bài toán: tìm đỉnh chóp</vt:lpstr>
      <vt:lpstr>TƯ DUY MÁY TÍNH (COMPUTATIONAL THINKING)</vt:lpstr>
      <vt:lpstr>Vét cạn</vt:lpstr>
      <vt:lpstr>Chia để trị</vt:lpstr>
      <vt:lpstr>Bài toán: Căn lề văn bản</vt:lpstr>
      <vt:lpstr>TƯ DUY MÁY TÍNH (COMPUTATIONAL THINKING)</vt:lpstr>
      <vt:lpstr>Tham lam</vt:lpstr>
      <vt:lpstr>Quy hoạch động</vt:lpstr>
      <vt:lpstr>NGOÀI LỀ</vt:lpstr>
      <vt:lpstr>cONCLUSION</vt:lpstr>
      <vt:lpstr>Q&amp;A</vt:lpstr>
      <vt:lpstr>Reference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Tìm hiểu về vai trò của phương pháp lstm trong tổng hợp tiếng nói</dc:title>
  <dc:creator>Trần Kim Hưng</dc:creator>
  <cp:lastModifiedBy>Trần Kim Hưng</cp:lastModifiedBy>
  <cp:revision>38</cp:revision>
  <dcterms:created xsi:type="dcterms:W3CDTF">2020-11-05T00:21:35Z</dcterms:created>
  <dcterms:modified xsi:type="dcterms:W3CDTF">2020-12-26T19:02:23Z</dcterms:modified>
</cp:coreProperties>
</file>