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58" r:id="rId4"/>
    <p:sldId id="257" r:id="rId5"/>
    <p:sldId id="273" r:id="rId6"/>
    <p:sldId id="335" r:id="rId7"/>
    <p:sldId id="267" r:id="rId8"/>
    <p:sldId id="330" r:id="rId9"/>
    <p:sldId id="281" r:id="rId10"/>
    <p:sldId id="319" r:id="rId11"/>
    <p:sldId id="280" r:id="rId12"/>
    <p:sldId id="346" r:id="rId13"/>
    <p:sldId id="266" r:id="rId14"/>
    <p:sldId id="283" r:id="rId15"/>
    <p:sldId id="275" r:id="rId16"/>
    <p:sldId id="284" r:id="rId17"/>
    <p:sldId id="291" r:id="rId18"/>
    <p:sldId id="321" r:id="rId19"/>
    <p:sldId id="323" r:id="rId20"/>
    <p:sldId id="324" r:id="rId21"/>
    <p:sldId id="290" r:id="rId22"/>
    <p:sldId id="329" r:id="rId23"/>
    <p:sldId id="328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289" r:id="rId33"/>
    <p:sldId id="285" r:id="rId34"/>
    <p:sldId id="279" r:id="rId35"/>
    <p:sldId id="317" r:id="rId36"/>
  </p:sldIdLst>
  <p:sldSz cx="9144000" cy="5143500" type="screen16x9"/>
  <p:notesSz cx="6858000" cy="9144000"/>
  <p:embeddedFontLst>
    <p:embeddedFont>
      <p:font typeface="Microsoft JhengHei Light" panose="020B0600000101010101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고딕" panose="020D0604000000000000" pitchFamily="50" charset="-127"/>
      <p:regular r:id="rId42"/>
      <p:bold r:id="rId43"/>
    </p:embeddedFont>
    <p:embeddedFont>
      <p:font typeface="나눔고딕 ExtraBold" panose="020D0904000000000000" pitchFamily="50" charset="-127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B9CA21-2727-4C48-B952-F753F649D667}">
          <p14:sldIdLst>
            <p14:sldId id="256"/>
            <p14:sldId id="259"/>
            <p14:sldId id="258"/>
            <p14:sldId id="257"/>
            <p14:sldId id="273"/>
            <p14:sldId id="335"/>
            <p14:sldId id="267"/>
            <p14:sldId id="330"/>
            <p14:sldId id="281"/>
            <p14:sldId id="319"/>
            <p14:sldId id="280"/>
            <p14:sldId id="346"/>
            <p14:sldId id="266"/>
            <p14:sldId id="283"/>
            <p14:sldId id="275"/>
            <p14:sldId id="284"/>
            <p14:sldId id="291"/>
            <p14:sldId id="321"/>
            <p14:sldId id="323"/>
            <p14:sldId id="324"/>
            <p14:sldId id="290"/>
            <p14:sldId id="329"/>
            <p14:sldId id="328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289"/>
            <p14:sldId id="285"/>
            <p14:sldId id="27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A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79" autoAdjust="0"/>
  </p:normalViewPr>
  <p:slideViewPr>
    <p:cSldViewPr showGuides="1">
      <p:cViewPr varScale="1">
        <p:scale>
          <a:sx n="137" d="100"/>
          <a:sy n="137" d="100"/>
        </p:scale>
        <p:origin x="64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81"/>
    </p:cViewPr>
  </p:sorter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F14E3-32E1-4273-9714-082D40682423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FF0F-F964-4F81-B595-BE655E177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2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93261-28D4-4960-9B64-60B021779956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71D46-1234-4810-9CB5-6F7DB4625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0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Flook</a:t>
            </a:r>
            <a:r>
              <a:rPr lang="ko-KR" altLang="en-US" smtClean="0"/>
              <a:t>팀의 발표를 시작하겠습니다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팀소개부터 시작하면 처음 발표를 맞게될 팀원 </a:t>
            </a:r>
            <a:r>
              <a:rPr lang="en-US" altLang="ko-KR" smtClean="0"/>
              <a:t>XXX ,</a:t>
            </a:r>
            <a:r>
              <a:rPr lang="ko-KR" altLang="en-US" smtClean="0"/>
              <a:t>팀장 </a:t>
            </a:r>
            <a:r>
              <a:rPr lang="en-US" altLang="ko-KR" smtClean="0"/>
              <a:t>XXX,,</a:t>
            </a:r>
            <a:r>
              <a:rPr lang="ko-KR" altLang="en-US" smtClean="0"/>
              <a:t>팀원 </a:t>
            </a:r>
            <a:r>
              <a:rPr lang="en-US" altLang="ko-KR" smtClean="0"/>
              <a:t>XXX,</a:t>
            </a:r>
            <a:r>
              <a:rPr lang="ko-KR" altLang="en-US" smtClean="0"/>
              <a:t>팀원 </a:t>
            </a:r>
            <a:r>
              <a:rPr lang="en-US" altLang="ko-KR" smtClean="0"/>
              <a:t>XXX 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8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err="1" smtClean="0"/>
              <a:t>er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테이블 명세서 </a:t>
            </a:r>
            <a:r>
              <a:rPr lang="ko-KR" altLang="en-US" dirty="0" err="1" smtClean="0"/>
              <a:t>다보여주도록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9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err="1" smtClean="0"/>
              <a:t>er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테이블 명세서 </a:t>
            </a:r>
            <a:r>
              <a:rPr lang="ko-KR" altLang="en-US" dirty="0" err="1" smtClean="0"/>
              <a:t>다보여주도록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9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err="1" smtClean="0"/>
              <a:t>er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테이블 명세서 </a:t>
            </a:r>
            <a:r>
              <a:rPr lang="ko-KR" altLang="en-US" dirty="0" err="1" smtClean="0"/>
              <a:t>다보여주도록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9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err="1" smtClean="0"/>
              <a:t>er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테이블 명세서 </a:t>
            </a:r>
            <a:r>
              <a:rPr lang="ko-KR" altLang="en-US" dirty="0" err="1" smtClean="0"/>
              <a:t>다보여주도록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9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23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23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2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2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첫째로 팀소개</a:t>
            </a:r>
            <a:r>
              <a:rPr lang="en-US" altLang="ko-KR" smtClean="0"/>
              <a:t>/</a:t>
            </a:r>
            <a:r>
              <a:rPr lang="ko-KR" altLang="en-US" smtClean="0"/>
              <a:t>일정</a:t>
            </a:r>
            <a:r>
              <a:rPr lang="en-US" altLang="ko-KR" baseline="0" smtClean="0"/>
              <a:t>-&gt;</a:t>
            </a:r>
            <a:r>
              <a:rPr lang="ko-KR" altLang="en-US" baseline="0" smtClean="0"/>
              <a:t>프로젝트 소개</a:t>
            </a:r>
            <a:r>
              <a:rPr lang="en-US" altLang="ko-KR" baseline="0" smtClean="0"/>
              <a:t>-&gt;</a:t>
            </a:r>
            <a:r>
              <a:rPr lang="ko-KR" altLang="en-US" baseline="0" smtClean="0"/>
              <a:t>벤치마킹</a:t>
            </a:r>
            <a:r>
              <a:rPr lang="en-US" altLang="ko-KR" baseline="0" smtClean="0"/>
              <a:t>&amp;</a:t>
            </a:r>
            <a:r>
              <a:rPr lang="ko-KR" altLang="en-US" baseline="0" smtClean="0"/>
              <a:t>요구사항</a:t>
            </a:r>
            <a:r>
              <a:rPr lang="en-US" altLang="ko-KR" baseline="0" smtClean="0"/>
              <a:t>-&gt;</a:t>
            </a:r>
            <a:r>
              <a:rPr lang="ko-KR" altLang="en-US" baseline="0" smtClean="0"/>
              <a:t>시스템아키텍처</a:t>
            </a:r>
            <a:r>
              <a:rPr lang="en-US" altLang="ko-KR" baseline="0" smtClean="0"/>
              <a:t>-&gt;DB</a:t>
            </a:r>
            <a:r>
              <a:rPr lang="ko-KR" altLang="en-US" baseline="0" smtClean="0"/>
              <a:t>스키마설계 </a:t>
            </a:r>
            <a:r>
              <a:rPr lang="en-US" altLang="ko-KR" baseline="0" smtClean="0"/>
              <a:t>-&gt; </a:t>
            </a:r>
            <a:r>
              <a:rPr lang="ko-KR" altLang="en-US" baseline="0" smtClean="0"/>
              <a:t>ㅋ를래스 구조</a:t>
            </a:r>
            <a:r>
              <a:rPr lang="en-US" altLang="ko-KR" baseline="0" smtClean="0"/>
              <a:t>-&gt;</a:t>
            </a:r>
            <a:r>
              <a:rPr lang="ko-KR" altLang="en-US" baseline="0" smtClean="0"/>
              <a:t>시퀀스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마지막으로 동영상 시연을 끝으로 발표를 마치겠습니다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7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팀소개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팀소개 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저희 팀이름은 </a:t>
            </a:r>
            <a:r>
              <a:rPr lang="en-US" altLang="ko-KR" smtClean="0"/>
              <a:t>R2D2</a:t>
            </a:r>
            <a:r>
              <a:rPr lang="ko-KR" altLang="en-US" smtClean="0"/>
              <a:t>로 </a:t>
            </a:r>
            <a:r>
              <a:rPr lang="en-US" altLang="ko-KR" smtClean="0"/>
              <a:t>Recipe Recommend</a:t>
            </a:r>
            <a:r>
              <a:rPr lang="en-US" altLang="ko-KR" baseline="0" smtClean="0"/>
              <a:t> Demand Decide</a:t>
            </a:r>
            <a:r>
              <a:rPr lang="ko-KR" altLang="en-US" baseline="0" smtClean="0"/>
              <a:t>로 </a:t>
            </a:r>
            <a:r>
              <a:rPr lang="en-US" altLang="ko-KR" baseline="0" smtClean="0"/>
              <a:t>~~~~</a:t>
            </a:r>
          </a:p>
          <a:p>
            <a:r>
              <a:rPr lang="ko-KR" altLang="en-US" smtClean="0"/>
              <a:t>팀의 구성은 팀장인 전상우 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레시피 서비스분야를 맡은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박세훈 팀원과 이치윤님원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추천서비스분야를 맡은 권기호팀원</a:t>
            </a:r>
            <a:r>
              <a:rPr lang="en-US" altLang="ko-KR" baseline="0" smtClean="0"/>
              <a:t>,SNS </a:t>
            </a:r>
            <a:r>
              <a:rPr lang="ko-KR" altLang="en-US" baseline="0" smtClean="0"/>
              <a:t>서비스 분야를 맡은 김정윤 팀원으로 구성되어 있습니다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4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프로젝트 일정입니다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7.8</a:t>
            </a:r>
            <a:r>
              <a:rPr lang="ko-KR" altLang="en-US" smtClean="0"/>
              <a:t>일에 프로젝트를 시작하여 주제선정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및 벤치마킹을 하였고</a:t>
            </a:r>
            <a:endParaRPr lang="en-US" altLang="ko-KR" baseline="0" smtClean="0"/>
          </a:p>
          <a:p>
            <a:r>
              <a:rPr lang="en-US" altLang="ko-KR" baseline="0" smtClean="0"/>
              <a:t>7.10~7.13</a:t>
            </a:r>
            <a:r>
              <a:rPr lang="ko-KR" altLang="en-US" baseline="0" smtClean="0"/>
              <a:t>까지 요구사항 정의서 작성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차 키추출후 유즈케이스를 작성하였고</a:t>
            </a:r>
            <a:endParaRPr lang="en-US" altLang="ko-KR" baseline="0" smtClean="0"/>
          </a:p>
          <a:p>
            <a:r>
              <a:rPr lang="en-US" altLang="ko-KR" baseline="0" smtClean="0"/>
              <a:t>7.14~7.18</a:t>
            </a:r>
            <a:r>
              <a:rPr lang="ko-KR" altLang="en-US" baseline="0" smtClean="0"/>
              <a:t>까지 유즈케이스를 작성하고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파 키추출을 하였습니다</a:t>
            </a:r>
            <a:r>
              <a:rPr lang="en-US" altLang="ko-KR" baseline="0" smtClean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2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오라클서버군</a:t>
            </a:r>
            <a:endParaRPr lang="en-US" altLang="ko-KR" dirty="0" smtClean="0"/>
          </a:p>
          <a:p>
            <a:r>
              <a:rPr lang="ko-KR" altLang="en-US" dirty="0" smtClean="0"/>
              <a:t>오른쪽 </a:t>
            </a:r>
            <a:r>
              <a:rPr lang="ko-KR" altLang="en-US" dirty="0" err="1" smtClean="0"/>
              <a:t>랭귀지쪽</a:t>
            </a:r>
            <a:endParaRPr lang="en-US" altLang="ko-KR" dirty="0" smtClean="0"/>
          </a:p>
          <a:p>
            <a:r>
              <a:rPr lang="ko-KR" altLang="en-US" dirty="0" err="1" smtClean="0"/>
              <a:t>페이지분리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카테고리분리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1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오라클서버군</a:t>
            </a:r>
            <a:endParaRPr lang="en-US" altLang="ko-KR" dirty="0" smtClean="0"/>
          </a:p>
          <a:p>
            <a:r>
              <a:rPr lang="ko-KR" altLang="en-US" dirty="0" smtClean="0"/>
              <a:t>오른쪽 </a:t>
            </a:r>
            <a:r>
              <a:rPr lang="ko-KR" altLang="en-US" dirty="0" err="1" smtClean="0"/>
              <a:t>랭귀지쪽</a:t>
            </a:r>
            <a:endParaRPr lang="en-US" altLang="ko-KR" dirty="0" smtClean="0"/>
          </a:p>
          <a:p>
            <a:r>
              <a:rPr lang="ko-KR" altLang="en-US" dirty="0" err="1" smtClean="0"/>
              <a:t>페이지분리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카테고리분리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1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다이어그램이 빠짐 </a:t>
            </a:r>
            <a:endParaRPr lang="en-US" altLang="ko-KR" dirty="0" smtClean="0"/>
          </a:p>
          <a:p>
            <a:r>
              <a:rPr lang="ko-KR" altLang="en-US" dirty="0" smtClean="0"/>
              <a:t>그림은 상관관계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요구사항을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토데로</a:t>
            </a:r>
            <a:r>
              <a:rPr lang="ko-KR" altLang="en-US" dirty="0" smtClean="0"/>
              <a:t> 어떤 기능이 나왔는지 설명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2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s/w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71D46-1234-4810-9CB5-6F7DB46255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1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5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80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28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815310"/>
            <a:ext cx="9144000" cy="314245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03848" y="479184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맞춤추천레시피프로그램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Flook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2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5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6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7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A275-CC64-4CDF-B7CD-F9321FE2ECF5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81A3-F085-4280-9C3B-10A10F64E5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16200000">
            <a:off x="8678844" y="-88038"/>
            <a:ext cx="405000" cy="540000"/>
          </a:xfrm>
          <a:prstGeom prst="triangle">
            <a:avLst>
              <a:gd name="adj" fmla="val 100000"/>
            </a:avLst>
          </a:prstGeom>
          <a:solidFill>
            <a:srgbClr val="4ABA1A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0800000">
            <a:off x="-18480" y="-5792"/>
            <a:ext cx="540000" cy="405000"/>
          </a:xfrm>
          <a:prstGeom prst="triangle">
            <a:avLst>
              <a:gd name="adj" fmla="val 100000"/>
            </a:avLst>
          </a:prstGeom>
          <a:solidFill>
            <a:srgbClr val="4ABA1A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5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04" y="841076"/>
            <a:ext cx="2581741" cy="322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93093" y="443448"/>
            <a:ext cx="201208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개발도구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및 언어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3" name="Picture 4" descr="F:\이미지사진\starum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3" y="3101710"/>
            <a:ext cx="1874825" cy="73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1" y="2427734"/>
            <a:ext cx="1698135" cy="99500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75" y="3254785"/>
            <a:ext cx="925104" cy="92510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7099617" y="1108091"/>
            <a:ext cx="1455541" cy="1086501"/>
            <a:chOff x="5594478" y="2783062"/>
            <a:chExt cx="1455541" cy="1086501"/>
          </a:xfrm>
        </p:grpSpPr>
        <p:pic>
          <p:nvPicPr>
            <p:cNvPr id="24" name="Picture 3" descr="F:\이미지사진\Sun-Java-JDK_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478" y="2783062"/>
              <a:ext cx="1455541" cy="89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905483" y="3564864"/>
              <a:ext cx="958708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JDK1.7</a:t>
              </a:r>
              <a:endParaRPr lang="ko-KR" altLang="en-US" sz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5922" y="1317592"/>
            <a:ext cx="1275544" cy="1427075"/>
            <a:chOff x="694253" y="1792747"/>
            <a:chExt cx="1275544" cy="14270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7" y="1792747"/>
              <a:ext cx="1211244" cy="121124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94253" y="2915123"/>
              <a:ext cx="1275544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Eclipse(Luna)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834834" y="2428257"/>
            <a:ext cx="1676401" cy="1409775"/>
            <a:chOff x="3687687" y="2386111"/>
            <a:chExt cx="1676401" cy="14097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687" y="2386111"/>
              <a:ext cx="1676401" cy="111480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959303" y="3491187"/>
              <a:ext cx="1234204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Tomcat(7.0)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91880" y="1338924"/>
            <a:ext cx="2027110" cy="855668"/>
            <a:chOff x="3491880" y="1108091"/>
            <a:chExt cx="2027110" cy="85566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1108091"/>
              <a:ext cx="2027110" cy="67570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026080" y="1686760"/>
              <a:ext cx="1121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Oracle </a:t>
              </a:r>
              <a:r>
                <a:rPr lang="en-US" altLang="ko-KR" sz="1200" dirty="0" err="1" smtClean="0"/>
                <a:t>10g</a:t>
              </a:r>
              <a:endParaRPr lang="ko-KR" altLang="en-US" sz="12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32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6120" y="2578194"/>
            <a:ext cx="18726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벤치마킹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&amp;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요구사항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2902074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353"/>
          <a:stretch/>
        </p:blipFill>
        <p:spPr>
          <a:xfrm>
            <a:off x="105637" y="326607"/>
            <a:ext cx="661815" cy="5080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9" y="483518"/>
            <a:ext cx="11464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벤치마킹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9702" y="1102974"/>
            <a:ext cx="147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컨텐츠 참조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87" y="1707654"/>
            <a:ext cx="1368152" cy="66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94" y="2817260"/>
            <a:ext cx="792088" cy="792088"/>
          </a:xfrm>
          <a:prstGeom prst="rect">
            <a:avLst/>
          </a:prstGeom>
        </p:spPr>
      </p:pic>
      <p:sp>
        <p:nvSpPr>
          <p:cNvPr id="7" name="AutoShape 2" descr="facebook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data:image/png;base64,iVBORw0KGgoAAAANSUhEUgAAAW4AAACJCAMAAAA7SiIzAAAAflBMVEU7WZj///8mS5EtT5MwUpQiSZDZ3eiWosIrTpM4V5eEk7g1VZaPnb/K0N+wudCtt8/n6vG7w9f3+ftgdqjg5O16i7Rkeqru8PXY3Ofy9PgdRo/S1+TCyduZpcRrfq2irclQaaFEYJxWbqNxg699jbWJl7xCXpsSQY0AOopTa6LJAgnhAAAKXElEQVR4nO2cCZOiOheGERJNjLKJ2iKKSy8z//8PfgQEc0ICzFdIz+05T9WtW6Mxy0tIcpa04yAIgiAIgiAIgiAIgiAIgiAIgiAIgiAIgiAIgiAIgiAIgiAIgiAIgiDICHBBvBry3Z354QiPXt5PQeBXLL5Fb0HE1E3yb2jT4XSTxTOFN3fa9osXi1H6+2M54diLNl3KdqfN1HoLfpxBjhPKLVxKbstgHcp22TRtEpc6u4X/dija/Jj4TRaXePZ9cov7MWzaXU8jN8nnh6bN5dRyt9SeUm5yUtqdSG53rrQ5sdxu1lJ7UrkX/5Tc4tJWG+V+GZ6Pck8IDXWtUe4XIgxqz+Yo92vgG6BzEgWS1XRd+LfkFu+q2suUTe0z+bfkJh9Ky/t0wpbrDvxbcq+Ulqe03ZsOoNxTgnJPCso9KSj3/weX//G+Au0OGOSW1XTVVJXpbKyz1LfILeSRj6onk/WXEjwTngohxD46TjxKPcG5KP7vekToRYXHqEsKCYlbfA/8+ZrcnLCyKkcwvWRTmWyNESGqyizdKvpSfC1LVaXV72xyE3XEAx7mnyDOMkwWrJWWwzp4diKO2PhPgjxfLHciZQbNOUkviyx5eHHj8Bgtdox6SgEv3eXr8FEgPAZ3yp7VQLl/bfKmqv0xOKetqUfS36csqdzV8f7ob5lreCjCZdvguK9qipPsdEuVHlnkdnNlyNFtXL3BODWOzPj1Yb1knl4NORm8LmHUlPOufsuhHl1cburG/qAVPJwoENMT+V6vbH2mmuCc7tZ6qX3Omy6Z5SZbMIKR97EuuX3P8QLzVzkYG09ttbj1yM31RPUE7+qGZH8VSmsnY5n5BUwC7/pm6TrvkJszMCsuI4cwu8aZE4cZog7t8YvEUiqu5OaOyeEoOTyq6ZN7Nrvy3tZmH8pcdJe2UiEXdrndSC2aj31G6hpn0QVXDxc3xM2pQTj6y/8sVI6fc2uBWsZ+uRP6ULurslOjN1vZSx0+uU1uAXx1ezryTtk5zrsw+8Er5g/XCmetdbShkptap2MzpH65a0E6elSwfUxScu8qFZZtmuROwVh2o2dDdI2zmHi0HTB+Dq3qDI3sRUq5vbxr6LOADZO7mt7MspnUPATyOvpd4DOz3LCrER1b7c5xEs69jj5XWT/w9dOQcnfWIZGr0gC5Z6WB9NlTqBTSHAtUkUtYW24YsY3149dr5Y6pw69dfS5nErWu7rNK7lYL+sTLvWFyy7epV8eZtAl6n7A8dBnkTtVPZu8vMDQ7xhkWcu/6xt/9QKTcFIwhu3kuu4H1p2hnkNzFQcmhHftkhUyHAu57c8eoQW74s+Mr3P787Ms4GbAq8zJ0FiwKe3vjBzWFiaUdZOX4CTwD5xtB05SS63kVrPfy3M2J+v0p5bw4XKTg3CBacienm5e6F7hOFzaTFuRbn0lKLyfwukiHCwPmTXy60pScocmz4W25YcD2c+xTSaW31WdC6m9rmEvhVlKMzFVHcRCs2qo4L1MdvcIEFuoLcqhnTKqeL4oTEJA7vFEifUrCBeeLQkj4cFepKFcOoU552QR4Bw5COj64gI/4RFpyU/BAFi9YuWuGegR5utYKgpHpbjWpGXhDs9psYOpyUgwd+kyaE0GqbgxFc+Bnb/Wzg6c+oS3d97pTqfpyFj3R5Ia1JK+MIA52wIKC82KpYHCkhl+oL4RfTxlw4go8m78b/Lg4CQGr65kokKrLyU2Im/LPuHl2+iA1uV2wLYzsmtI0GSq3UB04xUmYq0en2DQjgNclSB/rEnB7RHa51VejkBsYTOfm6WofC3WeJo3c4gw/hnKn4MwTvDTEMlxudSTFkQKcuvcmswAc3ebNxqtO04hZ5VYdH1JudcnfmeXeCjgnmtGAXSTU5H7/rap9GN16B3TLLUjjcXfVGSJPin8mt5k/kFu1sUeV+w4cDefX3mXokNuj4rzK6/s6geoh/ElyA2MtG996B1jl9pzc7hL6SXKrxK+OW9rkTju9Sz9V7tG93DoWuWkr+AT4qXK/wjcFMMvd5+z8SXID6aMXZ9oY5eamCyQqY8md/QVyb6czcixyex1xg7rLfyj3Wx4YWIrvl/t9OhPeInevs1OaOaq9bJbbaFUCdI+gxao8DjNz7ppVOUzu5Rc4Cr72VqtJbs2Tva5cseqMD4cY8cDtEdn2fJvc4LrlYCNes9YfdBvxBAz3tbulSW4wGWY3arQqnX4XlTZBLR0wyw08gJk31EWlGuSDXVRanPKVu6VRbvUCSb2Y6T6THges0J+aYXbzViS+kZuDyLTvDXLAEg7dlGejAzZqOWA5nWy3NMqtblPzxxxpyQ0CJzFnj9zIKrwgNlyL5mRfz7RImSfpUfp500PDdQas+AJJRSvNLS7DC04rvCA3ELCjHogpvLBohxdgutord0uj3Kqy8Vf1GdUXEy14FuxISmnqXu4L/1gGz7RYZbi6uFTiOrf7R5l5KWMOQMfsV1ViC/NTimcHduai4Llo6wqDZ7I2mPsVn64pdbXg2U20g2fpVLulUW4wtPzL81h6AYdoKXd3JkIZiTdn9D2JdLlnh30Yhq1zkXzB+kPDZYzXmrDWtGAKDWuHg2nlhivgLPH9TPNWSbk70tpmj7Qe0lFA0pbbSLnE2FJEn8gkT63rBgJj4gOz7ZaiI619JLntPoWaUm5+6yhRyt3nCxgod3XMNl5vVgjKE1xP4laVItSWW98tRS32++o2ptvKKHevBKXcWs4opJSb92SQDZP7rdqse4SMq+sG3O1edGQmkSlpTZhsS7FJVttozAw2s8+k75Ws5Oau3SMe9+e1DZW7TvtIO9+52tLsbrLS0ZiSCZbG8mTPSSiybJfn463lZo9gXzJSJbfDHWsK7CO/29vaCkgGyd2cnh2vIwV2+bwt8W4vFVZ1meQ27JZklV+jX8mvZDzDx+bv7nZShfVhnFg9x7W3qyv5bYDc8e05tbh9c74rpjc720odH1cmjOn07d2SBO/XMNymI/79C2s0p613/jzThs1yRm3J63VVQtiuQTzk7jwt+uDyGadL42awdsDrTrixyXhV99p8N6e1W4p3/5o5x3Q+3mYJJpfq2KBbsFAkK1fJEFE8gIT1XIVy3GtkFCl+k/aEuK9tOfdhzvXrdoSu9NJxdGklK7iXVpPJij6vmKl1NEYN3C3lVSg3Ob9/fazv40XnH4mZVeol+DMmhN6j8nbeYR59fFLCxSaLHgRKQU7odRXVfynukKz91YaoF/2KnZcqN/1m8SE5Rqf7Vd60lKNkhTl/XgXZMdzXRYpaguUnNW1RhDpL/5gc4lkc7+fZaUOZQQ3u0dspm8ubbPEhPPpLhyoHaLJ4utz9pzeXqT55X3oYxDqLjssxfYRq6qU2PClEaVN7VVcFq9EdUoRJ+5yV5ZlH2jd1hbydSl1WFWlddS3//mxl4j9gnt2+IE1Rt6PUo1PGYgT63E0fV+8VE5/mu7R/Af23pgddrP67+M91GEEQBEEQBEEQBEEQBEEQBEEQBEEQBEEQBEEQBEEQBEEQBEEQBEEQxMD/AIsFrxHuOXWWAAAAAElFTkSuQmCC"/>
          <p:cNvSpPr>
            <a:spLocks noChangeAspect="1" noChangeArrowheads="1"/>
          </p:cNvSpPr>
          <p:nvPr/>
        </p:nvSpPr>
        <p:spPr bwMode="auto">
          <a:xfrm>
            <a:off x="155575" y="-617538"/>
            <a:ext cx="34194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74" y="1685540"/>
            <a:ext cx="1403648" cy="527772"/>
          </a:xfrm>
          <a:prstGeom prst="rect">
            <a:avLst/>
          </a:prstGeom>
        </p:spPr>
      </p:pic>
      <p:pic>
        <p:nvPicPr>
          <p:cNvPr id="1030" name="Picture 6" descr="http://www.venturesquare.net/wp-content/uploads/2014/08/%EB%8B%A4%EC%9D%B4%EB%8B%9D%EC%BD%94%EB%93%9C-%EB%A1%9C%EA%B3%A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5" y="1748765"/>
            <a:ext cx="1800200" cy="2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8" descr="data:image/jpeg;base64,/9j/4AAQSkZJRgABAQAAAQABAAD/2wCEAAkGBxQQEhQQDxAUFRQVEBUQFRQUFRAXFBQVFRYWFhQUFBcYHCggGBolHRUYITEhJSkrLi8uFx8zODMsNygtLisBCgoKDg0OGxAQGywkICQvLzIsLiwsLSwsLSwsLCwsLCwsLCwvLCwvLCwsLCwsLCwsLCwsLCwsLCwsLCwsLywsLP/AABEIAOEA4QMBEQACEQEDEQH/xAAbAAABBQEBAAAAAAAAAAAAAAAAAQIFBgcDBP/EAEkQAAIBAgIFCQQHBAcIAwAAAAECAAMRBCEFBhIxQRMiMlFSYXGBkQdyobEUIzNCYrLBQ3PC0TVjgpKTotIVJFNUZOHi8Baj0//EABsBAQACAwEBAAAAAAAAAAAAAAABBQIEBgMH/8QAPBEAAgECAwQJBAEDAgUFAAAAAAECAxEEITEFEkFRE2FxgZGhscHRIjLh8DMUQvFSciM0NUPiFVOCssL/2gAMAwEAAhEDEQA/ANxgBAKtp3XWlQJSiOVcZGxtTU97cfAes0K+PhDKOb8i3wmyKtVb1T6V5+HyUzH62YqtvrFB2afNA8+l8ZWzxlafG3Zl+S8o7Mw1P+2/bn+PIiamKdulUdvFmPzM8HKT1b8TcVOEdEl3DOUPaPqZF2Zbq5Byh7R9TF2N1cg5Q9o+pi7G6uQcoe0fUxdjdXIOUPaPqYuxurkejB4WtW+xSo/C6hyB4kZDzmcIzn9qbPKpUo0vvaXbYmsNqdjH3gJ79T/RtTYjgq76u1/FzRntXCR0z7F82JKlqDVPTxSj3VdvmRPZbPnxmastt0v7ad+9L2Z6U9n/AF4xj4Jb+Mz0Wzuc34fk8ntzlTXj+AfUDqxjDxS/8Yh7O5Tfh+Qtuc6a8fweerqDVHQxan3ldfkxmD2dPhPy/J6R23T40/NP2RG4nU3GJ0dl/cqZ/wCfZnjLBV1pn2P5sbUNrYSWt12r4uQ2MwVej9tTqp3sGC+Tbj6zWnCpD7k0b1KtRq/Y0/3lqeXlD2j6mYXZ7bq5Byh7R9TF2N1cg5Q9o+pi7G6uQcoe0fUxdjdXIOUPaPqYuxurkOTEOvRdh4Mw+RkqUlo2Q6cHql4EngdZ8VR6NdmHZqc8f5sx5Ge0MVWhpLxzNSrs7DVNYJdmXoW/QmvdOoQmJXk23bYuaZ8eK/Ed8sKO0IyyqK3Xw/BS4rYs4fVSe8uXH8lwVgQCDcEXBG4jrEstSlaadmLBAQAgGb6461mqWw+Ha1Ic13G+oeIB7Hz8N9Li8Y5vchp6/j17DqNm7MVNKrVX1cFy/Pp2lQleXQQAgBACAKiliFUEkmwABJJ6gBvkpXyQbSV2WjROo9erZqxFFeo86of7IyHmb903aWAqSzlkvMqMRtijTyp/U/BeP72lv0bqlhaFjyXKN2qtm/y9EeksKeDpQ4X7c/wUtfamJq/3WXJZfnzJxQBkMh1CbJXt3FkgSAEAIAQAgAYBC6S1Wwte5akEY/ep8w367DInxBmtUwlKeqs+rI3qG0sRS0ldcnn+fBlR0tqLWp3bDsKq9k2WoP0b1HhK+rgJxzhn6l1h9tUp5VVuvxXyv3MqtWmUJV1KsMirAgjxBzE0WmnZlxGSkrxd0NkEhACAEAIBY9VNaGwjCnUJagTmN5p3+8vd1j0z37mFxbouz+307PgrNobOjiFvQyn69vyalTqBgGUgggEEZgg5giXqaaujkZJxdnqOkkFT9oGmTRpChTNnqg3I3rT3H13esr8fX3Ibi1foXGx8IqtTpJaR9fxr4GaSlOqCAEAIAQCd1f1Wq4uz/Z0v+Iw6XuD73ju+U2qGEnVz0XP4K/GbSpYf6dZcvn9uaLofQVHCC1FOdaxqNm7eJ4DuFhLejQhSX0rv4nMYnG1sQ/reXLgSU9zVCAEAIAQAgBACAEASAEAIB4NLaHo4pdmsgJAyYZOvutv8t08qtGFVWkvk2MPiquHd6b7uD7jPdYNUquFu6XqUhntAc5B+Ner8Qy8JUV8HOlms1+6nTYPalOv9Mvpl5Psft6ldmmWYQAgBACAX32c6ZJvhKh3AvSv1feT9R5y12dX/AO2+74Od21hLWrx7H7P28C9S1OfMf1sxvL4uq18lfkl7gnNy8SCfOc7iqm/Wk+7wO12dR6LDRXNXffn6ZERNc3QgBAAD+UAveq+pm6tjFud60TuHfU6z+H16haYbA/3VfD5+DnsftbWnQfbL4+fDmXkC2Qloc+EAIAQAgBAEgBACAEAIAQAgBAEgBIBTtZ9ThUvWwgCvvalkFfvTst3bj3SvxOCUvqp68uZeYDazhanWzXPiu3mvMz91IJBBBBsQQQQRvBHAypOlTTV0JIAQAgHp0ZjDQrU6w+44Y94+8PMXHnM6c9yalyPKvSVWlKm+K/x5m0fSk7Y9Z028jhNyXIw92JJJ3kknxOZnLt3dzv4qySQkgkIAAfygGj6n6qigBXxC3qnNVO6kP9fylzhMJufXPX0/Jy+0tpOq3SpP6eL5/j1LbN8pggBAEgBAOdTEKu8+QzMxbSJSbPO+O7K+v8pjvk7pyOKc8QPAfzkbzJ3UJyzdoxdk2Qcq3aMXZFkPXEN138hJ3mLI6Li+sekneI3TslYHj6zK6IsdIICAEAIAQCta2asjEg1aQArAeAqAfdb8XUfI92lisKqq3o/d6lrs7aLw73J/Z6fjmjM3QqSrAggkEHIgjIgjgZTaZHWJpq6EkAIAQSe7/bNXtTZ/qZmn/R0uR4ZrG2EAIBfNRNXbAYusMznRU8B/xD39Xr1WtMDhv+7Lu+fg53a2PvehTf8Auft8+Bd5aFAEAIAQDnWrhN/pxmLaRKVzw1cSzdw6h+pmDk2ZqKRySnfcJiSd1w54zKxFzoKAk7pFxeSHVFkRcOSEmwuIaUiwuNNOLE3GlYA5KhXw6pKZDR6adUHx6plciw+CAgBACAVDXfV3lVOJor9Yo+sUftFH3h+ID1HgJX43Dby6SOvHr/Jd7Kx/Rvoaj+l6dT+H5Mz2VB0wQAgDJJA+QSEAntT9B/S613H1VOzP+I/dTz49w7xNvCUOlnnotfgrtpYz+npWj9z06uv46zVQJenHhACAEA8uJxWzku/5f95hKVjJRueIAk9ZM8zM9NLD9fpMlExbO4FpkQLAEggIAkkBACANKwSMIkWA20EnelV4H1k3MbHWSAgBACAZnrtoP6PU5WmLUqpOQ3I+8r4HePMcJS4yh0ct5aP1Or2VjOmp7kvuj5rn7PuK3NItQgDJJA+QSOpoWIVRckhQBvJJsAPOSk3kiG0ld6I2DQGixhaC0hv6TntOekf0HcBOhoUlSgo+PacRjMS8RVc3pw7CQnsawQAkA82LxGzzV3/KYylYyijxU0vPMzPbSpBZmlYwbOkkgIAGCRIICAJJASAJJAQAMAYRIJEIvAOlKpwPlJIOskBACAeTSuAXEUnovuYZHssM1YeBnnVpqpBxZ7YevKhUVSPD9aMfxNBqbtTcWZWKsO8Zek56UXFuL1R3EJxnFTjoznMTIZJIHyCS1ez7RnKVzXYc2kMu+o1wPQXPmJv4ClvT33w9Sn2ziOjpKmtZei+fk0iXBywQAgHKvV2RfyHjIbsSlcjgCT1kzyPQ9tKnsiZpWMGzpJICAEASCQggDJAkAJAEkgIAGAJAGkSCQIgHWm95JA6SAkAIBQfaJo3ZdMSoyf6t/eUc0+agj+zKraFK0lUXHU6TYmI3oOi+Ga7OPn6lPlcXgySQOkEms6n4DkMLTBFmccs3i+YB8F2R5S+wlPcpLm8/E43aVfpcRJ8Fku783JqbJoCQAgEdiqm03cMh+pnlJ3Z6JHXC0+PpJiuJDZ6JkYhACAEEiQQEASSAgBAEgBACAEAQwBi9UgkdexvAO15JAkAIBHaw4D6Rh6lK3OK7S++vOX4i3nPHEU+kpuP7c2sFX6GvGfDj2PJmRAznztxskxPZorCctWpUu3UVT7t+cfS8zpw35qPNnliKvRUpT5L/AB5m0TozhAgBAOWIqbKk+Q85DdkSkR9NZ5HoNfT+FQ7JxNK4yyYG3iRMXiKSyckbEcBiZK6pvwPdhsUlVdqk6uvWrBh4ZT0jKMleLua9SlOm92aafXkdZkeZDNrXhBcHEDLLoVf9M1v6uj/q9SwWy8W/7PNfJLo4YAjMEAjwOYmync0WmnZkTW1nwqMytXAKsVI2auRBsR0esTXeLop2cjdjszFSSkoZPrXySqOGAZTcEAg9YOYM2E75mlJOLsyOxun8PRc06tYK4tcbNQ2uARuFtxnjPE0oPdk8zapYDEVYKcI3T618nqw2Op1KfLI96dmO1ZhkpIbIi+Vj6T0jUjKO8nkeFShUp1OjkrS5duh4F1nwhIAxC3JsMqnHdwnksXReSkbT2ZikruD8vkl5sGgJAOWJxC0lNSo2yqi5JvYDdMZSUVd6GdOnKpJRirtkb/8AJ8J/zCej/wAp4/1dD/Ujc/8ATMX/AKH5EsZsGgeDSelKOH2eWqBNq+zkxvs2vuB6xPKpWhTtvuxs0MLWr36ON7a6e4ujtLUcTcUagcqAWsGFr3tvA6jIp1oVPtdxXwlahbpI2vpp7EhTOU9jWHQBIAQDI9YcJyOJrUxuFQsPdfngejW8pz+IhuVZLr9cztsFV6XDwl1emXsRk8jZLNqBh9vFhj+zpO/mbIPzmbeBjetfkn8e5WbYnu4a3Npe/sabLs5MIAQDx45tw8/5frMJmUTN9adONWdqKMRSUlbD9oRkS3WL7h5+FJisQ5ycVovM63ZmBjRgqkl9T8uzr5+BH4LQeIrJylKgzL180A27NyNrynjDD1Jq8Y5G5VxuHpS3ZzSf74d5ywOMq4Wpt0yUdTZgQRe29XXiO4zGFSdKV1k/3Uzq0aWIp7s80/26ZrWhdIriaKVlFtoZjssDZl9ROgo1VUgpI4nFYd4erKm+HmuBjuI6Te83zM5yer7zu4aLuNnwH2dP92n5ROlh9qOBrfyS7X6mP6Y+3r/v6v52nO1/5Jdr9TucL/DD/bH0RpeC1hwop0wcTTBFNARfcQoBEu4Ymior6kclWwGJdSTUHq/UoWtuJSriqj0mDKQlmG42RQfiJU4ucZ1W4u6y9Dpdm0508NGM1Z5+rLnq1/Rg/dV/z1ZZ4X/ll3+rKDaH/UH2x9Imc4Ppp76fMSlp/dHtR1dX7Jdj9DaiJ0589REa0458Phmq0iAwZACQCM2AOR8Zr4qpKnSco6m9s6hCviFCemfoUHG60YisjUqjqVYWICKDa99/lKieMqzi4ytZ9R01LZmHpTU4p3XWQs1SxLA2ueL7af4azc/r63NeBVrY2E5PxZI+0NrjCk7ylQnz5Ke+0Xfc7/Y1Nhqzqpc1/wDod7NelX92n83jZusu73I2/wDbT7/YvS75bHNj4ICAJAM99odDZro/bpW80Y3+DLKjaEbVE+a9Dp9iVL0ZR5P1/WVOaJcF39mdPnV36lpr6lyfyiWOzlnJ9nuUW3ZfTTj2+3yXuWpzoQAgEfiySxtvtYeNp5T1M424mN2y77ed5zR9CyubXgWQ00NK3J7C7Ft2zYWtOmhu7q3dOB8/rKaqSU9bu/aZzr+yHFnYtcUlFS3bz39+zs/CU2P3emy5ZnVbGU1hvq0u7dn+blj9m4P0Z77vpDW/uJe3n+s3NnX6N9vwVW3bdOrf6fdmd4jpN7zfMynnq+86mGi7jZ8B9nT/AHaflE6WH2o4Ct/JLtfqZBpf7ev+/q/nac7W/kl2v1O6w38MP9q9ETFHUrEsqsDSsyhhd2vYi4+7NlYCq1fL97jQltnDRk4vey6l8kNpPAPh6jUaltpbX2SSOcAwsbDgZrVabpy3Zam/h68a9NVIaPn4Ggatf0YP3Vf89WXGF/5bx9Wcxj/+oPtj6RM1WUa0OuZZdRKxOLALk/VvkSTwE3sBJutrwZUbYglhW0uKNDxeFSqpSqgZTYlTuyNxLmUIzVpK6OVp1Z0pb0HZlF11XDUAKFChTFQ2ZmAzReAHefl4iVONVKH0Qir+h0myXia16tSbceC5v4Xr2FRlcXpoOrOGwmLpbRw1IVFstRQOPBh3H+Y4S5w0aFaF91XWpy20KuLwtWyqPdej9u1fk8XtIFjhwNwWqB/9c8tpf2d/sbGwXdVG+r3KatQruYjwJErL24nQOKeqNV1Va+EoEm/M3nxM6DCu9GPYcTtJWxU0uZMTYNEIAQCm+0elzKL9Tun94A/wyt2isov9/ci+2FL65x6k/D/JQ5WHQmgezRfq6x/rEHop/nLTZ32y7Tnduv64LqfqXKWRRCQAgEfV6R8Z5PUzWhRdbNXHpscRRUtTYl2AFzTY9K47J334ekqcVhZRe/FZPyOo2ZtGFSCpVHaSyXWvn1IHC6TrU1K0q9RFPBXYDPeRY5eU1I1ZxVoyaLSphqVSW9OCb60dNFaMq4p9ikpOfOc32VvvLt/6TJpUp1ZWj4mGIxNLDw3pu3JcX2L9RrOicAuHpJRTcotfixJuzHxJJnQUqapxUVwOKxNeVepKpLj+2MbxHSb3m+ZnNz1fed5DRdxs+A+zp/u0/KJ0sPtRwFb+SXa/UyDS/wBvX/f1fztOdrfyS7X6ndYb+GH+1eiJujrxiEVUFOhZVCi61b2AsL/WTaW0KqVrLz+SunsXDyk5Nyz618EJpTSDYmq1aoFDNa4UELzQFFgSTuHXNWrVdSW8yxw9CNCmqcL2XPx6i/6tf0YP3Vf89SXGF/5Zd/qzmNof9QfbH0iZ1g+mnvr8xKSn90e1HV1fsl2M2ozqD56eXSWIalSeolM1GVSVRd7Hh5eGcwqScYtpXPahTjUqRhJ2T4mSIlTE1rZtVqPx4k7yeoD4ATnUp1Z21bO4bp4elfSMV++Pmy86T1QQ4VadEfW0wWDbjUY9MN42y6rDvltVwUXSUY6rzOcw+15rEudT7ZZW5Lh4ceeZTtAY2pQrq1JWZidhqYBu4+8luBy8iJWYepOnUW6s+RfY2jTrUGptJap8uT/dSxe0k54fwq5f4c3dpf29/sVWwNKn/wAfcZ7OOnW8KXzeRs3WXd7k7e+2n3+xe2lqc2OkkBACAVX2iD/d6Z/6gfFKk0Nofxrt9mXOxH/x5f7fdGeSpOmNA9mp+rrD+sU+q/8AaWmzvtl2+xzm3F9cH1P1LjLEowgCQCPq9I+Jnk9TNaHsobhM46GLPNW0RQc7T4eix6zTpknxNpg6NOTu4rwPeOLrwVozkl2s9dKmEGyihQNwUAAeAEzSSVkeMpOTvJ3Y6SYkA+p2EJJNI55n6yrx/tTVeCovh5ss1tfFr+7yXwTlNAoCjcAAPAZCbSVlYrpNybbIatqnhHZnaiSzMWJ5SsLljcmwbrM1ng6MndrzZvx2rioRUVLJdS4dxTxjtGf8nX/xG/8A1ld0mE/0Px/Je9BtL/3Y+H/iWfB6r4KrTSqtBgHprUANStcBgGANn35zehhKEoqSjr1v5KertPGU6koOaum1ouGXIknoUsLhnVUPJU6VRioJJK85mALG9zc8eM2N2FKm0lkkzTU6uJxCbf1NrPryS0+CjU8bo0EEYSvcEEc/iDl+0lUqmFTyg/3vOklR2i006kfD/wATSjLo5ESAeVNH0lqmuKaioV2S4GZHf35b98wVOClvpZns8RVdNUnJ7q4HpMzPE81DAU0d6qU1D1Dd2tmd3pu4cc5hGnGMnJLNntOvUnBQlLJaI4aU0NRxWzy6Fti+zZnW21a/ROe4TCrQhVtvrQ9MNjK2Hv0btfXJPTtOejNDUcMSaCFdrZDXZ2va9uke8yKdCFK+4tScRja2ISVR3tpkl6Em09jVFkkBACAVb2hn/d0H/UL+SpNDaH8a7fZlzsRf8eX+33RnkqTpi7+zWpnXXupt6bYPzEsdnPOS7Pcoduxypy7fYvMtDnggBAPDiMmPr8J5y1M4hhsclsyRkGFwbsGIC7PXmQLb8x1iRGasekqE7/uVuZ2+mL3k3I2QpLDZttXHdcf3ha9xfLfRj0Mu7nwz0/ep8mL9MTKxuDs84Alef0Lndnceo6xG+h0M+XPty18P3RjWxy7RTnE5gZWDMoLFFY2BawJtfgeo2jfV7EqhLd3uHotLta2/eKA41NhamdnAZQFZnNwDkq3JsDc23Sd9WT5joZObjy1zsvFnTl12Q4O0psQVDNcHcRsg3EneVrmG5Le3Xk+vL1CliFZiovtKFYgq65MWCnMC/Rb0hSTdhKnKMd56O/FPS3LtRjuFwJekaisOa6oynZWwYMQwLEA9A5ZcJzkKblHeXDX97jvKldQqbjWqbXHS2WWfEmKvLU0q0qdaszUnoKhp1KwulRGbZ2AxAsFAFvjNl9JGMopttWtZvR9VzQj0M5xqShFKSk3dLVNK97J534nhTEV6lGs7YmtsoFDKz1CrBzslTzt/GxFrA+fkpVJQk3J5db4mw6dCnVhFU43d7NJXVs76e+pxxFBRToVFWxbbDWLEcxgA2e698+HhMZRW7GSWt79zPSE5dJODelrd6uahpPHGldswiC73pO18xbYYMBfhaxzIl9Um458Oz8nG4egqllxen1JeKs/YdQrNy9RCSV5GlVVSFBUs1VSLgXtzBvvneIyfSNdSfjf4InCPQxlbO8k3zsov3FqYxlamrUiOUqGmDtA2IR3uct1kPwkubTSa1/z7ERoxlGTUvtV9OtL3OWBxL7B2leqRWq09ociCAlRlUtcqNw4CYwlK2eeb5cH3GdanDfyajlF8eKTdsn5nGvpJmUPTDJs4ylQO1yRDhqqU6gFichtEXBGayJVG1dZZpcM87HpDDRjLdnZ3g5ccrRbXLl4Ml57mgcxvEgke0AWCBIAQCoe0Wp9XRXrqM391bfxSu2i/piuv99S92HH65y6l5v8ABQ5WHRFn9n9fZxWzfp0mXzBDD4KZuYCVqtuaKrbMN7Db3Jr4+DSJcnKhACAeTGDce60wmZxIrCUzdWFIjZ2CF2bBEVgOTUcTYljbsADhPCKzvY3pzVmnK9753vdvi/TvbfE9tGmVrNXKtsvtAAK20ObRVSV3i/Jt4WW9s5mk1Jy5/j49DylJSpKldXXXlrLj1XXnY44bBulN6RB2qjU2BFyqjYpI42tw2dg23XFrTGMGk487ei+D0qVoTmpp5K/a85NZdd+7O4VqOxWYmrs81XU1BT2CzF1e2zbnWCgnfY7zfI1abz8bdYjPepK0b8Mr3ys1rfK9+q/YdcNTOxRstS6UlUVENDZN1UMvPOYuo+7wEyislrktcjCclvTu1ZvR73N207eY6pQvTFIUqgAdWDXokkqwclueMmNwesMZLjlu2fl28yIztNz3lo+fK2WXDh2DtG02VudS2SwAYqKQUbJNrnbLHf8AGTBNPNenyY15RkspXtzvfPuSMw0E22Rhzs7NRla5RXsyK+ybHK3Pa/GUWHd3uc+q+lzscYt1dKr3jfjbJtX9Ed6uILUq1UVhttWobXJbYFtiqFGai247ib5brZ5uTcJS3s7rS/JnlGmlVhBxySla9ucb8X7d/DhgazswKvya0UarzRewFg3NJ55a4B2ju35C0wpuTd07Wz/ed+v0PWtCCjZq7k0s/LPglwstdM8zrj8SQlJaTMtJuUYLfZuDVIKuqmxts2B3Hu3DKpP6YqOjv6nnRppznKaTkrLn/bqm887/AOdTSsZg2rNz22VVtpAtjzwbrUe+RtwXdxOdtm7nBzefDTt5v4/VyNKtGkvpV29b8uKXbxevDS9/JSwxqYhhXPOGGoFuTeqqMeUxG8Ai6nstcZ2znmo71V73JaX5yPeVRQoLo9HKVrpNrKHn1q3cLo/R7Uwq8hQBS4FS924gEAIOBt0h1SYU3Gy3Vlx/V7kV8RGbb35WfDh6vj1BgVqGm6IbE4jEBqgtzRyr3KqSed1XyG83tYoKTi0ubz72RWdNVFKSulGNlz+lavlz4vRc0/SlFadGmiCyricKAO4Yil6+MyqRUYJLmvVEYacp1ZSlq4z/APpIkzPY0htPifKQSKd8AWCAgCQChe0OvetTp9mkW83b/wABKnaErzS5L1/wdNsSFqUpc36L8lSmiXJ79C4vka9KrwWot/dOTfAmelGe5UjLrPHFUuloShzXnw8zYJ0JwwkAIBzxC3XwzkSWRKPNSaxvPNGZ7lM9DAWCAgCQAgAJIKtQ1GooQyV8QGG4hqVxw7E0I4CnF3Tfl8FzPbdaaalCLT6n8j6uptNxsvicUy3DWapTYXAIBzT8R9Zk8DFqzlLx/BjHbFSL3o04J9Sa9+oZR1IoowZK+IVhuIakD1H7kiOAhF3Tfl8GU9tVprdlCLXY/kWvqVSdtp6+IY5C5alkBuA5mQ7hJlgYSd3J+XwRDbNWEd2MIpdj+SzGbpTjBTFy1hcgKTxIUkgeW0fUyLK9zLedrcP34Q4yTEaiBclAGZbLrYkk+ZJMhJLQycm9f2wOgbJhfMNn1qQQfIgGGk9QpNaftxHMMgcosIAggBBAQAgGV6zYrlcVVYHIPsDwQbOXmCfOUOJnv1ZP9yO02fS6PDQXVfxzImeJtjpBJrGrWO5fDU3JuwXYb3k5pJ8bX85f4ap0lJM4vH0OhxEo8NV2P9sSc9zTCAEA8dRdk/KebVmZpnfDvwkxZDR6JkYiQSEEAZIEgBIAkkBAAwAgBAEgBAEJgDEFz4SCR7GANggIAQDx6XxvIUalXsobd7HJR6kTzrVOjg5cjYwtHpq0afN+XHyMlnPHcDJJA+QSW32faR2Kj4djlUG2vvqOcPNfySwwFW0nB8fX99Ck21h96Cqrhk+x/D9S+y2OaEgBAGVkuO/hMWrkpnmQ2mBmeym95mmYD5JAQAkgSABgCQAgBACAEASAIYBzJvkJBJ0tYQBsAIICCQgFL9oGkOhhlP8AWv8AEIPmfSVmPq6U12v2Og2Jh/urPsXv+9pTZWl+MkkD5BJ0w9dqbLUQ2ZWDA94NxMoycWmuBjOEZxcZaM1vReOXEUkrJuYZjssMmU+BnQUqiqQUkcRiKEqFR05cP1M9U9DwCQBIBxrU+I85i0ZJjKbWkEnpSpeZJmLR0kkCSQEAIAkAIAQAgCQBCYBzJvkJBJ0VbQBpMAIAkAIIOOMxK0Uaq5sqqWP8h3nd5zGc1CLk+B6UqUqs1COrMnx2KatUeq/Sdto93UB3AWHlOfnNzk5PidxRpRpU1COiOEwPQZJIHyCQgFj1L0zyFTkah+rqEZncr7gfA7j5Tdwdfo5br0fqVW1cH01PpI/dHzX418TRZcHKBACAJAOVSnxHpMWjJMYrSCTstSZJkWOoaSQLeCBJICAEASABMEjGeRcCBSe6APAtugDSYAkAIAQAkAoeu+mOUb6NTPNQ3cj7zj7vgvz8JVY2vvPcWi17fx6nS7Iwe5HppavTs59/p2lWmgXQQBkkgfIJCAEEmgam6f5ZRQqn6xRzSf2ij+IfEZ9ct8HiN9bktV5/k5famA6KXSwX0vXqfw/xyLPN4pggBAEgDXS8holM5kEb5FiRytBI8NJuRYXai5Abcm4sG13RcCXMANjrMAcFAgCloAwwAkAJICAJAIDWvTv0dOTpn61xl+Be2e/q9eE08XiOjW7HV+XWWezcD089+f2rzfL5M6lMdYEAIAySQPt1wyU7q4SAEAdSqFCGUkMCCCN4I3ESU2ndESipJxkrpmkas6wLil2HstZRmODjtr+o4S6w2JVVWepyW0Nnyw8t6OcX5dT/AHMnJtFaEAIJCAEAYUkWFxNmLE3FvAFDQBdqALtQQJeSAvAEgBACQAgBAIjWHTi4VODVGHMT+Jupfn8tfEYhUl18DfwOBliZcorV+y6/QzbEV2qMzuxZmNyTxMpZScnd6nXQhGnFRirJHOYmQQAgDvor9gz26GfI1/6inzPdrDhDRxNameFVmHutzl+DD0k4mG5Vkuv1zMMBV6XDwl1W8MiPngbYQAgDqVQowZCVYG4IyIPWJKbTuiJRUk4yV0y/6ua0rXtSr2WruB3LU8Opu706hb4bGKf0zyfqcxj9lyo3nTzj5r8dfjzLLN0qBIAQQEEhACAEgBJAQBIASAEAIAQAgCQCB1h1kTDXp07PV6vup3v3/h+U1MRilT+mOb9O0tMDs2df655R832fJn2IrtUYvUYszG5J3n/3qlRKTk7vU6mFONOKjFWSOcxMggBAOmGw5qutJd7uqDxY2v8AGZQhvyUVxMKtRU4Ob4K5sP8AsOl2Z0vRx5HC9PU5lY9pGiCQuLQdEcnU92/NbyJI8x1TQ2jRvFVFw17PwXGxcVuydGXHTt/PsUGU50oQAgBACCSzaC1telaniL1E3Bv2ijz6Q8c+/hN6hjZQynmvP8lNjNkwq/VS+l8uD+PQu+CxtOuu3ScMvdvHcRvB7jLSFSM1eLuc7Vozoy3ZqzPRMjyCSAgCQAkAIAQAgBAEgBACAcsVikpKXquFUcSbeQ6z3TGU4xV5OxnTpTqS3YK7KXpzW9nvTw10Xcahyc+72R37/CVlfGuWVPJc+P4OiweyIw+qtm+XDv5+naVWaBdBACAEAIBcPZ1og1KpxLDm07qne5FiR4A+rd0s9nUbvpHw0KLbWKtFUI6vN9nBd5o8tzmhlakHUo4BVgVIO4g5EGGr5MlNp3Rk+tOrrYN7i5oseY3Z/A3f1HjKHFYV0ndfb6HXbO2hHER3ZfevPrXuiDmmWYQAgBACAdsJinpNt0nKN1qfgesdxmUZyg7xdjCpShVjuzV0WrRmuxFlxNO/46dr+an9D5Tfp496TXevgpMRsRPOjLufz8+JaMBpWjX+yqqx7N7MPFTnN+nWhU+1lLWwtaj/ACRa9PHQ9k9DwCAEASAEAIAQAgHlx2kaVAXrVFXuJ5x8FGZ9JhUqwp/c7HtRw9Ws7U4t+njoVjSeuu9cNTv+Opu8lH6keE0KuP4U13v4LnD7FetaXcvn48SqY3G1KzbdVy579w7lG4eU0JzlN3k7l5So06Md2mrI4TA9AgBACAEAk9AaEqYypsJko6b8FH6t1CbOHw8q0uri/wB4mljsdDDQu85PRfvA1zAYNKFNaVMWVRYD5k9ZMv4RUIqK0RxtSpKpJzk7tnomRgEA54igtRSlRQysLEEXBEhpNWZMZOLutShac1DYEvhGuN/Jscx7rcfA+srK+zr50/Av8Jtpr6a6v1r3Xx4FPxeDqUTarTZD+IEDyO4+UrZ0p0/uTReUsTSrfxyT9fDU4zzPcIICAEAIAQCTwesGIpZLWYjqezj/ADXI8p7wxNWGkvHM06uz8NU1gu7L0JbD671R9pRRvdLJ89qbEdoTWqT8vk0Z7EpP7JNdtn8Hvp68U/vUag90o3zInqtoQ4xfkasth1P7ZrzXyehddMOd61R4qv6NM1j6XWeT2LiOcfF/ANrphx92qfBV/VpLx9LrC2LiOcfF/Bwqa8Uvu0ah8Sg+RMwe0IcIvyPWOw6vGS838HgxGu9Q/Z0UX3mZ/lszxltCT0il5/Bsw2HTX3zb7MvkicXrFiauTVio6ksnxGfxnhPFVZay8MjepbOw1PSF+3P1yIsm5ud53nifGa5u6ZBACAEAIAQSdMPQaodmmjOd1lBPrbdM4QlP7Vc8qtanSV5yS7S16E1FqVCGxJ5NN+wLFz3E7l+PlLCjs5vOp4IpcVtqK+mgr9b07l8mgYDBJQQU6SBVHAfM9Z75axioq0VZHPVKkqknKbu2eiZGAQAgBACARum+gfCHoFqjJNNdPzlHitTrsB9hGzULAIAQAgBACAEAIAQAgBACAEAIAQAgBACAevRnTE2MP9xqYv7DWtW+gPCX0ftOPqfeyakmAQAgBAP/2Q=="/>
          <p:cNvSpPr>
            <a:spLocks noChangeAspect="1" noChangeArrowheads="1"/>
          </p:cNvSpPr>
          <p:nvPr/>
        </p:nvSpPr>
        <p:spPr bwMode="auto">
          <a:xfrm>
            <a:off x="155575" y="-1638300"/>
            <a:ext cx="34194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ttp://cfile10.uf.tistory.com/image/237A8D3752D7936D283D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92" y="2838998"/>
            <a:ext cx="759896" cy="7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ohmybeer.co.kr/assets/images/logo/logo-typ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5" y="4079645"/>
            <a:ext cx="1442353" cy="3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8" descr="왓챠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0" descr="왓챠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383" y="4078300"/>
            <a:ext cx="2463825" cy="424101"/>
          </a:xfrm>
          <a:prstGeom prst="rect">
            <a:avLst/>
          </a:prstGeom>
        </p:spPr>
      </p:pic>
      <p:pic>
        <p:nvPicPr>
          <p:cNvPr id="1050" name="Picture 26" descr="https://lh4.googleusercontent.com/-7w5eUnpXSjU/VRfAY0MYcYI/AAAAAAADYPQ/EEFPhUBS1Bk/w283-h285-no/instagram-camera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58" y="2560665"/>
            <a:ext cx="887971" cy="89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8" descr="Cover 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30" descr="Cover 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AutoShape 36" descr="참가격앱에 대한 이미지 검색결과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2" name="Picture 38" descr="https://lh3.googleusercontent.com/YffR8C-PIbzQHuHzun_nEKkfnI1uC8azW8cdWmWN3k_dlQhj05jWnw-qHIRHQyYvPw=w30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74" y="1685540"/>
            <a:ext cx="1061917" cy="106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611560" y="2457194"/>
            <a:ext cx="809576" cy="1108225"/>
            <a:chOff x="436544" y="2551141"/>
            <a:chExt cx="809576" cy="1108225"/>
          </a:xfrm>
        </p:grpSpPr>
        <p:pic>
          <p:nvPicPr>
            <p:cNvPr id="1048" name="Picture 24" descr="https://watcha.net/watcha_icon_200x200_new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44" y="2551141"/>
              <a:ext cx="809576" cy="809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53300" y="3351589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왓챠</a:t>
              </a:r>
              <a:endParaRPr lang="ko-KR" altLang="en-US" sz="1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5928" y="11004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추천 서비스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15774" y="11004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SNS </a:t>
            </a:r>
            <a:r>
              <a:rPr lang="ko-KR" altLang="en-US" smtClean="0"/>
              <a:t>서비스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8586" y="11004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장보기 서비스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130277" y="1696793"/>
            <a:ext cx="1250035" cy="1090981"/>
            <a:chOff x="6058951" y="1604900"/>
            <a:chExt cx="1250035" cy="109098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3"/>
            <a:srcRect r="2481"/>
            <a:stretch/>
          </p:blipFill>
          <p:spPr>
            <a:xfrm>
              <a:off x="6263928" y="1604900"/>
              <a:ext cx="761140" cy="79388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058951" y="2388104"/>
              <a:ext cx="1250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오 마이 셰프</a:t>
              </a:r>
              <a:endParaRPr lang="ko-KR" altLang="en-US" sz="140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34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61084" y="2368500"/>
            <a:ext cx="396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사용자의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음식취향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분석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상황별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기분별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추천메뉴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다양한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카테고리별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레시피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제공 서비스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3736652"/>
            <a:ext cx="34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레시피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공유 서비스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뉴스피드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서비스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9" y="483518"/>
            <a:ext cx="21804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요구사항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20359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다양한  요리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컨텐츠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선별 제공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새로운 요리에 대한 </a:t>
            </a:r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접근성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9" y="3782449"/>
            <a:ext cx="557822" cy="5578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88" y="2510771"/>
            <a:ext cx="558159" cy="5581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88" y="1333119"/>
            <a:ext cx="558159" cy="5581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7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6120" y="2578194"/>
            <a:ext cx="13388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시스템구조도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04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2902074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9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9" y="483518"/>
            <a:ext cx="16273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시스템구조도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7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6120" y="2578194"/>
            <a:ext cx="14782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스키마 설계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05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2902074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9" y="483518"/>
            <a:ext cx="37850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스키마설계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ERWIN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Diagram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12775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9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9" y="483518"/>
            <a:ext cx="33570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스키마설계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테이블명세서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64838"/>
              </p:ext>
            </p:extLst>
          </p:nvPr>
        </p:nvGraphicFramePr>
        <p:xfrm>
          <a:off x="457201" y="1816175"/>
          <a:ext cx="8435279" cy="26635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3756"/>
                <a:gridCol w="1173756"/>
                <a:gridCol w="1174349"/>
                <a:gridCol w="1174349"/>
                <a:gridCol w="1174349"/>
                <a:gridCol w="1174349"/>
                <a:gridCol w="1390371"/>
              </a:tblGrid>
              <a:tr h="32352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NO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</a:rPr>
                        <a:t>컬럼명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</a:rPr>
                        <a:t>자료형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크기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유일키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NULL</a:t>
                      </a:r>
                      <a:r>
                        <a:rPr lang="ko-KR" sz="1000" b="1" kern="100" dirty="0">
                          <a:effectLst/>
                        </a:rPr>
                        <a:t>허용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solidFill>
                      <a:srgbClr val="4ABA1A"/>
                    </a:solidFill>
                  </a:tcPr>
                </a:tc>
              </a:tr>
              <a:tr h="2993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레시피식별코드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Y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PK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20800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레시피완성사진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2157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레시피명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VARCHAR2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19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레시피설명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2157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5. 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기준인원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NUMBER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2157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조리시간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VARCHAR2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2157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난이도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VARCHAR2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387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주재료식별코드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FK(</a:t>
                      </a:r>
                      <a:r>
                        <a:rPr lang="ko-KR" sz="900" kern="100">
                          <a:effectLst/>
                        </a:rPr>
                        <a:t>주재료정보테이블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  <a:tr h="387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부재료식별코드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FK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ko-KR" sz="900" kern="100" dirty="0" err="1">
                          <a:effectLst/>
                        </a:rPr>
                        <a:t>부재료정보테이블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63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레시피테이블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1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9" y="483518"/>
            <a:ext cx="34291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스키마설계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(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테이블명세서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1315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주재료테이블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28504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/>
              <a:t>부</a:t>
            </a:r>
            <a:r>
              <a:rPr lang="ko-KR" altLang="en-US" dirty="0" err="1" smtClean="0"/>
              <a:t>재료테이블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47078"/>
              </p:ext>
            </p:extLst>
          </p:nvPr>
        </p:nvGraphicFramePr>
        <p:xfrm>
          <a:off x="457200" y="1563638"/>
          <a:ext cx="8229600" cy="1291151"/>
        </p:xfrm>
        <a:graphic>
          <a:graphicData uri="http://schemas.openxmlformats.org/drawingml/2006/table">
            <a:tbl>
              <a:tblPr firstRow="1" firstCol="1" bandRow="1"/>
              <a:tblGrid>
                <a:gridCol w="1328601"/>
                <a:gridCol w="1021864"/>
                <a:gridCol w="1175827"/>
                <a:gridCol w="1175827"/>
                <a:gridCol w="1175827"/>
                <a:gridCol w="1175827"/>
                <a:gridCol w="1175827"/>
              </a:tblGrid>
              <a:tr h="24610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자료형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유일키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허용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</a:tr>
              <a:tr h="3281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기본키</a:t>
                      </a: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</a:t>
                      </a: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부재료</a:t>
                      </a: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주재료식별코드 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PK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레시피식별코드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FK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재료명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재료수량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5. 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재료단위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9582"/>
              </p:ext>
            </p:extLst>
          </p:nvPr>
        </p:nvGraphicFramePr>
        <p:xfrm>
          <a:off x="457200" y="3286202"/>
          <a:ext cx="8229600" cy="1373780"/>
        </p:xfrm>
        <a:graphic>
          <a:graphicData uri="http://schemas.openxmlformats.org/drawingml/2006/table">
            <a:tbl>
              <a:tblPr firstRow="1" firstCol="1" bandRow="1"/>
              <a:tblGrid>
                <a:gridCol w="1328601"/>
                <a:gridCol w="1021864"/>
                <a:gridCol w="1175827"/>
                <a:gridCol w="1175827"/>
                <a:gridCol w="1175827"/>
                <a:gridCol w="1175827"/>
                <a:gridCol w="1175827"/>
              </a:tblGrid>
              <a:tr h="3287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자료형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유일키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허용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</a:tr>
              <a:tr h="3281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기본키</a:t>
                      </a: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</a:t>
                      </a: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부재료</a:t>
                      </a: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부재료식별코드 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PK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레시피식별코드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FK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재료명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재료수량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5. 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재료단위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5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899592" y="1346875"/>
            <a:ext cx="3135265" cy="506967"/>
            <a:chOff x="3203407" y="3204026"/>
            <a:chExt cx="2591128" cy="507856"/>
          </a:xfrm>
        </p:grpSpPr>
        <p:grpSp>
          <p:nvGrpSpPr>
            <p:cNvPr id="27" name="그룹 26"/>
            <p:cNvGrpSpPr/>
            <p:nvPr/>
          </p:nvGrpSpPr>
          <p:grpSpPr>
            <a:xfrm>
              <a:off x="3203407" y="3204026"/>
              <a:ext cx="2591128" cy="449948"/>
              <a:chOff x="1936732" y="2996952"/>
              <a:chExt cx="4976090" cy="86409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936732" y="2996952"/>
                <a:ext cx="4320480" cy="864096"/>
              </a:xfrm>
              <a:prstGeom prst="rect">
                <a:avLst/>
              </a:prstGeom>
              <a:noFill/>
              <a:ln>
                <a:solidFill>
                  <a:srgbClr val="4AB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>
                <a:stCxn id="35" idx="5"/>
              </p:cNvCxnSpPr>
              <p:nvPr/>
            </p:nvCxnSpPr>
            <p:spPr>
              <a:xfrm>
                <a:off x="6759521" y="3481033"/>
                <a:ext cx="153301" cy="16399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6473909" y="3195421"/>
                <a:ext cx="334615" cy="33461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270677" y="3260477"/>
              <a:ext cx="139198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팀소개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일정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732240" y="464475"/>
            <a:ext cx="2411760" cy="595107"/>
          </a:xfrm>
          <a:prstGeom prst="rect">
            <a:avLst/>
          </a:prstGeom>
          <a:solidFill>
            <a:srgbClr val="4ABA1A"/>
          </a:solidFill>
          <a:ln>
            <a:solidFill>
              <a:srgbClr val="4AB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1796" y="243829"/>
            <a:ext cx="120257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NDEX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04104" y="2139702"/>
            <a:ext cx="3135265" cy="449160"/>
            <a:chOff x="3203407" y="3204026"/>
            <a:chExt cx="2591128" cy="449948"/>
          </a:xfrm>
        </p:grpSpPr>
        <p:grpSp>
          <p:nvGrpSpPr>
            <p:cNvPr id="39" name="그룹 38"/>
            <p:cNvGrpSpPr/>
            <p:nvPr/>
          </p:nvGrpSpPr>
          <p:grpSpPr>
            <a:xfrm>
              <a:off x="3203407" y="3204026"/>
              <a:ext cx="2591128" cy="449948"/>
              <a:chOff x="1936732" y="2996952"/>
              <a:chExt cx="4976090" cy="86409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936732" y="2996952"/>
                <a:ext cx="4320480" cy="864096"/>
              </a:xfrm>
              <a:prstGeom prst="rect">
                <a:avLst/>
              </a:prstGeom>
              <a:noFill/>
              <a:ln>
                <a:solidFill>
                  <a:srgbClr val="4AB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9" idx="5"/>
              </p:cNvCxnSpPr>
              <p:nvPr/>
            </p:nvCxnSpPr>
            <p:spPr>
              <a:xfrm>
                <a:off x="6759521" y="3481033"/>
                <a:ext cx="153301" cy="16399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/>
              <p:cNvSpPr/>
              <p:nvPr/>
            </p:nvSpPr>
            <p:spPr>
              <a:xfrm>
                <a:off x="6473909" y="3195421"/>
                <a:ext cx="334615" cy="33461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270677" y="3260477"/>
              <a:ext cx="1360831" cy="33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프로젝트소개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13629" y="2859782"/>
            <a:ext cx="3135265" cy="449160"/>
            <a:chOff x="3203407" y="3204026"/>
            <a:chExt cx="2591128" cy="449948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407" y="3204026"/>
              <a:ext cx="2591128" cy="449948"/>
              <a:chOff x="1936732" y="2996952"/>
              <a:chExt cx="4976090" cy="864096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936732" y="2996952"/>
                <a:ext cx="4320480" cy="864096"/>
              </a:xfrm>
              <a:prstGeom prst="rect">
                <a:avLst/>
              </a:prstGeom>
              <a:noFill/>
              <a:ln>
                <a:solidFill>
                  <a:srgbClr val="4AB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>
                <a:stCxn id="76" idx="5"/>
              </p:cNvCxnSpPr>
              <p:nvPr/>
            </p:nvCxnSpPr>
            <p:spPr>
              <a:xfrm>
                <a:off x="6759521" y="3481033"/>
                <a:ext cx="153301" cy="16399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473909" y="3195421"/>
                <a:ext cx="334615" cy="33461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270677" y="3260477"/>
              <a:ext cx="1801988" cy="33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벤치마킹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&amp;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요구사항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932679" y="3634758"/>
            <a:ext cx="3135265" cy="449160"/>
            <a:chOff x="3203407" y="3204026"/>
            <a:chExt cx="2591128" cy="449948"/>
          </a:xfrm>
        </p:grpSpPr>
        <p:grpSp>
          <p:nvGrpSpPr>
            <p:cNvPr id="78" name="그룹 77"/>
            <p:cNvGrpSpPr/>
            <p:nvPr/>
          </p:nvGrpSpPr>
          <p:grpSpPr>
            <a:xfrm>
              <a:off x="3203407" y="3204026"/>
              <a:ext cx="2591128" cy="449948"/>
              <a:chOff x="1936732" y="2996952"/>
              <a:chExt cx="4976090" cy="86409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1936732" y="2996952"/>
                <a:ext cx="4320480" cy="864096"/>
              </a:xfrm>
              <a:prstGeom prst="rect">
                <a:avLst/>
              </a:prstGeom>
              <a:noFill/>
              <a:ln>
                <a:solidFill>
                  <a:srgbClr val="4ABA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3" idx="5"/>
              </p:cNvCxnSpPr>
              <p:nvPr/>
            </p:nvCxnSpPr>
            <p:spPr>
              <a:xfrm>
                <a:off x="6759521" y="3481033"/>
                <a:ext cx="153301" cy="16399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타원 82"/>
              <p:cNvSpPr/>
              <p:nvPr/>
            </p:nvSpPr>
            <p:spPr>
              <a:xfrm>
                <a:off x="6473909" y="3195421"/>
                <a:ext cx="334615" cy="33461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3270677" y="3260477"/>
              <a:ext cx="1519806" cy="33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04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시스템아키텍처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322011" y="1347614"/>
            <a:ext cx="2994405" cy="449160"/>
            <a:chOff x="3255055" y="3204026"/>
            <a:chExt cx="2474715" cy="449948"/>
          </a:xfrm>
        </p:grpSpPr>
        <p:sp>
          <p:nvSpPr>
            <p:cNvPr id="55" name="직사각형 54"/>
            <p:cNvSpPr/>
            <p:nvPr/>
          </p:nvSpPr>
          <p:spPr>
            <a:xfrm>
              <a:off x="3255055" y="3204026"/>
              <a:ext cx="2474715" cy="449948"/>
            </a:xfrm>
            <a:prstGeom prst="rect">
              <a:avLst/>
            </a:prstGeom>
            <a:noFill/>
            <a:ln>
              <a:solidFill>
                <a:srgbClr val="4AB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70677" y="3260480"/>
              <a:ext cx="1428395" cy="33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05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DB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스키마설계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336126" y="2914678"/>
            <a:ext cx="2980290" cy="449160"/>
            <a:chOff x="3203407" y="3204026"/>
            <a:chExt cx="2249742" cy="449948"/>
          </a:xfrm>
        </p:grpSpPr>
        <p:sp>
          <p:nvSpPr>
            <p:cNvPr id="63" name="직사각형 62"/>
            <p:cNvSpPr/>
            <p:nvPr/>
          </p:nvSpPr>
          <p:spPr>
            <a:xfrm>
              <a:off x="3203407" y="3204026"/>
              <a:ext cx="2249742" cy="449948"/>
            </a:xfrm>
            <a:prstGeom prst="rect">
              <a:avLst/>
            </a:prstGeom>
            <a:noFill/>
            <a:ln>
              <a:solidFill>
                <a:srgbClr val="4AB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0677" y="3260477"/>
              <a:ext cx="1875241" cy="3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07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시퀀스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1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레시피작성서비스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322011" y="2139702"/>
            <a:ext cx="2994405" cy="449160"/>
            <a:chOff x="3255055" y="3204026"/>
            <a:chExt cx="2474715" cy="449948"/>
          </a:xfrm>
        </p:grpSpPr>
        <p:sp>
          <p:nvSpPr>
            <p:cNvPr id="88" name="직사각형 87"/>
            <p:cNvSpPr/>
            <p:nvPr/>
          </p:nvSpPr>
          <p:spPr>
            <a:xfrm>
              <a:off x="3255055" y="3204026"/>
              <a:ext cx="2474715" cy="449948"/>
            </a:xfrm>
            <a:prstGeom prst="rect">
              <a:avLst/>
            </a:prstGeom>
            <a:noFill/>
            <a:ln>
              <a:solidFill>
                <a:srgbClr val="4AB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70677" y="3260480"/>
              <a:ext cx="2277589" cy="33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06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클래스구조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레시피서비스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319328" y="3634758"/>
            <a:ext cx="2997088" cy="449160"/>
            <a:chOff x="3203407" y="3204026"/>
            <a:chExt cx="2249742" cy="449948"/>
          </a:xfrm>
        </p:grpSpPr>
        <p:sp>
          <p:nvSpPr>
            <p:cNvPr id="94" name="직사각형 93"/>
            <p:cNvSpPr/>
            <p:nvPr/>
          </p:nvSpPr>
          <p:spPr>
            <a:xfrm>
              <a:off x="3203407" y="3204026"/>
              <a:ext cx="2249742" cy="449948"/>
            </a:xfrm>
            <a:prstGeom prst="rect">
              <a:avLst/>
            </a:prstGeom>
            <a:noFill/>
            <a:ln>
              <a:solidFill>
                <a:srgbClr val="4AB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70677" y="3260477"/>
              <a:ext cx="1151512" cy="308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ABA1A"/>
                  </a:solidFill>
                  <a:latin typeface="나눔고딕 ExtraBold" pitchFamily="50" charset="-127"/>
                  <a:ea typeface="나눔고딕 ExtraBold" pitchFamily="50" charset="-127"/>
                </a:rPr>
                <a:t>08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동영상 시연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6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9" y="483518"/>
            <a:ext cx="34291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스키마설계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(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테이블명세서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2401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조리과정테이블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1399"/>
              </p:ext>
            </p:extLst>
          </p:nvPr>
        </p:nvGraphicFramePr>
        <p:xfrm>
          <a:off x="457200" y="1706931"/>
          <a:ext cx="8229601" cy="1455424"/>
        </p:xfrm>
        <a:graphic>
          <a:graphicData uri="http://schemas.openxmlformats.org/drawingml/2006/table">
            <a:tbl>
              <a:tblPr firstRow="1" firstCol="1" bandRow="1"/>
              <a:tblGrid>
                <a:gridCol w="1175233"/>
                <a:gridCol w="1175233"/>
                <a:gridCol w="1175827"/>
                <a:gridCol w="1175827"/>
                <a:gridCol w="1175827"/>
                <a:gridCol w="1175827"/>
                <a:gridCol w="1175827"/>
              </a:tblGrid>
              <a:tr h="3311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NO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자료형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유일키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허용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A1A"/>
                    </a:solidFill>
                  </a:tcPr>
                </a:tc>
              </a:tr>
              <a:tr h="1824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조리과정식별코드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PK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7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레시피식별코드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FK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조리번호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4.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조리사진경로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9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조리설명</a:t>
                      </a: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VARCHAR2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201" marR="64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1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8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6120" y="2578194"/>
            <a:ext cx="271580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클래스설계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분석단계클래스다이어그램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상세단계클래스다이어그램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06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3435846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9" y="483518"/>
            <a:ext cx="3070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분석단계클래스다이어그램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894442"/>
            <a:ext cx="7557025" cy="3693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9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9" y="483518"/>
            <a:ext cx="25346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클래스구조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전체구조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4" y="899241"/>
            <a:ext cx="3724069" cy="3864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656" y="1829763"/>
            <a:ext cx="5755551" cy="1200329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39C12"/>
                </a:solidFill>
                <a:latin typeface="+mj-lt"/>
              </a:rPr>
              <a:t>추천</a:t>
            </a:r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3071614"/>
            <a:ext cx="5781324" cy="1477328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SNS</a:t>
            </a:r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7" y="880415"/>
            <a:ext cx="5755550" cy="1477328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레시피</a:t>
            </a:r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3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9" y="483518"/>
            <a:ext cx="254428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클래스구조</a:t>
            </a:r>
            <a:r>
              <a:rPr lang="en-US" altLang="ko-KR" sz="20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추천서비스</a:t>
            </a:r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496" y="1613234"/>
            <a:ext cx="2791156" cy="319970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RecommendTodayServlet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2611820"/>
            <a:ext cx="3074357" cy="319970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RecommendSituationServlet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3691940"/>
            <a:ext cx="2829739" cy="319970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RecommendMoodServlet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3946" y="1114208"/>
            <a:ext cx="2512030" cy="319970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RecommendTodayManager</a:t>
            </a:r>
            <a:endParaRPr lang="en-US" altLang="ko-KR" sz="16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8389" y="2163195"/>
            <a:ext cx="2743144" cy="319970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RecommendSituationManager</a:t>
            </a:r>
            <a:endParaRPr lang="en-US" altLang="ko-KR" sz="16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5049" y="3187884"/>
            <a:ext cx="2512030" cy="319970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RecommendMoodManager</a:t>
            </a:r>
            <a:endParaRPr lang="en-US" altLang="ko-KR" sz="16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0275" y="1601939"/>
            <a:ext cx="1944216" cy="31997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NicenessDAO</a:t>
            </a:r>
            <a:endParaRPr lang="en-US" altLang="ko-KR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70409" y="2683828"/>
            <a:ext cx="2438151" cy="31997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SimpleUserRecipeViewDAO</a:t>
            </a:r>
            <a:endParaRPr lang="en-US" altLang="ko-KR" sz="16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99603" y="2078200"/>
            <a:ext cx="1299512" cy="319970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NicenessVO</a:t>
            </a:r>
            <a:endParaRPr lang="en-US" altLang="ko-KR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02920" y="3169970"/>
            <a:ext cx="2092877" cy="319970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SimpleRecipeViewVO</a:t>
            </a:r>
            <a:endParaRPr lang="en-US" altLang="ko-KR" sz="16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꺾인 연결선 4"/>
          <p:cNvCxnSpPr>
            <a:stCxn id="2" idx="0"/>
            <a:endCxn id="11" idx="1"/>
          </p:cNvCxnSpPr>
          <p:nvPr/>
        </p:nvCxnSpPr>
        <p:spPr>
          <a:xfrm rot="5400000" flipH="1" flipV="1">
            <a:off x="1467990" y="1237278"/>
            <a:ext cx="339041" cy="412872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0"/>
            <a:endCxn id="12" idx="1"/>
          </p:cNvCxnSpPr>
          <p:nvPr/>
        </p:nvCxnSpPr>
        <p:spPr>
          <a:xfrm rot="5400000" flipH="1" flipV="1">
            <a:off x="1506212" y="2389643"/>
            <a:ext cx="288640" cy="155714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0"/>
            <a:endCxn id="13" idx="1"/>
          </p:cNvCxnSpPr>
          <p:nvPr/>
        </p:nvCxnSpPr>
        <p:spPr>
          <a:xfrm rot="5400000" flipH="1" flipV="1">
            <a:off x="1470672" y="3327564"/>
            <a:ext cx="344071" cy="384683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6" idx="0"/>
          </p:cNvCxnSpPr>
          <p:nvPr/>
        </p:nvCxnSpPr>
        <p:spPr>
          <a:xfrm>
            <a:off x="7449359" y="1773219"/>
            <a:ext cx="0" cy="30498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39181" y="2843088"/>
            <a:ext cx="0" cy="32141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평행 사변형 2"/>
          <p:cNvSpPr/>
          <p:nvPr/>
        </p:nvSpPr>
        <p:spPr>
          <a:xfrm rot="1878390">
            <a:off x="4382405" y="1152380"/>
            <a:ext cx="308962" cy="19600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꺾인 연결선 18"/>
          <p:cNvCxnSpPr>
            <a:stCxn id="14" idx="0"/>
          </p:cNvCxnSpPr>
          <p:nvPr/>
        </p:nvCxnSpPr>
        <p:spPr>
          <a:xfrm rot="16200000" flipV="1">
            <a:off x="5085314" y="884870"/>
            <a:ext cx="351555" cy="10825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>
            <a:off x="3733611" y="2715766"/>
            <a:ext cx="617634" cy="666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평행 사변형 33"/>
          <p:cNvSpPr/>
          <p:nvPr/>
        </p:nvSpPr>
        <p:spPr>
          <a:xfrm rot="7450138">
            <a:off x="3635640" y="2538964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평행 사변형 34"/>
          <p:cNvSpPr/>
          <p:nvPr/>
        </p:nvSpPr>
        <p:spPr>
          <a:xfrm rot="7450138">
            <a:off x="3643260" y="3005600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 rot="10800000" flipV="1">
            <a:off x="3738384" y="2845457"/>
            <a:ext cx="627655" cy="10553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평행 사변형 40"/>
          <p:cNvSpPr/>
          <p:nvPr/>
        </p:nvSpPr>
        <p:spPr>
          <a:xfrm rot="12674368">
            <a:off x="4365877" y="3289560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꺾인 연결선 41"/>
          <p:cNvCxnSpPr/>
          <p:nvPr/>
        </p:nvCxnSpPr>
        <p:spPr>
          <a:xfrm rot="5400000">
            <a:off x="4913791" y="2675064"/>
            <a:ext cx="337799" cy="10105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0"/>
          </p:cNvCxnSpPr>
          <p:nvPr/>
        </p:nvCxnSpPr>
        <p:spPr>
          <a:xfrm rot="16200000" flipV="1">
            <a:off x="4520648" y="1614990"/>
            <a:ext cx="688142" cy="144953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0800000">
            <a:off x="3347864" y="1601939"/>
            <a:ext cx="792090" cy="393748"/>
          </a:xfrm>
          <a:prstGeom prst="bentConnector3">
            <a:avLst>
              <a:gd name="adj1" fmla="val 1000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평행 사변형 52"/>
          <p:cNvSpPr/>
          <p:nvPr/>
        </p:nvSpPr>
        <p:spPr>
          <a:xfrm rot="7450138">
            <a:off x="3251942" y="1446511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연결선 51"/>
          <p:cNvCxnSpPr>
            <a:stCxn id="14" idx="3"/>
          </p:cNvCxnSpPr>
          <p:nvPr/>
        </p:nvCxnSpPr>
        <p:spPr>
          <a:xfrm>
            <a:off x="6774491" y="1761924"/>
            <a:ext cx="67486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808560" y="2843813"/>
            <a:ext cx="64079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38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675" y="5740102"/>
            <a:ext cx="713313" cy="1754326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39C12"/>
                </a:solidFill>
                <a:latin typeface="+mj-lt"/>
              </a:rPr>
              <a:t>V</a:t>
            </a:r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130" y="6028134"/>
            <a:ext cx="426698" cy="1754326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</a:t>
            </a: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  <a:p>
            <a:endParaRPr lang="en-US" altLang="ko-KR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  <a:p>
            <a:endParaRPr lang="en-US" altLang="ko-KR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8194" y="5668094"/>
            <a:ext cx="1774797" cy="1754326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</a:t>
            </a: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3518"/>
            <a:ext cx="273985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클래스구조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SNS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서비스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39752" y="2357455"/>
            <a:ext cx="2000351" cy="324000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NewsFeedManager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4400" y="3147152"/>
            <a:ext cx="2686164" cy="32400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FollowCommentRecipeViewDAO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26131" y="3142905"/>
            <a:ext cx="2031326" cy="324000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SimpleRecipeViewVO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24" name="직선 화살표 연결선 23"/>
          <p:cNvCxnSpPr>
            <a:stCxn id="17" idx="3"/>
            <a:endCxn id="19" idx="1"/>
          </p:cNvCxnSpPr>
          <p:nvPr/>
        </p:nvCxnSpPr>
        <p:spPr>
          <a:xfrm flipV="1">
            <a:off x="6220564" y="3304905"/>
            <a:ext cx="805567" cy="424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189805" y="6100142"/>
            <a:ext cx="300244" cy="266424"/>
            <a:chOff x="4062255" y="2894582"/>
            <a:chExt cx="300244" cy="266424"/>
          </a:xfrm>
        </p:grpSpPr>
        <p:sp>
          <p:nvSpPr>
            <p:cNvPr id="27" name="직사각형 26"/>
            <p:cNvSpPr/>
            <p:nvPr/>
          </p:nvSpPr>
          <p:spPr>
            <a:xfrm rot="20403069">
              <a:off x="4062255" y="3080370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a옛날목욕탕L" panose="02020600000000000000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4165696" y="2894582"/>
              <a:ext cx="196803" cy="14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70756" y="2354715"/>
            <a:ext cx="1791012" cy="324000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NewsFeedServlet</a:t>
            </a:r>
            <a:endParaRPr lang="ko-KR" altLang="en-US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83" name="직선 화살표 연결선 82"/>
          <p:cNvCxnSpPr>
            <a:stCxn id="81" idx="3"/>
            <a:endCxn id="14" idx="1"/>
          </p:cNvCxnSpPr>
          <p:nvPr/>
        </p:nvCxnSpPr>
        <p:spPr>
          <a:xfrm>
            <a:off x="1861768" y="2516715"/>
            <a:ext cx="477984" cy="274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537022" y="1059581"/>
            <a:ext cx="2697038" cy="32400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NewsFeedLastestOrderViewDAO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30971" y="3651869"/>
            <a:ext cx="2686165" cy="32400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FollowScrapViewDAO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37022" y="1529053"/>
            <a:ext cx="2686164" cy="32400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FollowWrittenRecipeViewDAO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832544" y="1068337"/>
            <a:ext cx="2168745" cy="324000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NewsFeedLastestOrderViewVO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838708" y="1532630"/>
            <a:ext cx="2147271" cy="324000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FollowWrittenRecipeViewVO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54" name="직선 화살표 연결선 153"/>
          <p:cNvCxnSpPr>
            <a:stCxn id="124" idx="3"/>
            <a:endCxn id="153" idx="1"/>
          </p:cNvCxnSpPr>
          <p:nvPr/>
        </p:nvCxnSpPr>
        <p:spPr>
          <a:xfrm>
            <a:off x="6223186" y="1691053"/>
            <a:ext cx="615522" cy="357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3" idx="3"/>
            <a:endCxn id="152" idx="1"/>
          </p:cNvCxnSpPr>
          <p:nvPr/>
        </p:nvCxnSpPr>
        <p:spPr>
          <a:xfrm>
            <a:off x="6234060" y="1221581"/>
            <a:ext cx="598484" cy="875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7002303" y="3648589"/>
            <a:ext cx="2031326" cy="324000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FollowScrapVO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86" name="직선 화살표 연결선 185"/>
          <p:cNvCxnSpPr>
            <a:stCxn id="104" idx="3"/>
            <a:endCxn id="185" idx="1"/>
          </p:cNvCxnSpPr>
          <p:nvPr/>
        </p:nvCxnSpPr>
        <p:spPr>
          <a:xfrm flipV="1">
            <a:off x="6217136" y="3810589"/>
            <a:ext cx="785167" cy="328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평행 사변형 75"/>
          <p:cNvSpPr/>
          <p:nvPr/>
        </p:nvSpPr>
        <p:spPr>
          <a:xfrm rot="7450138">
            <a:off x="2832207" y="2183064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/>
          <p:nvPr/>
        </p:nvCxnSpPr>
        <p:spPr>
          <a:xfrm rot="10800000" flipV="1">
            <a:off x="2928129" y="1183701"/>
            <a:ext cx="609195" cy="9736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3290550" y="1652218"/>
            <a:ext cx="234872" cy="4633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평행 사변형 41"/>
          <p:cNvSpPr/>
          <p:nvPr/>
        </p:nvSpPr>
        <p:spPr>
          <a:xfrm rot="7450138">
            <a:off x="3189250" y="2173713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 rot="7450138">
            <a:off x="2824344" y="2738347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/>
          <p:nvPr/>
        </p:nvCxnSpPr>
        <p:spPr>
          <a:xfrm rot="10800000">
            <a:off x="2920267" y="2893104"/>
            <a:ext cx="610705" cy="8640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16200000" flipV="1">
            <a:off x="3182569" y="2931428"/>
            <a:ext cx="437594" cy="232391"/>
          </a:xfrm>
          <a:prstGeom prst="bentConnector3">
            <a:avLst>
              <a:gd name="adj1" fmla="val -5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평행 사변형 45"/>
          <p:cNvSpPr/>
          <p:nvPr/>
        </p:nvSpPr>
        <p:spPr>
          <a:xfrm rot="7450138">
            <a:off x="3189249" y="2696446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39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675" y="5740102"/>
            <a:ext cx="713313" cy="2308324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39C12"/>
                </a:solidFill>
                <a:latin typeface="+mj-lt"/>
              </a:rPr>
              <a:t>V</a:t>
            </a:r>
            <a:endParaRPr lang="en-US" altLang="ko-KR" sz="2400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130" y="6028134"/>
            <a:ext cx="426698" cy="2308324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</a:t>
            </a:r>
          </a:p>
          <a:p>
            <a:endParaRPr lang="en-US" altLang="ko-KR" sz="2400" b="1">
              <a:solidFill>
                <a:srgbClr val="F39C12"/>
              </a:solidFill>
              <a:latin typeface="+mj-lt"/>
            </a:endParaRPr>
          </a:p>
          <a:p>
            <a:endParaRPr lang="en-US" altLang="ko-KR" sz="2400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>
              <a:solidFill>
                <a:srgbClr val="F39C12"/>
              </a:solidFill>
              <a:latin typeface="+mj-lt"/>
            </a:endParaRPr>
          </a:p>
          <a:p>
            <a:endParaRPr lang="en-US" altLang="ko-KR" sz="2400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>
              <a:solidFill>
                <a:srgbClr val="F39C1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8194" y="5668094"/>
            <a:ext cx="1774797" cy="2308324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</a:t>
            </a:r>
          </a:p>
          <a:p>
            <a:endParaRPr lang="en-US" altLang="ko-KR" sz="2400" b="1" dirty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sz="2400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9" y="381893"/>
            <a:ext cx="273985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클래스구조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SNS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서비스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 ExtraBold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209" y="1732352"/>
            <a:ext cx="2070098" cy="328798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FollowerServlet</a:t>
            </a:r>
            <a:endParaRPr lang="ko-KR" altLang="en-US" sz="2400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36512" y="2289296"/>
            <a:ext cx="2170079" cy="328798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FollowingServlet</a:t>
            </a:r>
            <a:endParaRPr lang="ko-KR" altLang="en-US" sz="2400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69" y="2906383"/>
            <a:ext cx="2046248" cy="328798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FollowServlet</a:t>
            </a:r>
            <a:endParaRPr lang="ko-KR" altLang="en-US" sz="2400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38142" y="2289296"/>
            <a:ext cx="2143698" cy="328798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FollowManager</a:t>
            </a:r>
            <a:endParaRPr lang="en-US" altLang="ko-KR" sz="2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55362" y="3029899"/>
            <a:ext cx="2366082" cy="328798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FollowerViewDAO</a:t>
            </a:r>
            <a:endParaRPr lang="en-US" altLang="ko-KR" sz="2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18144" y="3033506"/>
            <a:ext cx="1678782" cy="328798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FollowerVIewVO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20" name="꺾인 연결선 19"/>
          <p:cNvCxnSpPr>
            <a:stCxn id="10" idx="3"/>
            <a:endCxn id="13" idx="0"/>
          </p:cNvCxnSpPr>
          <p:nvPr/>
        </p:nvCxnSpPr>
        <p:spPr>
          <a:xfrm>
            <a:off x="2087307" y="1877123"/>
            <a:ext cx="1422684" cy="431800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  <a:endCxn id="18" idx="1"/>
          </p:cNvCxnSpPr>
          <p:nvPr/>
        </p:nvCxnSpPr>
        <p:spPr>
          <a:xfrm>
            <a:off x="7121444" y="3194298"/>
            <a:ext cx="196700" cy="360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189805" y="6100142"/>
            <a:ext cx="300244" cy="266424"/>
            <a:chOff x="4062255" y="2894582"/>
            <a:chExt cx="300244" cy="266424"/>
          </a:xfrm>
        </p:grpSpPr>
        <p:sp>
          <p:nvSpPr>
            <p:cNvPr id="27" name="직사각형 26"/>
            <p:cNvSpPr/>
            <p:nvPr/>
          </p:nvSpPr>
          <p:spPr>
            <a:xfrm rot="20403069">
              <a:off x="4062255" y="3080370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lt"/>
                <a:ea typeface="a옛날목욕탕L" panose="02020600000000000000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4165696" y="2894582"/>
              <a:ext cx="196803" cy="14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>
            <a:stCxn id="11" idx="3"/>
            <a:endCxn id="13" idx="1"/>
          </p:cNvCxnSpPr>
          <p:nvPr/>
        </p:nvCxnSpPr>
        <p:spPr>
          <a:xfrm>
            <a:off x="2133567" y="2453695"/>
            <a:ext cx="30457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3"/>
            <a:endCxn id="13" idx="2"/>
          </p:cNvCxnSpPr>
          <p:nvPr/>
        </p:nvCxnSpPr>
        <p:spPr>
          <a:xfrm flipV="1">
            <a:off x="2098517" y="2618094"/>
            <a:ext cx="1411474" cy="452688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812070" y="1380199"/>
            <a:ext cx="2283313" cy="328798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FollowDAO</a:t>
            </a:r>
            <a:endParaRPr lang="en-US" altLang="ko-KR" sz="2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4753286" y="2450897"/>
            <a:ext cx="5571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790139" y="2285152"/>
            <a:ext cx="2311199" cy="328798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FollowingViewDAO</a:t>
            </a:r>
            <a:endParaRPr lang="en-US" altLang="ko-KR" sz="20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331327" y="1380055"/>
            <a:ext cx="1629409" cy="328798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FollowVO</a:t>
            </a:r>
            <a:endParaRPr lang="en-US" altLang="ko-KR" sz="2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18" name="직선 화살표 연결선 117"/>
          <p:cNvCxnSpPr>
            <a:stCxn id="93" idx="3"/>
            <a:endCxn id="117" idx="1"/>
          </p:cNvCxnSpPr>
          <p:nvPr/>
        </p:nvCxnSpPr>
        <p:spPr>
          <a:xfrm flipV="1">
            <a:off x="7095383" y="1544454"/>
            <a:ext cx="235944" cy="14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338121" y="2271258"/>
            <a:ext cx="1629409" cy="328798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FollowingViewVO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22" name="직선 화살표 연결선 121"/>
          <p:cNvCxnSpPr>
            <a:stCxn id="102" idx="3"/>
            <a:endCxn id="121" idx="1"/>
          </p:cNvCxnSpPr>
          <p:nvPr/>
        </p:nvCxnSpPr>
        <p:spPr>
          <a:xfrm flipV="1">
            <a:off x="7101338" y="2435657"/>
            <a:ext cx="236783" cy="1389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평행 사변형 75"/>
          <p:cNvSpPr/>
          <p:nvPr/>
        </p:nvSpPr>
        <p:spPr>
          <a:xfrm rot="7450138">
            <a:off x="3570748" y="2111238"/>
            <a:ext cx="158546" cy="100583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77" name="꺾인 연결선 76"/>
          <p:cNvCxnSpPr/>
          <p:nvPr/>
        </p:nvCxnSpPr>
        <p:spPr>
          <a:xfrm rot="10800000" flipV="1">
            <a:off x="3649955" y="1560086"/>
            <a:ext cx="1187150" cy="49964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평행 사변형 77"/>
          <p:cNvSpPr/>
          <p:nvPr/>
        </p:nvSpPr>
        <p:spPr>
          <a:xfrm rot="7450138">
            <a:off x="3572073" y="2623115"/>
            <a:ext cx="156564" cy="9736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79" name="꺾인 연결선 78"/>
          <p:cNvCxnSpPr/>
          <p:nvPr/>
        </p:nvCxnSpPr>
        <p:spPr>
          <a:xfrm rot="10800000">
            <a:off x="3647174" y="2777491"/>
            <a:ext cx="1075851" cy="420417"/>
          </a:xfrm>
          <a:prstGeom prst="bentConnector3">
            <a:avLst>
              <a:gd name="adj1" fmla="val 998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평행 사변형 83"/>
          <p:cNvSpPr/>
          <p:nvPr/>
        </p:nvSpPr>
        <p:spPr>
          <a:xfrm rot="12891061">
            <a:off x="4592659" y="2403831"/>
            <a:ext cx="144133" cy="91439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34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675" y="5740102"/>
            <a:ext cx="713313" cy="1754326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39C1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endParaRPr lang="en-US" altLang="ko-KR" b="1" dirty="0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130" y="6028134"/>
            <a:ext cx="426698" cy="1754326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</a:p>
          <a:p>
            <a:endParaRPr lang="en-US" altLang="ko-KR" b="1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8194" y="5668094"/>
            <a:ext cx="1774797" cy="1754326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</a:p>
          <a:p>
            <a:endParaRPr lang="en-US" altLang="ko-KR" b="1" dirty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F39C1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9" y="483518"/>
            <a:ext cx="2483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클래스구조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SNS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서비스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2388495"/>
            <a:ext cx="2172826" cy="247031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NicenessPostManager</a:t>
            </a:r>
            <a:endParaRPr lang="en-US" altLang="ko-KR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189805" y="6100142"/>
            <a:ext cx="300244" cy="266424"/>
            <a:chOff x="4062255" y="2894582"/>
            <a:chExt cx="300244" cy="266424"/>
          </a:xfrm>
        </p:grpSpPr>
        <p:sp>
          <p:nvSpPr>
            <p:cNvPr id="27" name="직사각형 26"/>
            <p:cNvSpPr/>
            <p:nvPr/>
          </p:nvSpPr>
          <p:spPr>
            <a:xfrm rot="20403069">
              <a:off x="4062255" y="3080370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4165696" y="2894582"/>
              <a:ext cx="196803" cy="14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105637" y="2388495"/>
            <a:ext cx="1791012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NicenessServlet</a:t>
            </a:r>
            <a:endParaRPr lang="ko-KR" altLang="en-US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6" name="직선 화살표 연결선 85"/>
          <p:cNvCxnSpPr>
            <a:stCxn id="82" idx="3"/>
            <a:endCxn id="15" idx="1"/>
          </p:cNvCxnSpPr>
          <p:nvPr/>
        </p:nvCxnSpPr>
        <p:spPr>
          <a:xfrm>
            <a:off x="1896649" y="2512011"/>
            <a:ext cx="37109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477065" y="1551877"/>
            <a:ext cx="2219974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PostDAO</a:t>
            </a:r>
            <a:endParaRPr lang="en-US" altLang="ko-KR" sz="16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459905" y="3302852"/>
            <a:ext cx="2219974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ProfileNicenessCountViewDAO</a:t>
            </a:r>
            <a:endParaRPr lang="en-US" altLang="ko-KR" sz="14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306169" y="2038099"/>
            <a:ext cx="2234459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PostVO</a:t>
            </a:r>
            <a:endParaRPr lang="en-US" altLang="ko-KR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313790" y="2734316"/>
            <a:ext cx="2234459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ProfileNicenessCountViewVO</a:t>
            </a:r>
            <a:endParaRPr lang="en-US" altLang="ko-KR" sz="14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평행 사변형 79"/>
          <p:cNvSpPr/>
          <p:nvPr/>
        </p:nvSpPr>
        <p:spPr>
          <a:xfrm rot="7450138">
            <a:off x="3210708" y="2205159"/>
            <a:ext cx="158546" cy="100583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85" name="꺾인 연결선 84"/>
          <p:cNvCxnSpPr/>
          <p:nvPr/>
        </p:nvCxnSpPr>
        <p:spPr>
          <a:xfrm rot="10800000" flipV="1">
            <a:off x="3289915" y="1684338"/>
            <a:ext cx="1187150" cy="45422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7450138">
            <a:off x="3212033" y="2717036"/>
            <a:ext cx="156564" cy="9736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88" name="꺾인 연결선 87"/>
          <p:cNvCxnSpPr/>
          <p:nvPr/>
        </p:nvCxnSpPr>
        <p:spPr>
          <a:xfrm rot="10800000">
            <a:off x="3286681" y="2859782"/>
            <a:ext cx="1183436" cy="559576"/>
          </a:xfrm>
          <a:prstGeom prst="bentConnector3">
            <a:avLst>
              <a:gd name="adj1" fmla="val 998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407108" y="1705945"/>
            <a:ext cx="0" cy="30498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732240" y="1694650"/>
            <a:ext cx="67486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170" idx="2"/>
          </p:cNvCxnSpPr>
          <p:nvPr/>
        </p:nvCxnSpPr>
        <p:spPr>
          <a:xfrm flipV="1">
            <a:off x="7431020" y="2981347"/>
            <a:ext cx="0" cy="43873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677683" y="3420084"/>
            <a:ext cx="753337" cy="628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29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7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9" y="483518"/>
            <a:ext cx="27318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클래스구조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레시피서비스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9879" y="1002830"/>
            <a:ext cx="1928304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WrtingRecipeServlet</a:t>
            </a:r>
            <a:endParaRPr lang="ko-KR" altLang="en-US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880" y="1419791"/>
            <a:ext cx="1949892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CartSevlet</a:t>
            </a:r>
            <a:endParaRPr lang="ko-KR" altLang="en-US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9686" y="3291830"/>
            <a:ext cx="1928497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ModifyRecipe</a:t>
            </a:r>
            <a:endParaRPr lang="ko-KR" altLang="en-US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2239" y="2124292"/>
            <a:ext cx="2155041" cy="247031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RecommendManager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57556" y="1463535"/>
            <a:ext cx="1836580" cy="226820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CookingDAO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89880" y="2825074"/>
            <a:ext cx="1929333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FlookRecipeServlet</a:t>
            </a:r>
            <a:endParaRPr lang="en-US" altLang="ko-KR" spc="-150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86" name="직선 화살표 연결선 85"/>
          <p:cNvCxnSpPr>
            <a:stCxn id="102" idx="3"/>
            <a:endCxn id="208" idx="1"/>
          </p:cNvCxnSpPr>
          <p:nvPr/>
        </p:nvCxnSpPr>
        <p:spPr>
          <a:xfrm>
            <a:off x="6894646" y="2854522"/>
            <a:ext cx="701607" cy="305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050065" y="808651"/>
            <a:ext cx="1844071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RecipeDAO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057263" y="2731006"/>
            <a:ext cx="1837383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PostDAO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37019" y="2124939"/>
            <a:ext cx="1831263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RecipeCategoryDAO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605698" y="809650"/>
            <a:ext cx="1212079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RecipeVO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18" name="직선 화살표 연결선 117"/>
          <p:cNvCxnSpPr>
            <a:stCxn id="93" idx="3"/>
            <a:endCxn id="117" idx="1"/>
          </p:cNvCxnSpPr>
          <p:nvPr/>
        </p:nvCxnSpPr>
        <p:spPr>
          <a:xfrm>
            <a:off x="6894136" y="932167"/>
            <a:ext cx="711562" cy="99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062872" y="3297476"/>
            <a:ext cx="1831263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IngredientDAO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 rot="7622340">
            <a:off x="11394456" y="121330"/>
            <a:ext cx="280620" cy="529654"/>
            <a:chOff x="4284484" y="852850"/>
            <a:chExt cx="454059" cy="523353"/>
          </a:xfrm>
        </p:grpSpPr>
        <p:sp>
          <p:nvSpPr>
            <p:cNvPr id="132" name="직사각형 131"/>
            <p:cNvSpPr/>
            <p:nvPr/>
          </p:nvSpPr>
          <p:spPr>
            <a:xfrm rot="20403069">
              <a:off x="4284484" y="1295567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a옛날목욕탕L" panose="02020600000000000000" pitchFamily="18" charset="-127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 flipV="1">
              <a:off x="4377144" y="852850"/>
              <a:ext cx="361399" cy="425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/>
          <p:cNvSpPr/>
          <p:nvPr/>
        </p:nvSpPr>
        <p:spPr>
          <a:xfrm rot="11593943">
            <a:off x="11800328" y="125186"/>
            <a:ext cx="77556" cy="81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605698" y="3299450"/>
            <a:ext cx="1212079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IngredientVO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57" name="직선 화살표 연결선 156"/>
          <p:cNvCxnSpPr>
            <a:stCxn id="16" idx="3"/>
            <a:endCxn id="207" idx="1"/>
          </p:cNvCxnSpPr>
          <p:nvPr/>
        </p:nvCxnSpPr>
        <p:spPr>
          <a:xfrm flipV="1">
            <a:off x="6894136" y="1575307"/>
            <a:ext cx="711563" cy="163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96244" y="1856291"/>
            <a:ext cx="1950282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DetailMyRecipeServlet</a:t>
            </a:r>
            <a:endParaRPr lang="ko-KR" altLang="en-US" sz="1600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9686" y="2385994"/>
            <a:ext cx="1950281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DetailUserRecipeServelt</a:t>
            </a:r>
            <a:endParaRPr lang="ko-KR" altLang="en-US" sz="1600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7605699" y="1451791"/>
            <a:ext cx="1212079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CookingVO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596253" y="2734056"/>
            <a:ext cx="1212079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PostVO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217" name="직선 화살표 연결선 216"/>
          <p:cNvCxnSpPr>
            <a:stCxn id="124" idx="3"/>
            <a:endCxn id="152" idx="1"/>
          </p:cNvCxnSpPr>
          <p:nvPr/>
        </p:nvCxnSpPr>
        <p:spPr>
          <a:xfrm>
            <a:off x="6894135" y="3420992"/>
            <a:ext cx="711563" cy="197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3570541" y="1131992"/>
            <a:ext cx="89" cy="98457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2119302" y="1120697"/>
            <a:ext cx="1451328" cy="1129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3570541" y="2379878"/>
            <a:ext cx="89" cy="104676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112890" y="3415345"/>
            <a:ext cx="1452358" cy="1129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2139967" y="2530765"/>
            <a:ext cx="755523" cy="564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V="1">
            <a:off x="2895490" y="2360388"/>
            <a:ext cx="0" cy="17037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115509" y="1546262"/>
            <a:ext cx="1060084" cy="564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3160907" y="1587995"/>
            <a:ext cx="0" cy="5285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2895400" y="1975796"/>
            <a:ext cx="90" cy="17196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2146526" y="1967714"/>
            <a:ext cx="77895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3160907" y="2360388"/>
            <a:ext cx="0" cy="58820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2100823" y="2960200"/>
            <a:ext cx="1060084" cy="564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평행 사변형 162"/>
          <p:cNvSpPr/>
          <p:nvPr/>
        </p:nvSpPr>
        <p:spPr>
          <a:xfrm rot="7450138">
            <a:off x="4054899" y="1946770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꺾인 연결선 163"/>
          <p:cNvCxnSpPr/>
          <p:nvPr/>
        </p:nvCxnSpPr>
        <p:spPr>
          <a:xfrm rot="10800000" flipV="1">
            <a:off x="4155911" y="932167"/>
            <a:ext cx="900843" cy="9736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/>
          <p:nvPr/>
        </p:nvCxnSpPr>
        <p:spPr>
          <a:xfrm rot="10800000" flipV="1">
            <a:off x="4594860" y="1575723"/>
            <a:ext cx="462275" cy="3102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평행 사변형 167"/>
          <p:cNvSpPr/>
          <p:nvPr/>
        </p:nvSpPr>
        <p:spPr>
          <a:xfrm rot="7450138">
            <a:off x="4493014" y="1934838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꺾인 연결선 178"/>
          <p:cNvCxnSpPr/>
          <p:nvPr/>
        </p:nvCxnSpPr>
        <p:spPr>
          <a:xfrm rot="10800000">
            <a:off x="4598712" y="2620040"/>
            <a:ext cx="443734" cy="239741"/>
          </a:xfrm>
          <a:prstGeom prst="bentConnector3">
            <a:avLst>
              <a:gd name="adj1" fmla="val 1015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평행 사변형 179"/>
          <p:cNvSpPr/>
          <p:nvPr/>
        </p:nvSpPr>
        <p:spPr>
          <a:xfrm rot="7450138">
            <a:off x="4498940" y="2438501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꺾인 연결선 185"/>
          <p:cNvCxnSpPr/>
          <p:nvPr/>
        </p:nvCxnSpPr>
        <p:spPr>
          <a:xfrm rot="10800000">
            <a:off x="4155911" y="2604141"/>
            <a:ext cx="900844" cy="811205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평행 사변형 188"/>
          <p:cNvSpPr/>
          <p:nvPr/>
        </p:nvSpPr>
        <p:spPr>
          <a:xfrm rot="7450138">
            <a:off x="4061005" y="2416034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평행 사변형 189"/>
          <p:cNvSpPr/>
          <p:nvPr/>
        </p:nvSpPr>
        <p:spPr>
          <a:xfrm rot="12986819">
            <a:off x="4781985" y="2195376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/>
          <p:nvPr/>
        </p:nvCxnSpPr>
        <p:spPr>
          <a:xfrm>
            <a:off x="4983583" y="2260857"/>
            <a:ext cx="6961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52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2200" y="2979995"/>
            <a:ext cx="713313" cy="1754326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39C12"/>
                </a:solidFill>
                <a:latin typeface="+mj-lt"/>
              </a:rPr>
              <a:t>V</a:t>
            </a:r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2987" y="3099022"/>
            <a:ext cx="426698" cy="1754326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</a:t>
            </a: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3219822"/>
            <a:ext cx="1774797" cy="1754326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</a:t>
            </a: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05256" y="1716860"/>
            <a:ext cx="2420425" cy="247031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FindingPasswordManager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05256" y="2869478"/>
            <a:ext cx="2420425" cy="247031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SearchManager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85701" y="2234666"/>
            <a:ext cx="2110635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UserDAO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24" name="직선 화살표 연결선 23"/>
          <p:cNvCxnSpPr>
            <a:stCxn id="17" idx="3"/>
            <a:endCxn id="153" idx="1"/>
          </p:cNvCxnSpPr>
          <p:nvPr/>
        </p:nvCxnSpPr>
        <p:spPr>
          <a:xfrm flipV="1">
            <a:off x="7596336" y="2358181"/>
            <a:ext cx="383837" cy="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189805" y="6100142"/>
            <a:ext cx="300244" cy="266424"/>
            <a:chOff x="4062255" y="2894582"/>
            <a:chExt cx="300244" cy="266424"/>
          </a:xfrm>
        </p:grpSpPr>
        <p:sp>
          <p:nvSpPr>
            <p:cNvPr id="27" name="직사각형 26"/>
            <p:cNvSpPr/>
            <p:nvPr/>
          </p:nvSpPr>
          <p:spPr>
            <a:xfrm rot="20403069">
              <a:off x="4062255" y="3080370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a옛날목욕탕L" panose="02020600000000000000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4165696" y="2894582"/>
              <a:ext cx="196803" cy="14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177096" y="1707654"/>
            <a:ext cx="2201434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FindingPasswordServlet</a:t>
            </a:r>
            <a:endParaRPr lang="ko-KR" altLang="en-US" spc="-150" dirty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980173" y="2234665"/>
            <a:ext cx="697938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UserVO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34" name="직선 화살표 연결선 133"/>
          <p:cNvCxnSpPr>
            <a:stCxn id="82" idx="3"/>
            <a:endCxn id="14" idx="1"/>
          </p:cNvCxnSpPr>
          <p:nvPr/>
        </p:nvCxnSpPr>
        <p:spPr>
          <a:xfrm>
            <a:off x="2378530" y="1831170"/>
            <a:ext cx="426726" cy="920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77096" y="2872232"/>
            <a:ext cx="2201434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SearchingServlet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141" name="직선 화살표 연결선 140"/>
          <p:cNvCxnSpPr>
            <a:stCxn id="137" idx="3"/>
            <a:endCxn id="15" idx="1"/>
          </p:cNvCxnSpPr>
          <p:nvPr/>
        </p:nvCxnSpPr>
        <p:spPr>
          <a:xfrm flipV="1">
            <a:off x="2378530" y="2992994"/>
            <a:ext cx="426726" cy="275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평행 사변형 139"/>
          <p:cNvSpPr/>
          <p:nvPr/>
        </p:nvSpPr>
        <p:spPr>
          <a:xfrm rot="7450138">
            <a:off x="4505955" y="1994734"/>
            <a:ext cx="156564" cy="9736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1" name="꺾인 연결선 150"/>
          <p:cNvCxnSpPr/>
          <p:nvPr/>
        </p:nvCxnSpPr>
        <p:spPr>
          <a:xfrm rot="10800000">
            <a:off x="4590123" y="2121298"/>
            <a:ext cx="849533" cy="194185"/>
          </a:xfrm>
          <a:prstGeom prst="bentConnector3">
            <a:avLst>
              <a:gd name="adj1" fmla="val 998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0800000" flipV="1">
            <a:off x="4585204" y="2413769"/>
            <a:ext cx="859371" cy="239977"/>
          </a:xfrm>
          <a:prstGeom prst="bentConnector3">
            <a:avLst>
              <a:gd name="adj1" fmla="val 993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평행 사변형 155"/>
          <p:cNvSpPr/>
          <p:nvPr/>
        </p:nvSpPr>
        <p:spPr>
          <a:xfrm rot="7450138">
            <a:off x="4518894" y="2715862"/>
            <a:ext cx="156564" cy="9736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25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6120" y="2578194"/>
            <a:ext cx="1295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팀소개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&amp;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일정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2902074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675" y="5740102"/>
            <a:ext cx="713313" cy="1754326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39C12"/>
                </a:solidFill>
                <a:latin typeface="+mj-lt"/>
              </a:rPr>
              <a:t>V</a:t>
            </a:r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130" y="6028134"/>
            <a:ext cx="426698" cy="1754326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</a:t>
            </a: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  <a:p>
            <a:endParaRPr lang="en-US" altLang="ko-KR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  <a:p>
            <a:endParaRPr lang="en-US" altLang="ko-KR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8194" y="5668094"/>
            <a:ext cx="1774797" cy="1754326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</a:t>
            </a: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64195" y="2285998"/>
            <a:ext cx="1530225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SimpleViewVO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189805" y="6100142"/>
            <a:ext cx="300244" cy="266424"/>
            <a:chOff x="4062255" y="2894582"/>
            <a:chExt cx="300244" cy="266424"/>
          </a:xfrm>
        </p:grpSpPr>
        <p:sp>
          <p:nvSpPr>
            <p:cNvPr id="27" name="직사각형 26"/>
            <p:cNvSpPr/>
            <p:nvPr/>
          </p:nvSpPr>
          <p:spPr>
            <a:xfrm rot="20403069">
              <a:off x="4062255" y="3080370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a옛날목욕탕L" panose="02020600000000000000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4165696" y="2894582"/>
              <a:ext cx="196803" cy="14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/>
          <p:cNvCxnSpPr>
            <a:stCxn id="45" idx="3"/>
            <a:endCxn id="64" idx="1"/>
          </p:cNvCxnSpPr>
          <p:nvPr/>
        </p:nvCxnSpPr>
        <p:spPr>
          <a:xfrm>
            <a:off x="7386156" y="1327114"/>
            <a:ext cx="207517" cy="802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247878" y="2287144"/>
            <a:ext cx="2100178" cy="245885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SimpleRecipeViewDAO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75522" y="1203598"/>
            <a:ext cx="2110634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FlookRecipeViewDAO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496" y="2283159"/>
            <a:ext cx="2201434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UserRecipeServlet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41737" y="2283159"/>
            <a:ext cx="2420424" cy="247031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UserRecipeManager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48" name="직선 화살표 연결선 47"/>
          <p:cNvCxnSpPr>
            <a:stCxn id="46" idx="3"/>
            <a:endCxn id="47" idx="1"/>
          </p:cNvCxnSpPr>
          <p:nvPr/>
        </p:nvCxnSpPr>
        <p:spPr>
          <a:xfrm>
            <a:off x="2236930" y="2406675"/>
            <a:ext cx="30480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289385" y="3332831"/>
            <a:ext cx="2089151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SimpleUserRecipeViewDAO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50" name="평행 사변형 49"/>
          <p:cNvSpPr/>
          <p:nvPr/>
        </p:nvSpPr>
        <p:spPr>
          <a:xfrm rot="12986819">
            <a:off x="4973373" y="2338468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5174971" y="2403949"/>
            <a:ext cx="6961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평행 사변형 54"/>
          <p:cNvSpPr/>
          <p:nvPr/>
        </p:nvSpPr>
        <p:spPr>
          <a:xfrm rot="7450138">
            <a:off x="4339241" y="2120382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/>
          <p:nvPr/>
        </p:nvCxnSpPr>
        <p:spPr>
          <a:xfrm rot="10800000" flipV="1">
            <a:off x="4443100" y="1336164"/>
            <a:ext cx="818948" cy="7315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평행 사변형 58"/>
          <p:cNvSpPr/>
          <p:nvPr/>
        </p:nvSpPr>
        <p:spPr>
          <a:xfrm rot="7450138">
            <a:off x="4356878" y="2578234"/>
            <a:ext cx="156564" cy="9736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60" name="꺾인 연결선 59"/>
          <p:cNvCxnSpPr/>
          <p:nvPr/>
        </p:nvCxnSpPr>
        <p:spPr>
          <a:xfrm rot="10800000">
            <a:off x="4432316" y="2746246"/>
            <a:ext cx="852203" cy="699645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593673" y="1211627"/>
            <a:ext cx="1500747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FlookRecipeViewVO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44093" y="3331142"/>
            <a:ext cx="1550327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SimpleRecipeViewVO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71" name="직선 화살표 연결선 70"/>
          <p:cNvCxnSpPr>
            <a:stCxn id="44" idx="3"/>
            <a:endCxn id="19" idx="1"/>
          </p:cNvCxnSpPr>
          <p:nvPr/>
        </p:nvCxnSpPr>
        <p:spPr>
          <a:xfrm flipV="1">
            <a:off x="7348056" y="2409514"/>
            <a:ext cx="216139" cy="57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3"/>
            <a:endCxn id="65" idx="1"/>
          </p:cNvCxnSpPr>
          <p:nvPr/>
        </p:nvCxnSpPr>
        <p:spPr>
          <a:xfrm flipV="1">
            <a:off x="7378536" y="3454658"/>
            <a:ext cx="165557" cy="16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30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675" y="5740102"/>
            <a:ext cx="713313" cy="1754326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39C12"/>
                </a:solidFill>
                <a:latin typeface="+mj-lt"/>
              </a:rPr>
              <a:t>V</a:t>
            </a:r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130" y="6028134"/>
            <a:ext cx="426698" cy="1754326"/>
          </a:xfrm>
          <a:prstGeom prst="rect">
            <a:avLst/>
          </a:prstGeom>
          <a:solidFill>
            <a:srgbClr val="92D050">
              <a:alpha val="2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</a:t>
            </a: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  <a:p>
            <a:endParaRPr lang="en-US" altLang="ko-KR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  <a:p>
            <a:endParaRPr lang="en-US" altLang="ko-KR" b="1" smtClean="0">
              <a:solidFill>
                <a:srgbClr val="F39C12"/>
              </a:solidFill>
              <a:latin typeface="+mj-lt"/>
            </a:endParaRPr>
          </a:p>
          <a:p>
            <a:endParaRPr lang="en-US" altLang="ko-KR" b="1">
              <a:solidFill>
                <a:srgbClr val="F39C1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8194" y="5668094"/>
            <a:ext cx="1774797" cy="1754326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</a:t>
            </a: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  <a:p>
            <a:endParaRPr lang="en-US" altLang="ko-KR" b="1" dirty="0" smtClean="0">
              <a:solidFill>
                <a:srgbClr val="F39C12"/>
              </a:solidFill>
              <a:latin typeface="+mj-lt"/>
            </a:endParaRPr>
          </a:p>
          <a:p>
            <a:endParaRPr lang="en-US" altLang="ko-KR" b="1" dirty="0">
              <a:solidFill>
                <a:srgbClr val="F39C12"/>
              </a:solidFill>
              <a:latin typeface="+mj-lt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189805" y="6100142"/>
            <a:ext cx="300244" cy="266424"/>
            <a:chOff x="4062255" y="2894582"/>
            <a:chExt cx="300244" cy="266424"/>
          </a:xfrm>
        </p:grpSpPr>
        <p:sp>
          <p:nvSpPr>
            <p:cNvPr id="27" name="직사각형 26"/>
            <p:cNvSpPr/>
            <p:nvPr/>
          </p:nvSpPr>
          <p:spPr>
            <a:xfrm rot="20403069">
              <a:off x="4062255" y="3080370"/>
              <a:ext cx="111237" cy="806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a옛날목욕탕L" panose="02020600000000000000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4165696" y="2894582"/>
              <a:ext cx="196803" cy="143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/>
          <p:cNvCxnSpPr>
            <a:stCxn id="45" idx="3"/>
            <a:endCxn id="64" idx="1"/>
          </p:cNvCxnSpPr>
          <p:nvPr/>
        </p:nvCxnSpPr>
        <p:spPr>
          <a:xfrm>
            <a:off x="6835128" y="1327114"/>
            <a:ext cx="207517" cy="802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24494" y="1203598"/>
            <a:ext cx="2110634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err="1">
                <a:solidFill>
                  <a:schemeClr val="tx1"/>
                </a:solidFill>
                <a:ea typeface="a옛날목욕탕L" panose="02020600000000000000" pitchFamily="18" charset="-127"/>
              </a:rPr>
              <a:t>ScrapViewDAO</a:t>
            </a:r>
            <a:endParaRPr lang="en-US" altLang="ko-KR" sz="16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39752" y="2283159"/>
            <a:ext cx="1742953" cy="247031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>
                <a:solidFill>
                  <a:schemeClr val="tx1"/>
                </a:solidFill>
                <a:ea typeface="a옛날목욕탕L" panose="02020600000000000000" pitchFamily="18" charset="-127"/>
              </a:rPr>
              <a:t>MyScrapManager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8357" y="3332831"/>
            <a:ext cx="2089151" cy="24703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chemeClr val="tx1"/>
                </a:solidFill>
                <a:ea typeface="a옛날목욕탕L" panose="02020600000000000000" pitchFamily="18" charset="-127"/>
              </a:rPr>
              <a:t>ScrapDAO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55" name="평행 사변형 54"/>
          <p:cNvSpPr/>
          <p:nvPr/>
        </p:nvSpPr>
        <p:spPr>
          <a:xfrm rot="7450138">
            <a:off x="3788213" y="2120382"/>
            <a:ext cx="191841" cy="121705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/>
          <p:nvPr/>
        </p:nvCxnSpPr>
        <p:spPr>
          <a:xfrm rot="10800000" flipV="1">
            <a:off x="3892072" y="1336164"/>
            <a:ext cx="818948" cy="7315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평행 사변형 58"/>
          <p:cNvSpPr/>
          <p:nvPr/>
        </p:nvSpPr>
        <p:spPr>
          <a:xfrm rot="7450138">
            <a:off x="3805850" y="2578234"/>
            <a:ext cx="156564" cy="97368"/>
          </a:xfrm>
          <a:prstGeom prst="parallelogram">
            <a:avLst>
              <a:gd name="adj" fmla="val 5097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60" name="꺾인 연결선 59"/>
          <p:cNvCxnSpPr/>
          <p:nvPr/>
        </p:nvCxnSpPr>
        <p:spPr>
          <a:xfrm rot="10800000">
            <a:off x="3881288" y="2746246"/>
            <a:ext cx="852203" cy="699645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042645" y="1211627"/>
            <a:ext cx="1500747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chemeClr val="tx1"/>
                </a:solidFill>
                <a:ea typeface="a옛날목욕탕L" panose="02020600000000000000" pitchFamily="18" charset="-127"/>
              </a:rPr>
              <a:t>ScrapViewVO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93065" y="3331142"/>
            <a:ext cx="1550327" cy="247031"/>
          </a:xfrm>
          <a:prstGeom prst="rect">
            <a:avLst/>
          </a:prstGeom>
          <a:solidFill>
            <a:schemeClr val="accent3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chemeClr val="tx1"/>
                </a:solidFill>
                <a:ea typeface="a옛날목욕탕L" panose="02020600000000000000" pitchFamily="18" charset="-127"/>
              </a:rPr>
              <a:t>ScrapVO</a:t>
            </a:r>
            <a:endParaRPr lang="en-US" altLang="ko-KR" sz="1400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75" name="직선 화살표 연결선 74"/>
          <p:cNvCxnSpPr>
            <a:stCxn id="49" idx="3"/>
            <a:endCxn id="65" idx="1"/>
          </p:cNvCxnSpPr>
          <p:nvPr/>
        </p:nvCxnSpPr>
        <p:spPr>
          <a:xfrm flipV="1">
            <a:off x="6827508" y="3454658"/>
            <a:ext cx="165557" cy="16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44124" y="843349"/>
            <a:ext cx="1779488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MyScrapServlet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4123" y="2274734"/>
            <a:ext cx="1779489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ScrapAddServlet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4123" y="3507854"/>
            <a:ext cx="1779489" cy="247031"/>
          </a:xfrm>
          <a:prstGeom prst="rect">
            <a:avLst/>
          </a:prstGeom>
          <a:solidFill>
            <a:schemeClr val="tx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chemeClr val="tx1"/>
                </a:solidFill>
                <a:latin typeface="+mj-lt"/>
                <a:ea typeface="a옛날목욕탕L" panose="02020600000000000000" pitchFamily="18" charset="-127"/>
              </a:rPr>
              <a:t>ScrapDeleteServlet</a:t>
            </a:r>
            <a:endParaRPr lang="en-US" altLang="ko-KR" spc="-150" dirty="0" smtClean="0">
              <a:solidFill>
                <a:schemeClr val="tx1"/>
              </a:solidFill>
              <a:latin typeface="+mj-lt"/>
              <a:ea typeface="a옛날목욕탕L" panose="02020600000000000000" pitchFamily="18" charset="-127"/>
            </a:endParaRPr>
          </a:p>
        </p:txBody>
      </p:sp>
      <p:cxnSp>
        <p:nvCxnSpPr>
          <p:cNvPr id="62" name="직선 화살표 연결선 61"/>
          <p:cNvCxnSpPr>
            <a:stCxn id="54" idx="3"/>
            <a:endCxn id="47" idx="1"/>
          </p:cNvCxnSpPr>
          <p:nvPr/>
        </p:nvCxnSpPr>
        <p:spPr>
          <a:xfrm>
            <a:off x="2023612" y="2398250"/>
            <a:ext cx="316140" cy="842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3" idx="3"/>
          </p:cNvCxnSpPr>
          <p:nvPr/>
        </p:nvCxnSpPr>
        <p:spPr>
          <a:xfrm>
            <a:off x="2023612" y="966865"/>
            <a:ext cx="901869" cy="1316294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7" idx="3"/>
          </p:cNvCxnSpPr>
          <p:nvPr/>
        </p:nvCxnSpPr>
        <p:spPr>
          <a:xfrm flipV="1">
            <a:off x="2023612" y="2505255"/>
            <a:ext cx="901869" cy="1126115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29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6120" y="2578194"/>
            <a:ext cx="24481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시퀀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레시피작성서비스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07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2902074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2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2215716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동영상재생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9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2215716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발표종</a:t>
            </a:r>
            <a:r>
              <a:rPr lang="ko-KR" altLang="en-US" dirty="0" err="1"/>
              <a:t>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0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9" y="496243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팀소개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5776" y="483518"/>
            <a:ext cx="39549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 err="1" smtClean="0">
                <a:latin typeface="Helvetica75" pitchFamily="34" charset="0"/>
              </a:rPr>
              <a:t>R2D2</a:t>
            </a:r>
            <a:endParaRPr lang="ko-KR" altLang="en-US" dirty="0">
              <a:latin typeface="Helvetica75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283968" y="3003798"/>
            <a:ext cx="1424461" cy="848241"/>
            <a:chOff x="875842" y="5901780"/>
            <a:chExt cx="1895958" cy="1130988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971600" y="5901780"/>
              <a:ext cx="18002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71599" y="6957897"/>
              <a:ext cx="180020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75842" y="5924772"/>
              <a:ext cx="86026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전상</a:t>
              </a:r>
              <a:r>
                <a:rPr lang="ko-KR" altLang="en-US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우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팀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장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PM</a:t>
              </a:r>
            </a:p>
            <a:p>
              <a:endParaRPr lang="ko-KR" altLang="en-US" sz="1200" dirty="0">
                <a:latin typeface="Helvetica75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15616" y="2443589"/>
            <a:ext cx="1424461" cy="848241"/>
            <a:chOff x="875842" y="5901780"/>
            <a:chExt cx="1895958" cy="113098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971600" y="5901780"/>
              <a:ext cx="18002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71599" y="6712312"/>
              <a:ext cx="180020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75842" y="5924772"/>
              <a:ext cx="147474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박세</a:t>
              </a:r>
              <a:r>
                <a:rPr lang="ko-KR" altLang="en-US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훈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팀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원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레시피서비</a:t>
              </a:r>
              <a:r>
                <a:rPr lang="ko-KR" altLang="en-US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스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endParaRPr lang="ko-KR" altLang="en-US" sz="1200" dirty="0">
                <a:latin typeface="Helvetica75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035971" y="2443589"/>
            <a:ext cx="1424461" cy="848241"/>
            <a:chOff x="875842" y="5901780"/>
            <a:chExt cx="1895958" cy="1130988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971600" y="5901780"/>
              <a:ext cx="18002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71599" y="6712312"/>
              <a:ext cx="180020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75842" y="5924772"/>
              <a:ext cx="147474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이치</a:t>
              </a:r>
              <a:r>
                <a:rPr lang="ko-KR" altLang="en-US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윤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팀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원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레시피서비스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endParaRPr lang="ko-KR" altLang="en-US" sz="1200" dirty="0">
                <a:latin typeface="Helvetica75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76184" y="3621992"/>
            <a:ext cx="1424461" cy="848241"/>
            <a:chOff x="875842" y="5901780"/>
            <a:chExt cx="1895958" cy="113098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971600" y="5901780"/>
              <a:ext cx="18002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71599" y="6805713"/>
              <a:ext cx="180020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75842" y="5924772"/>
              <a:ext cx="12699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권기</a:t>
              </a:r>
              <a:r>
                <a:rPr lang="ko-KR" altLang="en-US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호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팀원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추천서비스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endParaRPr lang="ko-KR" altLang="en-US" sz="1200" dirty="0">
                <a:latin typeface="Helvetica75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35971" y="3639236"/>
            <a:ext cx="1424461" cy="848241"/>
            <a:chOff x="875842" y="5901780"/>
            <a:chExt cx="1895958" cy="1130988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971600" y="5901780"/>
              <a:ext cx="18002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71599" y="6731767"/>
              <a:ext cx="180020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75842" y="5924772"/>
              <a:ext cx="128058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김정</a:t>
              </a:r>
              <a:r>
                <a:rPr lang="ko-KR" altLang="en-US" sz="1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윤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팀원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r>
                <a:rPr lang="en-US" altLang="ko-KR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SNS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elvetica75" pitchFamily="34" charset="0"/>
                </a:rPr>
                <a:t>서비스</a:t>
              </a:r>
              <a:endPara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elvetica75" pitchFamily="34" charset="0"/>
              </a:endParaRPr>
            </a:p>
            <a:p>
              <a:endParaRPr lang="ko-KR" altLang="en-US" sz="1200" dirty="0">
                <a:latin typeface="Helvetica75" pitchFamily="34" charset="0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543241" y="1909655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elvetica75" pitchFamily="34" charset="0"/>
              </a:rPr>
              <a:t>Recipe Recommend Demand Decide </a:t>
            </a:r>
            <a:endParaRPr lang="en-US" altLang="ko-KR" dirty="0">
              <a:latin typeface="Helvetica75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27" y="2715766"/>
            <a:ext cx="919641" cy="1119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3838"/>
            <a:ext cx="636254" cy="12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5" y="3498352"/>
            <a:ext cx="1017614" cy="1017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0" y="2060517"/>
            <a:ext cx="692614" cy="1231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29" y="2204533"/>
            <a:ext cx="923485" cy="1231313"/>
          </a:xfrm>
          <a:prstGeom prst="rect">
            <a:avLst/>
          </a:prstGeom>
        </p:spPr>
      </p:pic>
      <p:pic>
        <p:nvPicPr>
          <p:cNvPr id="42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9" y="496243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01313"/>
              </p:ext>
            </p:extLst>
          </p:nvPr>
        </p:nvGraphicFramePr>
        <p:xfrm>
          <a:off x="179507" y="1275606"/>
          <a:ext cx="8930907" cy="257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623"/>
                <a:gridCol w="584844"/>
                <a:gridCol w="584844"/>
                <a:gridCol w="584844"/>
                <a:gridCol w="584844"/>
                <a:gridCol w="584844"/>
                <a:gridCol w="584844"/>
                <a:gridCol w="584844"/>
                <a:gridCol w="584844"/>
                <a:gridCol w="584844"/>
                <a:gridCol w="584844"/>
                <a:gridCol w="584844"/>
              </a:tblGrid>
              <a:tr h="43250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7.8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7.9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7.10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7.15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7.16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7.17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7.18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</a:tr>
              <a:tr h="442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주제선정및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벤치마킹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</a:tr>
              <a:tr h="1107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요구사항정의서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작성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 </a:t>
                      </a: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키추출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유즈케이스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다이어그램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 </a:t>
                      </a: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</a:tr>
              <a:tr h="595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유즈케이스정의서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작성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차키추출</a:t>
                      </a:r>
                      <a:endParaRPr lang="ko-KR" altLang="en-U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20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9" y="496243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4142"/>
              </p:ext>
            </p:extLst>
          </p:nvPr>
        </p:nvGraphicFramePr>
        <p:xfrm>
          <a:off x="251514" y="1230576"/>
          <a:ext cx="8496950" cy="295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6426"/>
                <a:gridCol w="556426"/>
                <a:gridCol w="556426"/>
                <a:gridCol w="556426"/>
                <a:gridCol w="556426"/>
                <a:gridCol w="556426"/>
                <a:gridCol w="556426"/>
                <a:gridCol w="556426"/>
                <a:gridCol w="556426"/>
                <a:gridCol w="556426"/>
                <a:gridCol w="556426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7.19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7.20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7.25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7.26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7.27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7.28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7.29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 anchor="ctr">
                    <a:solidFill>
                      <a:srgbClr val="4ABA1A"/>
                    </a:solidFill>
                  </a:tcPr>
                </a:tc>
              </a:tr>
              <a:tr h="368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분석단계클래스다이어그램</a:t>
                      </a:r>
                      <a:endParaRPr lang="ko-KR" altLang="en-U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</a:tr>
              <a:tr h="368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화면설계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디비설계</a:t>
                      </a:r>
                      <a:endParaRPr lang="ko-KR" altLang="en-US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</a:tr>
              <a:tr h="338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설계단계클래스설계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</a:tr>
              <a:tr h="412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7.30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7.31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8.1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8.2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8.3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8.4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8.5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8.6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8.7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8.8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8.9</a:t>
                      </a:r>
                      <a:endParaRPr lang="ko-KR" altLang="en-US" sz="1300" b="1" dirty="0"/>
                    </a:p>
                  </a:txBody>
                  <a:tcPr marL="68900" marR="68900" marT="34415" marB="34415">
                    <a:solidFill>
                      <a:srgbClr val="4ABA1A"/>
                    </a:solidFill>
                  </a:tcPr>
                </a:tc>
              </a:tr>
              <a:tr h="368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시퀀스설계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</a:tr>
              <a:tr h="368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</a:t>
                      </a: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</a:tr>
              <a:tr h="368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및 디버깅</a:t>
                      </a:r>
                    </a:p>
                  </a:txBody>
                  <a:tcPr marL="68900" marR="68900" marT="34415" marB="34415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68900" marR="68900" marT="34415" marB="34415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20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8908" y="2329376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8585" y="1939359"/>
            <a:ext cx="8579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6119" y="2435319"/>
            <a:ext cx="13388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프로젝트소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</a:t>
            </a:r>
            <a:endParaRPr lang="ko-KR" altLang="en-US" sz="54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7" name="Picture 2" descr="C:\Documents and Settings\nhn\바탕 화면\002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20780109">
            <a:off x="4630414" y="1943482"/>
            <a:ext cx="1126097" cy="810000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4572000" y="2787774"/>
            <a:ext cx="67322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9" y="496243"/>
            <a:ext cx="11464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개발동기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51670"/>
            <a:ext cx="4021708" cy="1117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2" y="977612"/>
            <a:ext cx="2519008" cy="26874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9592" y="397184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음식에 대한 관심도가 증가함에 </a:t>
            </a:r>
            <a:r>
              <a:rPr lang="ko-KR" altLang="en-US" sz="2000" dirty="0" err="1" smtClean="0">
                <a:latin typeface="나눔고딕 ExtraBold" pitchFamily="50" charset="-127"/>
                <a:ea typeface="나눔고딕 ExtraBold" pitchFamily="50" charset="-127"/>
              </a:rPr>
              <a:t>트랜드에</a:t>
            </a:r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 맞는 </a:t>
            </a:r>
            <a:r>
              <a:rPr lang="ko-KR" altLang="en-US" sz="2000" dirty="0" err="1" smtClean="0">
                <a:latin typeface="나눔고딕 ExtraBold" pitchFamily="50" charset="-127"/>
                <a:ea typeface="나눔고딕 ExtraBold" pitchFamily="50" charset="-127"/>
              </a:rPr>
              <a:t>레시피프로그램개발</a:t>
            </a:r>
            <a:endParaRPr lang="en-US" altLang="ko-KR" sz="2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21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9" y="483518"/>
            <a:ext cx="11464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개발목적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271" y="1462013"/>
            <a:ext cx="749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카테고리별의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레시피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제공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8654" y="2326109"/>
            <a:ext cx="749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취향에 기반한 </a:t>
            </a:r>
            <a:r>
              <a:rPr lang="ko-KR" altLang="en-US" sz="2400" dirty="0" err="1">
                <a:latin typeface="나눔고딕" pitchFamily="50" charset="-127"/>
                <a:ea typeface="나눔고딕" pitchFamily="50" charset="-127"/>
              </a:rPr>
              <a:t>추천레시피제공</a:t>
            </a:r>
            <a:endParaRPr lang="en-US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371" y="3190205"/>
            <a:ext cx="749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직접 </a:t>
            </a:r>
            <a:r>
              <a:rPr lang="ko-KR" altLang="en-US" sz="2400" dirty="0" err="1">
                <a:latin typeface="나눔고딕" pitchFamily="50" charset="-127"/>
                <a:ea typeface="나눔고딕" pitchFamily="50" charset="-127"/>
              </a:rPr>
              <a:t>레시피를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 작성하여 사람들간의 </a:t>
            </a:r>
            <a:r>
              <a:rPr lang="ko-KR" altLang="en-US" sz="2400" dirty="0" err="1">
                <a:latin typeface="나눔고딕" pitchFamily="50" charset="-127"/>
                <a:ea typeface="나눔고딕" pitchFamily="50" charset="-127"/>
              </a:rPr>
              <a:t>레시피정보공유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398165"/>
            <a:ext cx="8640960" cy="2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3256" y="103588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나눔고딕 ExtraBold" pitchFamily="50" charset="-127"/>
                <a:ea typeface="나눔고딕 ExtraBold" pitchFamily="50" charset="-127"/>
                <a:cs typeface="Microsoft JhengHei Light" panose="020B0304030504040204" pitchFamily="50" charset="-127"/>
              </a:rPr>
              <a:t>Flook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Microsoft JhengHei Light" panose="020B0304030504040204" pitchFamily="50" charset="-127"/>
            </a:endParaRPr>
          </a:p>
        </p:txBody>
      </p:sp>
      <p:pic>
        <p:nvPicPr>
          <p:cNvPr id="19" name="Picture 2" descr="C:\Users\전상우\Documents\카카오톡 받은 파일\KakaoTalk_20150813_09200124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31176"/>
          <a:stretch/>
        </p:blipFill>
        <p:spPr bwMode="auto">
          <a:xfrm>
            <a:off x="7554509" y="-11013"/>
            <a:ext cx="464350" cy="3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807</Words>
  <Application>Microsoft Office PowerPoint</Application>
  <PresentationFormat>화면 슬라이드 쇼(16:9)</PresentationFormat>
  <Paragraphs>571</Paragraphs>
  <Slides>35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-윤고딕350</vt:lpstr>
      <vt:lpstr>Microsoft JhengHei Light</vt:lpstr>
      <vt:lpstr>맑은 고딕</vt:lpstr>
      <vt:lpstr>나눔고딕</vt:lpstr>
      <vt:lpstr>나눔고딕 ExtraBold</vt:lpstr>
      <vt:lpstr>Times New Roman</vt:lpstr>
      <vt:lpstr>Helvetica75</vt:lpstr>
      <vt:lpstr>a옛날목욕탕L</vt:lpstr>
      <vt:lpstr>Arial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Huni</cp:lastModifiedBy>
  <cp:revision>98</cp:revision>
  <dcterms:created xsi:type="dcterms:W3CDTF">2012-12-02T04:43:39Z</dcterms:created>
  <dcterms:modified xsi:type="dcterms:W3CDTF">2015-08-13T03:08:15Z</dcterms:modified>
</cp:coreProperties>
</file>