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57" r:id="rId3"/>
    <p:sldId id="258" r:id="rId4"/>
    <p:sldId id="266" r:id="rId5"/>
    <p:sldId id="264" r:id="rId6"/>
    <p:sldId id="265" r:id="rId7"/>
    <p:sldId id="262" r:id="rId8"/>
    <p:sldId id="268" r:id="rId9"/>
    <p:sldId id="269" r:id="rId10"/>
    <p:sldId id="270" r:id="rId11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27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5BAC84F2-CA76-4F19-A085-1AACBAEBA77C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35394934-00E1-44FF-9C59-416E339E2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16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4934-00E1-44FF-9C59-416E339E26D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01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00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2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18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6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1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7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1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2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5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3A4E7-4D6D-4030-8451-E95142F4F497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7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3888" y="3140968"/>
            <a:ext cx="22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err="1" smtClean="0"/>
              <a:t>레시피</a:t>
            </a:r>
            <a:r>
              <a:rPr lang="ko-KR" altLang="en-US" sz="2000" smtClean="0"/>
              <a:t> 작성하다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19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51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분류별 레시피 </a:t>
            </a:r>
            <a:r>
              <a:rPr lang="ko-KR" altLang="en-US" sz="1050" smtClean="0">
                <a:solidFill>
                  <a:schemeClr val="tx1"/>
                </a:solidFill>
              </a:rPr>
              <a:t>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웹 메인화면에서 나도요리하기를 클릭한 화면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5922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10894"/>
              </p:ext>
            </p:extLst>
          </p:nvPr>
        </p:nvGraphicFramePr>
        <p:xfrm>
          <a:off x="6730227" y="625775"/>
          <a:ext cx="2402886" cy="5779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214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2</a:t>
                      </a:r>
                      <a:r>
                        <a:rPr lang="ko-KR" altLang="en-US" sz="1000" smtClean="0"/>
                        <a:t>초 보일예정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레시피가 추가되면 서버에서 새로 목록을 불러와 제공한다</a:t>
                      </a:r>
                      <a:r>
                        <a:rPr lang="en-US" altLang="ko-KR" sz="1000" smtClean="0"/>
                        <a:t>.</a:t>
                      </a:r>
                      <a:br>
                        <a:rPr lang="en-US" altLang="ko-KR" sz="1000" smtClean="0"/>
                      </a:b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유즈케이스 정의서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(UC012) Main Flows6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,7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4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5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6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7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8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9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102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579612" y="7620539"/>
            <a:ext cx="3600400" cy="5355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정상적으로 작성되었습니다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4546600" y="2908372"/>
            <a:ext cx="504055" cy="4078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670585" y="2737474"/>
            <a:ext cx="256084" cy="2326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8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" y="611947"/>
            <a:ext cx="6372225" cy="46005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51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기분별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5922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78512"/>
              </p:ext>
            </p:extLst>
          </p:nvPr>
        </p:nvGraphicFramePr>
        <p:xfrm>
          <a:off x="6730227" y="625775"/>
          <a:ext cx="2402886" cy="5888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214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smtClean="0"/>
                        <a:t>Description(</a:t>
                      </a:r>
                      <a:r>
                        <a:rPr lang="ko-KR" altLang="en-US" sz="1700" smtClean="0"/>
                        <a:t>박세훈</a:t>
                      </a:r>
                      <a:r>
                        <a:rPr lang="en-US" altLang="ko-KR" sz="170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“</a:t>
                      </a:r>
                      <a:r>
                        <a:rPr lang="ko-KR" altLang="en-US" sz="1000" smtClean="0"/>
                        <a:t>나도 요리사</a:t>
                      </a:r>
                      <a:r>
                        <a:rPr lang="en-US" altLang="ko-KR" sz="1000" smtClean="0"/>
                        <a:t>” </a:t>
                      </a:r>
                      <a:r>
                        <a:rPr lang="ko-KR" altLang="en-US" sz="1000" smtClean="0"/>
                        <a:t>버튼을 클릭하면 새로운 화면으로 이동하고 사용자정의 레시피 목록을서버에서 불러와</a:t>
                      </a:r>
                      <a:r>
                        <a:rPr lang="ko-KR" altLang="en-US" sz="1000" baseline="0" smtClean="0"/>
                        <a:t> 제공한다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220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220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102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01881" y="1063197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53801" y="1038951"/>
            <a:ext cx="686665" cy="23104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990" y="2996952"/>
            <a:ext cx="1457010" cy="180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38" y="1235405"/>
            <a:ext cx="6346365" cy="409421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51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사용자 정의 레시피 작성하기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웹 메인화면에서 나도요리하기를 클릭한 화면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5922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868155"/>
              </p:ext>
            </p:extLst>
          </p:nvPr>
        </p:nvGraphicFramePr>
        <p:xfrm>
          <a:off x="6730227" y="625775"/>
          <a:ext cx="2402886" cy="960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214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smtClean="0"/>
                        <a:t>Description(</a:t>
                      </a:r>
                      <a:r>
                        <a:rPr lang="ko-KR" altLang="en-US" sz="1700" smtClean="0"/>
                        <a:t>박세훈</a:t>
                      </a:r>
                      <a:r>
                        <a:rPr lang="en-US" altLang="ko-KR" sz="170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smtClean="0"/>
                        <a:t>작성하기 버튼을 클릭하면 레시피를 작성할 수 있는 팝업창이 생성된다</a:t>
                      </a:r>
                      <a:r>
                        <a:rPr lang="en-US" altLang="ko-KR" sz="1000" baseline="0" smtClean="0"/>
                        <a:t>.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baseline="0" smtClean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965889" y="1574562"/>
            <a:ext cx="274443" cy="2697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51917" y="1958580"/>
            <a:ext cx="548108" cy="23104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77158" y="2536563"/>
            <a:ext cx="2134846" cy="430887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mtClean="0"/>
              <a:t>레시피를 작성하다</a:t>
            </a:r>
            <a:r>
              <a:rPr lang="en-US" altLang="ko-KR" sz="1100" smtClean="0"/>
              <a:t>(</a:t>
            </a:r>
            <a:r>
              <a:rPr lang="en-US" altLang="ko-KR" sz="1100"/>
              <a:t>UC012) Main Flows </a:t>
            </a:r>
            <a:r>
              <a:rPr lang="en-US" altLang="ko-KR" sz="1100" smtClean="0"/>
              <a:t>1</a:t>
            </a:r>
            <a:r>
              <a:rPr lang="ko-KR" altLang="en-US" sz="1100" smtClean="0"/>
              <a:t>번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6637372" y="988348"/>
            <a:ext cx="2506628" cy="6480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6" idx="2"/>
            <a:endCxn id="15" idx="0"/>
          </p:cNvCxnSpPr>
          <p:nvPr/>
        </p:nvCxnSpPr>
        <p:spPr>
          <a:xfrm>
            <a:off x="7890686" y="1636421"/>
            <a:ext cx="53895" cy="90014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67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" y="1423999"/>
            <a:ext cx="6691428" cy="544614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571500"/>
            <a:ext cx="9144000" cy="6286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569703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8195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569574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err="1">
                <a:solidFill>
                  <a:schemeClr val="tx1"/>
                </a:solidFill>
              </a:rPr>
              <a:t>레시피</a:t>
            </a:r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작성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8215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>
                <a:solidFill>
                  <a:schemeClr val="tx1"/>
                </a:solidFill>
              </a:rPr>
              <a:t>레시피</a:t>
            </a:r>
            <a:r>
              <a:rPr lang="ko-KR" altLang="en-US" sz="1050" dirty="0">
                <a:solidFill>
                  <a:schemeClr val="tx1"/>
                </a:solidFill>
              </a:rPr>
              <a:t> 작성 버튼을 클릭했을 때 출력되는 화면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1065630"/>
            <a:ext cx="6732238" cy="5792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241364"/>
              </p:ext>
            </p:extLst>
          </p:nvPr>
        </p:nvGraphicFramePr>
        <p:xfrm>
          <a:off x="6730227" y="1052736"/>
          <a:ext cx="2402886" cy="4423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394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레시피명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입력창이다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입력하지 않았을 경우 클라이언트에서 입력을 요구한다</a:t>
                      </a:r>
                      <a:r>
                        <a:rPr lang="en-US" altLang="ko-KR" sz="800" dirty="0" smtClean="0"/>
                        <a:t>.)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공개범위를 설정하는 </a:t>
                      </a:r>
                      <a:r>
                        <a:rPr lang="ko-KR" altLang="en-US" sz="800" dirty="0" err="1" smtClean="0"/>
                        <a:t>콤보박스이다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전체공개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친구공개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비공개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방법별을 </a:t>
                      </a:r>
                      <a:r>
                        <a:rPr lang="ko-KR" altLang="en-US" sz="800" dirty="0" err="1" smtClean="0"/>
                        <a:t>설정할수</a:t>
                      </a:r>
                      <a:r>
                        <a:rPr lang="ko-KR" altLang="en-US" sz="800" dirty="0" smtClean="0"/>
                        <a:t> 있는 </a:t>
                      </a:r>
                      <a:r>
                        <a:rPr lang="ko-KR" altLang="en-US" sz="800" dirty="0" err="1" smtClean="0"/>
                        <a:t>콤보박스이다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smtClean="0"/>
                        <a:t>(</a:t>
                      </a:r>
                      <a:r>
                        <a:rPr lang="ko-KR" altLang="en-US" sz="800" smtClean="0"/>
                        <a:t>밥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죽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스프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만두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면류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국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찌개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전골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탕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조림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볶음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구이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튀김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커틀릿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부침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찜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샐러드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김치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밑반찬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떡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한과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빵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과자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도시락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간식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음료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후식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양념장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그라탕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리조또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샌드위치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햄버거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야식</a:t>
                      </a:r>
                      <a:r>
                        <a:rPr lang="en-US" altLang="ko-KR" sz="800" smtClean="0"/>
                        <a:t>)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smtClean="0"/>
                        <a:t>방법별을 </a:t>
                      </a:r>
                      <a:r>
                        <a:rPr lang="ko-KR" altLang="en-US" sz="800" dirty="0" smtClean="0"/>
                        <a:t>선택하지 않았을 경우 카테고리 선택을 클라이언트에서 요청한다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상황별을 설정할 수 있는 콤보박스이다</a:t>
                      </a:r>
                      <a:r>
                        <a:rPr lang="en-US" altLang="ko-KR" sz="800" smtClean="0"/>
                        <a:t>.</a:t>
                      </a:r>
                      <a:br>
                        <a:rPr lang="en-US" altLang="ko-KR" sz="800" smtClean="0"/>
                      </a:br>
                      <a:r>
                        <a:rPr lang="en-US" altLang="ko-KR" sz="800" smtClean="0"/>
                        <a:t>(</a:t>
                      </a:r>
                      <a:r>
                        <a:rPr lang="ko-KR" altLang="en-US" sz="800" smtClean="0"/>
                        <a:t>일상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손님접대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나들이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간식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초스피드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술안주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푸드사타일링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다이어트쿡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영양식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야식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해장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기타</a:t>
                      </a:r>
                      <a:r>
                        <a:rPr lang="en-US" altLang="ko-KR" sz="800" smtClean="0"/>
                        <a:t>)</a:t>
                      </a:r>
                    </a:p>
                    <a:p>
                      <a:r>
                        <a:rPr lang="ko-KR" altLang="en-US" sz="800" smtClean="0"/>
                        <a:t>상황별을 선택하지 않았을 경우 카테고리 선택을 클라이언트에서 요청한다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나라별을 설정할 수 있는 콤보박스이다</a:t>
                      </a:r>
                      <a:r>
                        <a:rPr lang="en-US" altLang="ko-KR" sz="800" smtClean="0"/>
                        <a:t>.</a:t>
                      </a:r>
                      <a:br>
                        <a:rPr lang="en-US" altLang="ko-KR" sz="800" smtClean="0"/>
                      </a:br>
                      <a:r>
                        <a:rPr lang="en-US" altLang="ko-KR" sz="800" smtClean="0"/>
                        <a:t>(</a:t>
                      </a:r>
                      <a:r>
                        <a:rPr lang="ko-KR" altLang="en-US" sz="800" smtClean="0"/>
                        <a:t>한식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양식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일식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중식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동남아식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이탈리아식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멕시코식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퓨전식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기타</a:t>
                      </a:r>
                      <a:r>
                        <a:rPr lang="en-US" altLang="ko-KR" sz="800" smtClean="0"/>
                        <a:t>)</a:t>
                      </a:r>
                    </a:p>
                    <a:p>
                      <a:r>
                        <a:rPr lang="ko-KR" altLang="en-US" sz="800" smtClean="0"/>
                        <a:t>나라별을 선택하지 않았을 경우 카테고리 선택을 클라이언트에서 요청한다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재료별을 설정할 수 있는 콤보박스이다</a:t>
                      </a:r>
                      <a:r>
                        <a:rPr lang="en-US" altLang="ko-KR" sz="800" smtClean="0"/>
                        <a:t>.</a:t>
                      </a:r>
                      <a:br>
                        <a:rPr lang="en-US" altLang="ko-KR" sz="800" smtClean="0"/>
                      </a:br>
                      <a:r>
                        <a:rPr lang="en-US" altLang="ko-KR" sz="800" smtClean="0"/>
                        <a:t>(</a:t>
                      </a:r>
                      <a:r>
                        <a:rPr lang="ko-KR" altLang="en-US" sz="800" smtClean="0"/>
                        <a:t>육류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해물류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건어물류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곡류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콩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견과류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채소류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버섯류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빵류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가공식품류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면류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떡류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과일류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달걀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유제품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기타</a:t>
                      </a:r>
                      <a:r>
                        <a:rPr lang="en-US" altLang="ko-KR" sz="800" smtClean="0"/>
                        <a:t>)</a:t>
                      </a:r>
                    </a:p>
                    <a:p>
                      <a:r>
                        <a:rPr lang="ko-KR" altLang="en-US" sz="800" smtClean="0"/>
                        <a:t>재료별을 선택하지 않았을 경우 카테고리 선택을 클라이언트에서 요청한다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087474" y="218282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64205" y="249851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76319" y="5972172"/>
            <a:ext cx="2120884" cy="43088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/>
              <a:t>레시피를 작성하다</a:t>
            </a:r>
            <a:r>
              <a:rPr lang="en-US" altLang="ko-KR" sz="1100"/>
              <a:t>(UC012) Main Flows </a:t>
            </a:r>
            <a:r>
              <a:rPr lang="en-US" altLang="ko-KR" sz="1100" smtClean="0"/>
              <a:t>2,3</a:t>
            </a:r>
            <a:r>
              <a:rPr lang="ko-KR" altLang="en-US" sz="1100" smtClean="0"/>
              <a:t>번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6638103" y="1412775"/>
            <a:ext cx="2516228" cy="41044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7" idx="2"/>
            <a:endCxn id="5" idx="0"/>
          </p:cNvCxnSpPr>
          <p:nvPr/>
        </p:nvCxnSpPr>
        <p:spPr>
          <a:xfrm>
            <a:off x="7896217" y="5517232"/>
            <a:ext cx="40544" cy="4549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280288" y="2193347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84689" y="249851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237352" y="248218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69701" y="249660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92280" y="1556792"/>
            <a:ext cx="2051720" cy="2720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꺾인 연결선 36"/>
          <p:cNvCxnSpPr>
            <a:stCxn id="35" idx="1"/>
            <a:endCxn id="38" idx="0"/>
          </p:cNvCxnSpPr>
          <p:nvPr/>
        </p:nvCxnSpPr>
        <p:spPr>
          <a:xfrm rot="10800000" flipV="1">
            <a:off x="5106450" y="1692795"/>
            <a:ext cx="1985830" cy="436334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949779" y="6056141"/>
            <a:ext cx="2313341" cy="52322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/>
              <a:t>레시피를 작성하다</a:t>
            </a:r>
            <a:r>
              <a:rPr lang="en-US" altLang="ko-KR" sz="1400"/>
              <a:t>(</a:t>
            </a:r>
            <a:r>
              <a:rPr lang="en-US" altLang="ko-KR" sz="1400" smtClean="0"/>
              <a:t>UC012)</a:t>
            </a:r>
            <a:br>
              <a:rPr lang="en-US" altLang="ko-KR" sz="1400" smtClean="0"/>
            </a:br>
            <a:r>
              <a:rPr lang="en-US" altLang="ko-KR" sz="1400" smtClean="0"/>
              <a:t>Alternative Flows A-1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934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6" y="2143275"/>
            <a:ext cx="6703666" cy="35652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571500"/>
            <a:ext cx="9144000" cy="6286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569703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8195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569574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err="1">
                <a:solidFill>
                  <a:schemeClr val="tx1"/>
                </a:solidFill>
              </a:rPr>
              <a:t>레시피</a:t>
            </a:r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작성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8215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>
                <a:solidFill>
                  <a:schemeClr val="tx1"/>
                </a:solidFill>
              </a:rPr>
              <a:t>레시피</a:t>
            </a:r>
            <a:r>
              <a:rPr lang="ko-KR" altLang="en-US" sz="1050" dirty="0">
                <a:solidFill>
                  <a:schemeClr val="tx1"/>
                </a:solidFill>
              </a:rPr>
              <a:t> 작성 버튼을 클릭했을 때 출력되는 화면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1065630"/>
            <a:ext cx="6732238" cy="5792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133587"/>
              </p:ext>
            </p:extLst>
          </p:nvPr>
        </p:nvGraphicFramePr>
        <p:xfrm>
          <a:off x="6730227" y="1052736"/>
          <a:ext cx="2402886" cy="3120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394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인원별을 선택할 수 있는 콤보박스이다</a:t>
                      </a:r>
                      <a:r>
                        <a:rPr lang="en-US" altLang="ko-KR" sz="800" smtClean="0"/>
                        <a:t>.</a:t>
                      </a:r>
                    </a:p>
                    <a:p>
                      <a:r>
                        <a:rPr lang="en-US" altLang="ko-KR" sz="800" smtClean="0"/>
                        <a:t>(1</a:t>
                      </a:r>
                      <a:r>
                        <a:rPr lang="ko-KR" altLang="en-US" sz="800" smtClean="0"/>
                        <a:t>인분</a:t>
                      </a:r>
                      <a:r>
                        <a:rPr lang="en-US" altLang="ko-KR" sz="800" smtClean="0"/>
                        <a:t>,2</a:t>
                      </a:r>
                      <a:r>
                        <a:rPr lang="ko-KR" altLang="en-US" sz="800" smtClean="0"/>
                        <a:t>인분</a:t>
                      </a:r>
                      <a:r>
                        <a:rPr lang="en-US" altLang="ko-KR" sz="800" smtClean="0"/>
                        <a:t>,3</a:t>
                      </a:r>
                      <a:r>
                        <a:rPr lang="ko-KR" altLang="en-US" sz="800" smtClean="0"/>
                        <a:t>인분</a:t>
                      </a:r>
                      <a:r>
                        <a:rPr lang="en-US" altLang="ko-KR" sz="800" smtClean="0"/>
                        <a:t>,4</a:t>
                      </a:r>
                      <a:r>
                        <a:rPr lang="ko-KR" altLang="en-US" sz="800" smtClean="0"/>
                        <a:t>인분</a:t>
                      </a:r>
                      <a:r>
                        <a:rPr lang="en-US" altLang="ko-KR" sz="800" smtClean="0"/>
                        <a:t>,5</a:t>
                      </a:r>
                      <a:r>
                        <a:rPr lang="ko-KR" altLang="en-US" sz="800" smtClean="0"/>
                        <a:t>인분 이상</a:t>
                      </a:r>
                      <a:r>
                        <a:rPr lang="en-US" altLang="ko-KR" sz="80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인원을 선택하지 않았을 경우 카테고리 선택을 클라이언트에서 요청한다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시간을 선택할 수 있는 콤보박스이다</a:t>
                      </a:r>
                      <a:r>
                        <a:rPr lang="en-US" altLang="ko-KR" sz="800" smtClean="0"/>
                        <a:t>.</a:t>
                      </a:r>
                      <a:br>
                        <a:rPr lang="en-US" altLang="ko-KR" sz="800" smtClean="0"/>
                      </a:br>
                      <a:r>
                        <a:rPr lang="en-US" altLang="ko-KR" sz="800" smtClean="0"/>
                        <a:t>(5</a:t>
                      </a:r>
                      <a:r>
                        <a:rPr lang="ko-KR" altLang="en-US" sz="800" smtClean="0"/>
                        <a:t>분이내</a:t>
                      </a:r>
                      <a:r>
                        <a:rPr lang="en-US" altLang="ko-KR" sz="800" smtClean="0"/>
                        <a:t>,10</a:t>
                      </a:r>
                      <a:r>
                        <a:rPr lang="ko-KR" altLang="en-US" sz="800" smtClean="0"/>
                        <a:t>분이내</a:t>
                      </a:r>
                      <a:r>
                        <a:rPr lang="en-US" altLang="ko-KR" sz="800" smtClean="0"/>
                        <a:t>,15</a:t>
                      </a:r>
                      <a:r>
                        <a:rPr lang="ko-KR" altLang="en-US" sz="800" smtClean="0"/>
                        <a:t>분이내</a:t>
                      </a:r>
                      <a:r>
                        <a:rPr lang="en-US" altLang="ko-KR" sz="800" smtClean="0"/>
                        <a:t>,30</a:t>
                      </a:r>
                      <a:r>
                        <a:rPr lang="ko-KR" altLang="en-US" sz="800" smtClean="0"/>
                        <a:t>분이내</a:t>
                      </a:r>
                      <a:r>
                        <a:rPr lang="en-US" altLang="ko-KR" sz="800" smtClean="0"/>
                        <a:t>,60</a:t>
                      </a:r>
                      <a:r>
                        <a:rPr lang="ko-KR" altLang="en-US" sz="800" smtClean="0"/>
                        <a:t>분이내</a:t>
                      </a:r>
                      <a:r>
                        <a:rPr lang="en-US" altLang="ko-KR" sz="800" smtClean="0"/>
                        <a:t>,90</a:t>
                      </a:r>
                      <a:r>
                        <a:rPr lang="ko-KR" altLang="en-US" sz="800" smtClean="0"/>
                        <a:t>분이내</a:t>
                      </a:r>
                      <a:r>
                        <a:rPr lang="en-US" altLang="ko-KR" sz="800" smtClean="0"/>
                        <a:t>,2</a:t>
                      </a:r>
                      <a:r>
                        <a:rPr lang="ko-KR" altLang="en-US" sz="800" smtClean="0"/>
                        <a:t>시간이내</a:t>
                      </a:r>
                      <a:r>
                        <a:rPr lang="en-US" altLang="ko-KR" sz="800" smtClean="0"/>
                        <a:t>,2</a:t>
                      </a:r>
                      <a:r>
                        <a:rPr lang="ko-KR" altLang="en-US" sz="800" smtClean="0"/>
                        <a:t>시간이상</a:t>
                      </a:r>
                      <a:r>
                        <a:rPr lang="en-US" altLang="ko-KR" sz="800" smtClean="0"/>
                        <a:t>)</a:t>
                      </a:r>
                      <a:br>
                        <a:rPr lang="en-US" altLang="ko-KR" sz="800" smtClean="0"/>
                      </a:br>
                      <a:r>
                        <a:rPr lang="ko-KR" altLang="en-US" sz="800" smtClean="0"/>
                        <a:t>시간을 선택하지 않았을 경우 카테고리 선택을 클라이언트에서 요청한다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난이도를 선택할 수 있는 콤보박스이다</a:t>
                      </a:r>
                      <a:r>
                        <a:rPr lang="en-US" altLang="ko-KR" sz="800" smtClean="0"/>
                        <a:t>.</a:t>
                      </a:r>
                      <a:br>
                        <a:rPr lang="en-US" altLang="ko-KR" sz="800" smtClean="0"/>
                      </a:br>
                      <a:r>
                        <a:rPr lang="en-US" altLang="ko-KR" sz="800" smtClean="0"/>
                        <a:t>(</a:t>
                      </a:r>
                      <a:r>
                        <a:rPr lang="ko-KR" altLang="en-US" sz="800" smtClean="0"/>
                        <a:t>쉬움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보통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어려움</a:t>
                      </a:r>
                      <a:r>
                        <a:rPr lang="en-US" altLang="ko-KR" sz="80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난이도를 선택하지 않았을 경우 카테고리 선택을 클라이언트에서 요청한다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완성사진을 업로드할 수</a:t>
                      </a:r>
                      <a:r>
                        <a:rPr lang="ko-KR" altLang="en-US" sz="800" baseline="0" smtClean="0"/>
                        <a:t> 있는 버튼이다</a:t>
                      </a:r>
                      <a:r>
                        <a:rPr lang="en-US" altLang="ko-KR" sz="800" baseline="0" smtClean="0"/>
                        <a:t>.</a:t>
                      </a:r>
                      <a:br>
                        <a:rPr lang="en-US" altLang="ko-KR" sz="800" baseline="0" smtClean="0"/>
                      </a:br>
                      <a:r>
                        <a:rPr lang="ko-KR" altLang="en-US" sz="800" baseline="0" smtClean="0"/>
                        <a:t>파일을 열 수 있는 화면이 생성된다</a:t>
                      </a:r>
                      <a:r>
                        <a:rPr lang="en-US" altLang="ko-KR" sz="800" baseline="0" smtClean="0"/>
                        <a:t>.</a:t>
                      </a:r>
                      <a:br>
                        <a:rPr lang="en-US" altLang="ko-KR" sz="800" baseline="0" smtClean="0"/>
                      </a:br>
                      <a:r>
                        <a:rPr lang="en-US" altLang="ko-KR" sz="800" baseline="0" smtClean="0"/>
                        <a:t>(</a:t>
                      </a:r>
                      <a:r>
                        <a:rPr lang="ko-KR" altLang="en-US" sz="800" baseline="0" smtClean="0"/>
                        <a:t>완성사진을 업로드 하지 않았을 경우</a:t>
                      </a:r>
                      <a:r>
                        <a:rPr lang="en-US" altLang="ko-KR" sz="800" baseline="0" smtClean="0"/>
                        <a:t/>
                      </a:r>
                      <a:br>
                        <a:rPr lang="en-US" altLang="ko-KR" sz="800" baseline="0" smtClean="0"/>
                      </a:br>
                      <a:r>
                        <a:rPr lang="ko-KR" altLang="en-US" sz="800" baseline="0" smtClean="0"/>
                        <a:t>사용자에게 등록을 요구한다</a:t>
                      </a:r>
                      <a:r>
                        <a:rPr lang="en-US" altLang="ko-KR" sz="800" baseline="0" smtClean="0"/>
                        <a:t>)</a:t>
                      </a:r>
                      <a:endParaRPr lang="ko-KR" altLang="en-US" sz="8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사용자한마디</a:t>
                      </a:r>
                      <a:r>
                        <a:rPr lang="en-US" altLang="ko-KR" sz="800" smtClean="0"/>
                        <a:t>(</a:t>
                      </a:r>
                      <a:r>
                        <a:rPr lang="ko-KR" altLang="en-US" sz="800" smtClean="0"/>
                        <a:t>레시피 설명</a:t>
                      </a:r>
                      <a:r>
                        <a:rPr lang="en-US" altLang="ko-KR" sz="800" smtClean="0"/>
                        <a:t>)</a:t>
                      </a:r>
                      <a:r>
                        <a:rPr lang="ko-KR" altLang="en-US" sz="800" smtClean="0"/>
                        <a:t>을 작성할 수 있는 텍스트 입력창이다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216296" y="222807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47372" y="2236867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57473" y="222807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76319" y="4725144"/>
            <a:ext cx="2120884" cy="43088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/>
              <a:t>레시피를 작성하다</a:t>
            </a:r>
            <a:r>
              <a:rPr lang="en-US" altLang="ko-KR" sz="1100"/>
              <a:t>(UC012) Main Flows 2,3</a:t>
            </a:r>
            <a:r>
              <a:rPr lang="ko-KR" altLang="en-US" sz="1100"/>
              <a:t>번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6638102" y="1359435"/>
            <a:ext cx="2500719" cy="27176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7" idx="2"/>
            <a:endCxn id="5" idx="0"/>
          </p:cNvCxnSpPr>
          <p:nvPr/>
        </p:nvCxnSpPr>
        <p:spPr>
          <a:xfrm>
            <a:off x="7888462" y="4077072"/>
            <a:ext cx="48299" cy="64807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374" y="1986767"/>
            <a:ext cx="2355398" cy="1327773"/>
          </a:xfrm>
          <a:prstGeom prst="rect">
            <a:avLst/>
          </a:prstGeom>
        </p:spPr>
      </p:pic>
      <p:cxnSp>
        <p:nvCxnSpPr>
          <p:cNvPr id="57" name="직선 화살표 연결선 56"/>
          <p:cNvCxnSpPr>
            <a:stCxn id="64" idx="3"/>
            <a:endCxn id="56" idx="1"/>
          </p:cNvCxnSpPr>
          <p:nvPr/>
        </p:nvCxnSpPr>
        <p:spPr>
          <a:xfrm flipV="1">
            <a:off x="3425704" y="2650654"/>
            <a:ext cx="606670" cy="7298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238255" y="3303780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596306" y="457160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092280" y="3481028"/>
            <a:ext cx="2051720" cy="2720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꺾인 연결선 70"/>
          <p:cNvCxnSpPr>
            <a:stCxn id="67" idx="1"/>
            <a:endCxn id="72" idx="0"/>
          </p:cNvCxnSpPr>
          <p:nvPr/>
        </p:nvCxnSpPr>
        <p:spPr>
          <a:xfrm rot="10800000" flipV="1">
            <a:off x="5106450" y="3617031"/>
            <a:ext cx="1985830" cy="243910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3949779" y="6056141"/>
            <a:ext cx="2313341" cy="46166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/>
              <a:t>레시피를 작성하다</a:t>
            </a:r>
            <a:r>
              <a:rPr lang="en-US" altLang="ko-KR" sz="1200"/>
              <a:t>(</a:t>
            </a:r>
            <a:r>
              <a:rPr lang="en-US" altLang="ko-KR" sz="1200" smtClean="0"/>
              <a:t>UC012)</a:t>
            </a:r>
            <a:br>
              <a:rPr lang="en-US" altLang="ko-KR" sz="1200" smtClean="0"/>
            </a:br>
            <a:r>
              <a:rPr lang="en-US" altLang="ko-KR" sz="1200" smtClean="0"/>
              <a:t>Alternative Flows A-2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898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3" y="1700808"/>
            <a:ext cx="6679949" cy="436128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25395"/>
            <a:ext cx="9144000" cy="6286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569703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8195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569574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err="1">
                <a:solidFill>
                  <a:schemeClr val="tx1"/>
                </a:solidFill>
              </a:rPr>
              <a:t>레시피</a:t>
            </a:r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작성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8215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>
                <a:solidFill>
                  <a:schemeClr val="tx1"/>
                </a:solidFill>
              </a:rPr>
              <a:t>레시피</a:t>
            </a:r>
            <a:r>
              <a:rPr lang="ko-KR" altLang="en-US" sz="1050" dirty="0">
                <a:solidFill>
                  <a:schemeClr val="tx1"/>
                </a:solidFill>
              </a:rPr>
              <a:t> 작성 버튼을 클릭했을 때 출력되는 화면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1065630"/>
            <a:ext cx="6732238" cy="5792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83553"/>
              </p:ext>
            </p:extLst>
          </p:nvPr>
        </p:nvGraphicFramePr>
        <p:xfrm>
          <a:off x="6730227" y="1052736"/>
          <a:ext cx="2402886" cy="4248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394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주재료의 재료명을 입력할 수 있는 텍스트</a:t>
                      </a:r>
                      <a:r>
                        <a:rPr lang="ko-KR" altLang="en-US" sz="800" baseline="0" smtClean="0"/>
                        <a:t> 입력창 </a:t>
                      </a:r>
                      <a:r>
                        <a:rPr lang="ko-KR" altLang="en-US" sz="800" smtClean="0"/>
                        <a:t>이다</a:t>
                      </a:r>
                      <a:r>
                        <a:rPr lang="en-US" altLang="ko-KR" sz="800" smtClean="0"/>
                        <a:t>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주재료의 수량을 입력할 수 있는 텍스트</a:t>
                      </a:r>
                      <a:r>
                        <a:rPr lang="ko-KR" altLang="en-US" sz="800" baseline="0" smtClean="0"/>
                        <a:t>  입력창 </a:t>
                      </a:r>
                      <a:r>
                        <a:rPr lang="ko-KR" altLang="en-US" sz="800" smtClean="0"/>
                        <a:t>이다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단위를 입력할 수 있는 콤보 박스이다</a:t>
                      </a:r>
                      <a:r>
                        <a:rPr lang="en-US" altLang="ko-KR" sz="800" smtClean="0"/>
                        <a:t>.</a:t>
                      </a:r>
                      <a:br>
                        <a:rPr lang="en-US" altLang="ko-KR" sz="800" smtClean="0"/>
                      </a:br>
                      <a:r>
                        <a:rPr lang="en-US" altLang="ko-KR" sz="800" smtClean="0"/>
                        <a:t>(g,ml,</a:t>
                      </a:r>
                      <a:r>
                        <a:rPr lang="ko-KR" altLang="en-US" sz="800" smtClean="0"/>
                        <a:t>개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종이컴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숟가락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줌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직접입력</a:t>
                      </a:r>
                      <a:r>
                        <a:rPr lang="en-US" altLang="ko-KR" sz="800" smtClean="0"/>
                        <a:t>)</a:t>
                      </a:r>
                      <a:br>
                        <a:rPr lang="en-US" altLang="ko-KR" sz="800" smtClean="0"/>
                      </a:br>
                      <a:r>
                        <a:rPr lang="ko-KR" altLang="en-US" sz="800" smtClean="0"/>
                        <a:t>단위을 선택하지 않았을 경우 카테고리 선택을 클라이언트에서 요청한다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smtClean="0"/>
                        <a:t>“+”</a:t>
                      </a:r>
                      <a:r>
                        <a:rPr lang="ko-KR" altLang="en-US" sz="800" smtClean="0"/>
                        <a:t>버튼을 클릭하면 추가로 입력할 수 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조리사진을 업로드할 수 있는 버튼이다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조리방법을 입력할 수 있는 텍스트 입력창이다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“-”</a:t>
                      </a:r>
                      <a:r>
                        <a:rPr lang="ko-KR" altLang="en-US" sz="800" smtClean="0"/>
                        <a:t>버튼을 클릭하면</a:t>
                      </a:r>
                      <a:r>
                        <a:rPr lang="ko-KR" altLang="en-US" sz="800" baseline="0" smtClean="0"/>
                        <a:t> 선택한 조리과정삭제 팝업창이 출력된다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“+”</a:t>
                      </a:r>
                      <a:r>
                        <a:rPr lang="ko-KR" altLang="en-US" sz="800" smtClean="0"/>
                        <a:t>버튼을 클릭하면 조리사진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조리방법</a:t>
                      </a:r>
                      <a:r>
                        <a:rPr lang="en-US" altLang="ko-KR" sz="800" baseline="0" smtClean="0"/>
                        <a:t>,</a:t>
                      </a:r>
                      <a:r>
                        <a:rPr lang="en-US" altLang="ko-KR" sz="800" smtClean="0"/>
                        <a:t>”-”</a:t>
                      </a:r>
                      <a:r>
                        <a:rPr lang="ko-KR" altLang="en-US" sz="800" smtClean="0"/>
                        <a:t>버튼이</a:t>
                      </a:r>
                      <a:r>
                        <a:rPr lang="ko-KR" altLang="en-US" sz="800" baseline="0" smtClean="0"/>
                        <a:t> 추가된다</a:t>
                      </a:r>
                      <a:endParaRPr lang="ko-KR" altLang="en-US" sz="8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/>
                        <a:t>확인 </a:t>
                      </a:r>
                      <a:r>
                        <a:rPr lang="ko-KR" altLang="en-US" sz="700" dirty="0" smtClean="0"/>
                        <a:t>버튼을 </a:t>
                      </a:r>
                      <a:r>
                        <a:rPr lang="ko-KR" altLang="en-US" sz="700" smtClean="0"/>
                        <a:t>클릭하면 레시피를 작성한다</a:t>
                      </a:r>
                      <a:endParaRPr lang="en-US" altLang="ko-KR" sz="700" smtClean="0"/>
                    </a:p>
                    <a:p>
                      <a:pPr algn="l" latinLnBrk="1"/>
                      <a:r>
                        <a:rPr lang="en-US" altLang="ko-KR" sz="700" smtClean="0"/>
                        <a:t>(</a:t>
                      </a:r>
                      <a:r>
                        <a:rPr lang="ko-KR" altLang="en-US" sz="700" smtClean="0"/>
                        <a:t>서버에서 처리한다</a:t>
                      </a:r>
                      <a:r>
                        <a:rPr lang="en-US" altLang="ko-KR" sz="700" smtClean="0"/>
                        <a:t>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/>
                        <a:t>취소버튼을 클릭하면 취소팝업창이 출력된다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11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smtClean="0"/>
                        <a:t>확인 버튼을 클릭하면 레시피 작성을 취소하고 메인 화면으로 이동한다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smtClean="0"/>
                        <a:t>취소버튼을 클릭하면 레시피</a:t>
                      </a:r>
                      <a:r>
                        <a:rPr lang="ko-KR" altLang="en-US" sz="700" baseline="0" smtClean="0"/>
                        <a:t> 팝업창이 사라진다</a:t>
                      </a:r>
                      <a:endParaRPr lang="ko-KR" altLang="en-US" sz="7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656359" y="250793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9483" y="396447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75830" y="250793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87590" y="2584703"/>
            <a:ext cx="2120884" cy="43088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/>
              <a:t>(</a:t>
            </a:r>
            <a:r>
              <a:rPr lang="ko-KR" altLang="en-US" sz="1100"/>
              <a:t>유즈케이스 정의서</a:t>
            </a:r>
            <a:r>
              <a:rPr lang="en-US" altLang="ko-KR" sz="1100"/>
              <a:t>(UC012) Main Flows 2</a:t>
            </a:r>
            <a:r>
              <a:rPr lang="ko-KR" altLang="en-US" sz="1100"/>
              <a:t>번</a:t>
            </a:r>
            <a:r>
              <a:rPr lang="en-US" altLang="ko-KR" sz="1100"/>
              <a:t>,3</a:t>
            </a:r>
            <a:r>
              <a:rPr lang="ko-KR" altLang="en-US" sz="1100" smtClean="0"/>
              <a:t>번</a:t>
            </a:r>
            <a:r>
              <a:rPr lang="en-US" altLang="ko-KR" sz="1100" smtClean="0"/>
              <a:t>)</a:t>
            </a:r>
            <a:endParaRPr lang="ko-KR" altLang="en-US" sz="1100" dirty="0"/>
          </a:p>
        </p:txBody>
      </p:sp>
      <p:cxnSp>
        <p:nvCxnSpPr>
          <p:cNvPr id="14" name="직선 화살표 연결선 13"/>
          <p:cNvCxnSpPr>
            <a:endCxn id="5" idx="2"/>
          </p:cNvCxnSpPr>
          <p:nvPr/>
        </p:nvCxnSpPr>
        <p:spPr>
          <a:xfrm flipH="1" flipV="1">
            <a:off x="5548032" y="3015590"/>
            <a:ext cx="1090070" cy="39203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6916060" y="5861193"/>
            <a:ext cx="2041402" cy="461665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/>
              <a:t>레시피를 작성하다</a:t>
            </a:r>
            <a:r>
              <a:rPr lang="en-US" altLang="ko-KR" sz="1200"/>
              <a:t>(UC012) Main Flows 2,3</a:t>
            </a:r>
            <a:r>
              <a:rPr lang="ko-KR" altLang="en-US" sz="1200"/>
              <a:t>번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571763" y="250793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324763" y="2507930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03738" y="396447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40485" y="396181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177828" y="497424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082" y="4455945"/>
            <a:ext cx="2175376" cy="1134303"/>
          </a:xfrm>
          <a:prstGeom prst="rect">
            <a:avLst/>
          </a:prstGeom>
        </p:spPr>
      </p:pic>
      <p:cxnSp>
        <p:nvCxnSpPr>
          <p:cNvPr id="60" name="직선 화살표 연결선 59"/>
          <p:cNvCxnSpPr>
            <a:stCxn id="57" idx="3"/>
            <a:endCxn id="59" idx="1"/>
          </p:cNvCxnSpPr>
          <p:nvPr/>
        </p:nvCxnSpPr>
        <p:spPr>
          <a:xfrm flipV="1">
            <a:off x="3365277" y="5023097"/>
            <a:ext cx="893805" cy="2791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862" y="3236296"/>
            <a:ext cx="1051197" cy="678359"/>
          </a:xfrm>
          <a:prstGeom prst="rect">
            <a:avLst/>
          </a:prstGeom>
        </p:spPr>
      </p:pic>
      <p:cxnSp>
        <p:nvCxnSpPr>
          <p:cNvPr id="63" name="직선 화살표 연결선 62"/>
          <p:cNvCxnSpPr>
            <a:stCxn id="56" idx="0"/>
            <a:endCxn id="62" idx="3"/>
          </p:cNvCxnSpPr>
          <p:nvPr/>
        </p:nvCxnSpPr>
        <p:spPr>
          <a:xfrm flipH="1" flipV="1">
            <a:off x="5735059" y="3575476"/>
            <a:ext cx="599151" cy="38633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2843808" y="540248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390366" y="5385595"/>
            <a:ext cx="298536" cy="1704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10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6359" y="5879818"/>
            <a:ext cx="1082216" cy="622514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2820750" y="6471306"/>
            <a:ext cx="298536" cy="1704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11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321253" y="6472369"/>
            <a:ext cx="298536" cy="1704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12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638103" y="1412775"/>
            <a:ext cx="2494456" cy="39897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67" idx="2"/>
            <a:endCxn id="73" idx="0"/>
          </p:cNvCxnSpPr>
          <p:nvPr/>
        </p:nvCxnSpPr>
        <p:spPr>
          <a:xfrm flipH="1">
            <a:off x="3197467" y="5556024"/>
            <a:ext cx="342167" cy="32379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8" idx="2"/>
            <a:endCxn id="68" idx="0"/>
          </p:cNvCxnSpPr>
          <p:nvPr/>
        </p:nvCxnSpPr>
        <p:spPr>
          <a:xfrm>
            <a:off x="7885331" y="5402483"/>
            <a:ext cx="51430" cy="45871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6757541" y="4393486"/>
            <a:ext cx="2375017" cy="8786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꺾인 연결선 94"/>
          <p:cNvCxnSpPr>
            <a:stCxn id="89" idx="1"/>
            <a:endCxn id="99" idx="0"/>
          </p:cNvCxnSpPr>
          <p:nvPr/>
        </p:nvCxnSpPr>
        <p:spPr>
          <a:xfrm rot="10800000" flipV="1">
            <a:off x="5481433" y="4832820"/>
            <a:ext cx="1276109" cy="132743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4324761" y="6160254"/>
            <a:ext cx="2313341" cy="52322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/>
              <a:t>레시피를 작성하다</a:t>
            </a:r>
            <a:r>
              <a:rPr lang="en-US" altLang="ko-KR" sz="1400"/>
              <a:t>(</a:t>
            </a:r>
            <a:r>
              <a:rPr lang="en-US" altLang="ko-KR" sz="1400" smtClean="0"/>
              <a:t>UC012)</a:t>
            </a:r>
            <a:br>
              <a:rPr lang="en-US" altLang="ko-KR" sz="1400" smtClean="0"/>
            </a:br>
            <a:r>
              <a:rPr lang="en-US" altLang="ko-KR" sz="1400" smtClean="0"/>
              <a:t>Alternative Flows A-3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7712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8" y="1196752"/>
            <a:ext cx="6626584" cy="338749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51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분류별 레시피 </a:t>
            </a:r>
            <a:r>
              <a:rPr lang="ko-KR" altLang="en-US" sz="1050" smtClean="0">
                <a:solidFill>
                  <a:schemeClr val="tx1"/>
                </a:solidFill>
              </a:rPr>
              <a:t>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웹 메인화면에서 나도요리하기를 클릭한 화면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5922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10894"/>
              </p:ext>
            </p:extLst>
          </p:nvPr>
        </p:nvGraphicFramePr>
        <p:xfrm>
          <a:off x="6730227" y="625775"/>
          <a:ext cx="2402886" cy="5779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214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2</a:t>
                      </a:r>
                      <a:r>
                        <a:rPr lang="ko-KR" altLang="en-US" sz="1000" smtClean="0"/>
                        <a:t>초 보일예정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레시피가 추가되면 서버에서 새로 목록을 불러와 제공한다</a:t>
                      </a:r>
                      <a:r>
                        <a:rPr lang="en-US" altLang="ko-KR" sz="1000" smtClean="0"/>
                        <a:t>.</a:t>
                      </a:r>
                      <a:br>
                        <a:rPr lang="en-US" altLang="ko-KR" sz="1000" smtClean="0"/>
                      </a:b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유즈케이스 정의서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(UC012) Main Flows6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,7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4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5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6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7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8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9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102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511660" y="1407773"/>
            <a:ext cx="3600400" cy="5355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정상적으로 작성되었습니다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1511660" y="1315648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7545" y="2236318"/>
            <a:ext cx="1512168" cy="15285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516641" y="2030355"/>
            <a:ext cx="249494" cy="2452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4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51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분류별 레시피 </a:t>
            </a:r>
            <a:r>
              <a:rPr lang="ko-KR" altLang="en-US" sz="1050" smtClean="0">
                <a:solidFill>
                  <a:schemeClr val="tx1"/>
                </a:solidFill>
              </a:rPr>
              <a:t>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웹 메인화면에서 나도요리하기를 클릭한 화면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5922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10894"/>
              </p:ext>
            </p:extLst>
          </p:nvPr>
        </p:nvGraphicFramePr>
        <p:xfrm>
          <a:off x="6730227" y="625775"/>
          <a:ext cx="2402886" cy="5779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214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2</a:t>
                      </a:r>
                      <a:r>
                        <a:rPr lang="ko-KR" altLang="en-US" sz="1000" smtClean="0"/>
                        <a:t>초 보일예정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레시피가 추가되면 서버에서 새로 목록을 불러와 제공한다</a:t>
                      </a:r>
                      <a:r>
                        <a:rPr lang="en-US" altLang="ko-KR" sz="1000" smtClean="0"/>
                        <a:t>.</a:t>
                      </a:r>
                      <a:br>
                        <a:rPr lang="en-US" altLang="ko-KR" sz="1000" smtClean="0"/>
                      </a:b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유즈케이스 정의서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(UC012) Main Flows6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,7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4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5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6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7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8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9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102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91" y="603508"/>
            <a:ext cx="3793529" cy="588494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546600" y="2908372"/>
            <a:ext cx="504055" cy="4078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670585" y="2737474"/>
            <a:ext cx="256084" cy="2326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90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51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분류별 레시피 </a:t>
            </a:r>
            <a:r>
              <a:rPr lang="ko-KR" altLang="en-US" sz="1050" smtClean="0">
                <a:solidFill>
                  <a:schemeClr val="tx1"/>
                </a:solidFill>
              </a:rPr>
              <a:t>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웹 메인화면에서 나도요리하기를 클릭한 화면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5922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10894"/>
              </p:ext>
            </p:extLst>
          </p:nvPr>
        </p:nvGraphicFramePr>
        <p:xfrm>
          <a:off x="6730227" y="625775"/>
          <a:ext cx="2402886" cy="5779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214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2</a:t>
                      </a:r>
                      <a:r>
                        <a:rPr lang="ko-KR" altLang="en-US" sz="1000" smtClean="0"/>
                        <a:t>초 보일예정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레시피가 추가되면 서버에서 새로 목록을 불러와 제공한다</a:t>
                      </a:r>
                      <a:r>
                        <a:rPr lang="en-US" altLang="ko-KR" sz="1000" smtClean="0"/>
                        <a:t>.</a:t>
                      </a:r>
                      <a:br>
                        <a:rPr lang="en-US" altLang="ko-KR" sz="1000" smtClean="0"/>
                      </a:b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유즈케이스 정의서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(UC012) Main Flows6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,7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4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5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6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7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8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9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102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579612" y="7620539"/>
            <a:ext cx="3600400" cy="5355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정상적으로 작성되었습니다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4546600" y="2908372"/>
            <a:ext cx="504055" cy="4078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670585" y="2737474"/>
            <a:ext cx="256084" cy="2326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44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655</Words>
  <Application>Microsoft Office PowerPoint</Application>
  <PresentationFormat>화면 슬라이드 쇼(4:3)</PresentationFormat>
  <Paragraphs>202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전상우</dc:creator>
  <cp:lastModifiedBy>Huni</cp:lastModifiedBy>
  <cp:revision>130</cp:revision>
  <cp:lastPrinted>2015-07-20T05:34:05Z</cp:lastPrinted>
  <dcterms:created xsi:type="dcterms:W3CDTF">2015-07-20T02:52:29Z</dcterms:created>
  <dcterms:modified xsi:type="dcterms:W3CDTF">2015-07-22T06:53:49Z</dcterms:modified>
</cp:coreProperties>
</file>