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0" r:id="rId2"/>
    <p:sldId id="264" r:id="rId3"/>
    <p:sldId id="257" r:id="rId4"/>
    <p:sldId id="267" r:id="rId5"/>
    <p:sldId id="260" r:id="rId6"/>
    <p:sldId id="262" r:id="rId7"/>
    <p:sldId id="263" r:id="rId8"/>
    <p:sldId id="268" r:id="rId9"/>
    <p:sldId id="269" r:id="rId10"/>
    <p:sldId id="266" r:id="rId11"/>
    <p:sldId id="280" r:id="rId12"/>
    <p:sldId id="271" r:id="rId13"/>
    <p:sldId id="273" r:id="rId14"/>
    <p:sldId id="281" r:id="rId15"/>
    <p:sldId id="272" r:id="rId16"/>
    <p:sldId id="282" r:id="rId17"/>
    <p:sldId id="274" r:id="rId18"/>
    <p:sldId id="278" r:id="rId19"/>
    <p:sldId id="279" r:id="rId20"/>
    <p:sldId id="277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9E60C-19E4-4564-BABC-68F8248D6295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4E65-4CE5-4E1D-A7EE-35E8E75E1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65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FB3F-4266-4C42-91E0-7E81B622BAAB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DB2F-1C03-4081-9228-C57DF994B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56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FB3F-4266-4C42-91E0-7E81B622BAAB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DB2F-1C03-4081-9228-C57DF994B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10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FB3F-4266-4C42-91E0-7E81B622BAAB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DB2F-1C03-4081-9228-C57DF994B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6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FB3F-4266-4C42-91E0-7E81B622BAAB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DB2F-1C03-4081-9228-C57DF994B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67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FB3F-4266-4C42-91E0-7E81B622BAAB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DB2F-1C03-4081-9228-C57DF994B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19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FB3F-4266-4C42-91E0-7E81B622BAAB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DB2F-1C03-4081-9228-C57DF994B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10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FB3F-4266-4C42-91E0-7E81B622BAAB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DB2F-1C03-4081-9228-C57DF994B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45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FB3F-4266-4C42-91E0-7E81B622BAAB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DB2F-1C03-4081-9228-C57DF994B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96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FB3F-4266-4C42-91E0-7E81B622BAAB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DB2F-1C03-4081-9228-C57DF994B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69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FB3F-4266-4C42-91E0-7E81B622BAAB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DB2F-1C03-4081-9228-C57DF994B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FB3F-4266-4C42-91E0-7E81B622BAAB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DB2F-1C03-4081-9228-C57DF994B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85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8FB3F-4266-4C42-91E0-7E81B622BAAB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FDB2F-1C03-4081-9228-C57DF994B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58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79712" y="3140968"/>
            <a:ext cx="3332448" cy="3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파일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개로 </a:t>
            </a:r>
            <a:r>
              <a:rPr lang="ko-KR" altLang="en-US" sz="2000" dirty="0" err="1" smtClean="0"/>
              <a:t>나누어야합니다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190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7200" y="0"/>
            <a:ext cx="8229600" cy="651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18" y="595282"/>
            <a:ext cx="5967863" cy="5253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58611" y="-2157"/>
            <a:ext cx="1146020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화면제목</a:t>
            </a:r>
            <a:endParaRPr lang="ko-KR" altLang="en-US" sz="1260" dirty="0"/>
          </a:p>
        </p:txBody>
      </p:sp>
      <p:sp>
        <p:nvSpPr>
          <p:cNvPr id="9" name="직사각형 8"/>
          <p:cNvSpPr/>
          <p:nvPr/>
        </p:nvSpPr>
        <p:spPr>
          <a:xfrm>
            <a:off x="458611" y="297681"/>
            <a:ext cx="1146020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04630" y="-2312"/>
            <a:ext cx="7082169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606717" y="300008"/>
            <a:ext cx="7080083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프로그램의 </a:t>
            </a:r>
            <a:r>
              <a:rPr lang="ko-KR" altLang="en-US" sz="1260" dirty="0" err="1">
                <a:solidFill>
                  <a:schemeClr val="tx1"/>
                </a:solidFill>
              </a:rPr>
              <a:t>메인화면</a:t>
            </a:r>
            <a:r>
              <a:rPr lang="ko-KR" altLang="en-US" sz="1260" dirty="0">
                <a:solidFill>
                  <a:schemeClr val="tx1"/>
                </a:solidFill>
              </a:rPr>
              <a:t> 오른쪽 상단 장바구니 버튼을 </a:t>
            </a:r>
            <a:r>
              <a:rPr lang="ko-KR" altLang="en-US" sz="1260" dirty="0" err="1">
                <a:solidFill>
                  <a:schemeClr val="tx1"/>
                </a:solidFill>
              </a:rPr>
              <a:t>클릭할시</a:t>
            </a:r>
            <a:r>
              <a:rPr lang="ko-KR" altLang="en-US" sz="1260" dirty="0">
                <a:solidFill>
                  <a:schemeClr val="tx1"/>
                </a:solidFill>
              </a:rPr>
              <a:t> 출력되는 </a:t>
            </a:r>
            <a:r>
              <a:rPr lang="ko-KR" altLang="en-US" sz="1260" dirty="0" err="1">
                <a:solidFill>
                  <a:schemeClr val="tx1"/>
                </a:solidFill>
              </a:rPr>
              <a:t>팝업창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7201" y="592956"/>
            <a:ext cx="6059015" cy="5922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310511"/>
              </p:ext>
            </p:extLst>
          </p:nvPr>
        </p:nvGraphicFramePr>
        <p:xfrm>
          <a:off x="6514405" y="625776"/>
          <a:ext cx="2162598" cy="1113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390"/>
                <a:gridCol w="1838208"/>
              </a:tblGrid>
              <a:tr h="42148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err="1" smtClean="0"/>
                        <a:t>이치윤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1722" marR="61722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확인을 클릭하면 서버로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선택한 재료정보가 전달되고 서버에서 선택한 재료가 삭제되고 </a:t>
                      </a:r>
                      <a:r>
                        <a:rPr lang="en-US" altLang="ko-KR" sz="1000" dirty="0" smtClean="0"/>
                        <a:t>UI</a:t>
                      </a:r>
                      <a:r>
                        <a:rPr lang="ko-KR" altLang="en-US" sz="1000" dirty="0" smtClean="0"/>
                        <a:t>에 </a:t>
                      </a:r>
                      <a:r>
                        <a:rPr lang="ko-KR" altLang="en-US" sz="1000" dirty="0" smtClean="0"/>
                        <a:t>적용된다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0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76" y="2651314"/>
            <a:ext cx="3308475" cy="348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221088"/>
            <a:ext cx="952500" cy="18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12724" y="4190891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삭제되었습니다</a:t>
            </a:r>
            <a:endParaRPr lang="ko-KR" altLang="en-US" sz="12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074" y="4612448"/>
            <a:ext cx="1078450" cy="173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16" y="4668376"/>
            <a:ext cx="980409" cy="1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-253056" y="4831724"/>
            <a:ext cx="168704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</a:rPr>
              <a:t>5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6108" y="459993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확인</a:t>
            </a:r>
            <a:endParaRPr lang="ko-KR" alt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45" y="4851146"/>
            <a:ext cx="3052683" cy="118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296" y="4322754"/>
            <a:ext cx="884261" cy="17442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48" y="4341585"/>
            <a:ext cx="896857" cy="176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1674612" y="3912939"/>
            <a:ext cx="168704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71030" y="2492896"/>
            <a:ext cx="2320294" cy="253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유즈케이스</a:t>
            </a:r>
            <a:r>
              <a:rPr lang="en-US" altLang="ko-KR" sz="1050" dirty="0" smtClean="0"/>
              <a:t>(UC032)</a:t>
            </a:r>
            <a:r>
              <a:rPr lang="en-US" altLang="ko-KR" sz="1050" dirty="0" err="1" smtClean="0"/>
              <a:t>MainFlows</a:t>
            </a:r>
            <a:r>
              <a:rPr lang="en-US" altLang="ko-KR" sz="1050" dirty="0" smtClean="0"/>
              <a:t> 1~4)</a:t>
            </a:r>
            <a:endParaRPr lang="ko-KR" altLang="en-US" sz="1050" dirty="0"/>
          </a:p>
        </p:txBody>
      </p:sp>
      <p:cxnSp>
        <p:nvCxnSpPr>
          <p:cNvPr id="33" name="직선 화살표 연결선 32"/>
          <p:cNvCxnSpPr>
            <a:endCxn id="32" idx="0"/>
          </p:cNvCxnSpPr>
          <p:nvPr/>
        </p:nvCxnSpPr>
        <p:spPr>
          <a:xfrm flipH="1">
            <a:off x="7531177" y="1772816"/>
            <a:ext cx="237580" cy="7200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804249" y="1052736"/>
            <a:ext cx="1882551" cy="720080"/>
          </a:xfrm>
          <a:prstGeom prst="rect">
            <a:avLst/>
          </a:prstGeom>
          <a:noFill/>
          <a:ln w="50800"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2792" y="2924944"/>
            <a:ext cx="3593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레시피조회하다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841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592956"/>
            <a:ext cx="6732238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496094"/>
              </p:ext>
            </p:extLst>
          </p:nvPr>
        </p:nvGraphicFramePr>
        <p:xfrm>
          <a:off x="6730227" y="625774"/>
          <a:ext cx="2402886" cy="5940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43367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smtClean="0"/>
                        <a:t>박세훈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기분별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ko-KR" altLang="en-US" sz="900" dirty="0" err="1" smtClean="0"/>
                        <a:t>레시피</a:t>
                      </a:r>
                      <a:r>
                        <a:rPr lang="ko-KR" altLang="en-US" sz="900" dirty="0" smtClean="0"/>
                        <a:t> 조회하기 버튼이다</a:t>
                      </a:r>
                      <a:r>
                        <a:rPr lang="en-US" altLang="ko-KR" sz="900" dirty="0" smtClean="0"/>
                        <a:t>.</a:t>
                      </a:r>
                      <a:br>
                        <a:rPr lang="en-US" altLang="ko-KR" sz="900" dirty="0" smtClean="0"/>
                      </a:br>
                      <a:r>
                        <a:rPr lang="ko-KR" altLang="en-US" sz="900" dirty="0" smtClean="0"/>
                        <a:t>클릭하면 </a:t>
                      </a:r>
                      <a:r>
                        <a:rPr lang="ko-KR" altLang="en-US" sz="900" dirty="0" err="1" smtClean="0"/>
                        <a:t>기분별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ko-KR" altLang="en-US" sz="900" dirty="0" err="1" smtClean="0"/>
                        <a:t>레시피</a:t>
                      </a:r>
                      <a:r>
                        <a:rPr lang="ko-KR" altLang="en-US" sz="900" baseline="0" dirty="0" smtClean="0"/>
                        <a:t> 목록 화</a:t>
                      </a:r>
                      <a:r>
                        <a:rPr lang="ko-KR" altLang="en-US" sz="900" dirty="0" smtClean="0"/>
                        <a:t>면으로 이동한다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900" dirty="0" err="1" smtClean="0">
                          <a:solidFill>
                            <a:srgbClr val="00B0F0"/>
                          </a:solidFill>
                        </a:rPr>
                        <a:t>디바이스에서처리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9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상황별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ko-KR" altLang="en-US" sz="900" dirty="0" err="1" smtClean="0"/>
                        <a:t>레시피</a:t>
                      </a:r>
                      <a:r>
                        <a:rPr lang="ko-KR" altLang="en-US" sz="900" dirty="0" smtClean="0"/>
                        <a:t> 조회하기 버튼이다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클릭하면 </a:t>
                      </a:r>
                      <a:r>
                        <a:rPr lang="ko-KR" altLang="en-US" sz="900" dirty="0" err="1" smtClean="0"/>
                        <a:t>상황별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ko-KR" altLang="en-US" sz="900" dirty="0" err="1" smtClean="0"/>
                        <a:t>레시피</a:t>
                      </a:r>
                      <a:r>
                        <a:rPr lang="ko-KR" altLang="en-US" sz="900" dirty="0" smtClean="0"/>
                        <a:t> 목록 화면으로 이동한다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9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9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제철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날씨별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레시피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조회하기 버튼이다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클릭하면 </a:t>
                      </a:r>
                      <a:r>
                        <a:rPr lang="ko-KR" altLang="en-US" sz="900" dirty="0" smtClean="0"/>
                        <a:t>제철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날씨별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레시피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목록 화면으로 이동한다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9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9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사용자정의 </a:t>
                      </a:r>
                      <a:r>
                        <a:rPr lang="ko-KR" altLang="en-US" sz="900" dirty="0" err="1" smtClean="0"/>
                        <a:t>레시피</a:t>
                      </a:r>
                      <a:r>
                        <a:rPr lang="ko-KR" altLang="en-US" sz="900" dirty="0" smtClean="0"/>
                        <a:t> 조회하기 버튼이다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클릭하면 사용자정의 </a:t>
                      </a:r>
                      <a:r>
                        <a:rPr lang="ko-KR" altLang="en-US" sz="900" dirty="0" err="1" smtClean="0"/>
                        <a:t>레시피</a:t>
                      </a:r>
                      <a:r>
                        <a:rPr lang="ko-KR" altLang="en-US" sz="900" dirty="0" smtClean="0"/>
                        <a:t> 목록 화면으로 이동한다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9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9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오늘의 추천 </a:t>
                      </a:r>
                      <a:r>
                        <a:rPr lang="ko-KR" altLang="en-US" sz="900" dirty="0" err="1" smtClean="0"/>
                        <a:t>레시피의</a:t>
                      </a:r>
                      <a:r>
                        <a:rPr lang="ko-KR" altLang="en-US" sz="900" dirty="0" smtClean="0"/>
                        <a:t> 목록을 제공해 준다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900" dirty="0" smtClean="0">
                          <a:solidFill>
                            <a:srgbClr val="00B0F0"/>
                          </a:solidFill>
                        </a:rPr>
                        <a:t>서버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,</a:t>
                      </a:r>
                      <a:r>
                        <a:rPr lang="ko-KR" altLang="en-US" sz="9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9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6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평가하기 버튼이다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클릭하면 평가할 수 있는 </a:t>
                      </a:r>
                      <a:r>
                        <a:rPr lang="ko-KR" altLang="en-US" sz="900" dirty="0" err="1" smtClean="0"/>
                        <a:t>팝업창이</a:t>
                      </a:r>
                      <a:r>
                        <a:rPr lang="ko-KR" altLang="en-US" sz="900" dirty="0" smtClean="0"/>
                        <a:t> 생성된다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9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9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7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좋아요 버튼이다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클릭하면 </a:t>
                      </a:r>
                      <a:r>
                        <a:rPr lang="ko-KR" altLang="en-US" sz="900" dirty="0" err="1" smtClean="0"/>
                        <a:t>좋아요를</a:t>
                      </a:r>
                      <a:r>
                        <a:rPr lang="ko-KR" altLang="en-US" sz="900" dirty="0" smtClean="0"/>
                        <a:t> 할 수 있으며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좋아요 개수가 증가한다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900" dirty="0" smtClean="0">
                          <a:solidFill>
                            <a:srgbClr val="00B0F0"/>
                          </a:solidFill>
                        </a:rPr>
                        <a:t>디바이스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,</a:t>
                      </a:r>
                      <a:r>
                        <a:rPr lang="ko-KR" altLang="en-US" sz="9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) </a:t>
                      </a:r>
                      <a:endParaRPr lang="ko-KR" altLang="en-US" sz="9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8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더보기</a:t>
                      </a:r>
                      <a:r>
                        <a:rPr lang="ko-KR" altLang="en-US" sz="900" dirty="0" smtClean="0"/>
                        <a:t> 버튼이다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클릭하면 추천 </a:t>
                      </a:r>
                      <a:r>
                        <a:rPr lang="ko-KR" altLang="en-US" sz="900" dirty="0" err="1" smtClean="0"/>
                        <a:t>레시피를</a:t>
                      </a:r>
                      <a:r>
                        <a:rPr lang="ko-KR" altLang="en-US" sz="900" dirty="0" smtClean="0"/>
                        <a:t> 추가로 </a:t>
                      </a:r>
                      <a:r>
                        <a:rPr lang="en-US" altLang="ko-KR" sz="900" dirty="0" smtClean="0"/>
                        <a:t>15</a:t>
                      </a:r>
                      <a:r>
                        <a:rPr lang="ko-KR" altLang="en-US" sz="900" dirty="0" smtClean="0"/>
                        <a:t>개를 더 제공한다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900" dirty="0" smtClean="0">
                          <a:solidFill>
                            <a:srgbClr val="00B0F0"/>
                          </a:solidFill>
                        </a:rPr>
                        <a:t>서버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,</a:t>
                      </a:r>
                      <a:r>
                        <a:rPr lang="ko-KR" altLang="en-US" sz="9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900" dirty="0" smtClean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9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기분별</a:t>
                      </a:r>
                      <a:r>
                        <a:rPr lang="ko-KR" altLang="en-US" sz="900" dirty="0" smtClean="0"/>
                        <a:t> 추천 </a:t>
                      </a:r>
                      <a:r>
                        <a:rPr lang="ko-KR" altLang="en-US" sz="900" dirty="0" err="1" smtClean="0"/>
                        <a:t>레시피의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ko-KR" altLang="en-US" sz="900" dirty="0" smtClean="0"/>
                        <a:t>목록을 </a:t>
                      </a:r>
                      <a:r>
                        <a:rPr lang="ko-KR" altLang="en-US" sz="900" dirty="0" smtClean="0"/>
                        <a:t>제공해 준다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900" dirty="0" smtClean="0">
                          <a:solidFill>
                            <a:srgbClr val="00B0F0"/>
                          </a:solidFill>
                        </a:rPr>
                        <a:t>서버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,</a:t>
                      </a:r>
                      <a:r>
                        <a:rPr lang="ko-KR" altLang="en-US" sz="9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9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10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더보기</a:t>
                      </a:r>
                      <a:r>
                        <a:rPr lang="ko-KR" altLang="en-US" sz="900" dirty="0" smtClean="0"/>
                        <a:t> 버튼이다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클릭하면 추천 </a:t>
                      </a:r>
                      <a:r>
                        <a:rPr lang="ko-KR" altLang="en-US" sz="900" dirty="0" err="1" smtClean="0"/>
                        <a:t>레시피를</a:t>
                      </a:r>
                      <a:r>
                        <a:rPr lang="ko-KR" altLang="en-US" sz="900" dirty="0" smtClean="0"/>
                        <a:t> 추가로 </a:t>
                      </a:r>
                      <a:r>
                        <a:rPr lang="en-US" altLang="ko-KR" sz="900" dirty="0" smtClean="0"/>
                        <a:t>15</a:t>
                      </a:r>
                      <a:r>
                        <a:rPr lang="ko-KR" altLang="en-US" sz="900" dirty="0" smtClean="0"/>
                        <a:t>개를 더 제공한다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900" dirty="0" smtClean="0">
                          <a:solidFill>
                            <a:srgbClr val="00B0F0"/>
                          </a:solidFill>
                        </a:rPr>
                        <a:t>서버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,</a:t>
                      </a:r>
                      <a:r>
                        <a:rPr lang="ko-KR" altLang="en-US" sz="9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900" dirty="0" smtClean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615584"/>
            <a:ext cx="2727980" cy="6225820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2123728" y="2413150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99517" y="2384737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222511" y="2411429"/>
            <a:ext cx="187449" cy="185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35896" y="2411429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886966" y="3248538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678075" y="3969175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124971" y="4061300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84352" y="4797152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65524" y="5157192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9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90626" y="6525344"/>
            <a:ext cx="374900" cy="1970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10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21912" y="692696"/>
            <a:ext cx="2320294" cy="253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유즈케이스</a:t>
            </a:r>
            <a:r>
              <a:rPr lang="en-US" altLang="ko-KR" sz="1050" dirty="0" smtClean="0"/>
              <a:t>(UC007)</a:t>
            </a:r>
            <a:r>
              <a:rPr lang="en-US" altLang="ko-KR" sz="1050" dirty="0" err="1" smtClean="0"/>
              <a:t>MainFlows</a:t>
            </a:r>
            <a:r>
              <a:rPr lang="en-US" altLang="ko-KR" sz="1050" dirty="0" smtClean="0"/>
              <a:t> 1)</a:t>
            </a:r>
            <a:endParaRPr lang="ko-KR" altLang="en-US" sz="1050" dirty="0"/>
          </a:p>
        </p:txBody>
      </p:sp>
      <p:cxnSp>
        <p:nvCxnSpPr>
          <p:cNvPr id="26" name="직선 화살표 연결선 25"/>
          <p:cNvCxnSpPr>
            <a:stCxn id="27" idx="1"/>
            <a:endCxn id="25" idx="2"/>
          </p:cNvCxnSpPr>
          <p:nvPr/>
        </p:nvCxnSpPr>
        <p:spPr>
          <a:xfrm flipH="1" flipV="1">
            <a:off x="5582059" y="946612"/>
            <a:ext cx="1510221" cy="3581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092280" y="1052736"/>
            <a:ext cx="2051720" cy="504056"/>
          </a:xfrm>
          <a:prstGeom prst="rect">
            <a:avLst/>
          </a:prstGeom>
          <a:noFill/>
          <a:ln w="50800"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076236" y="1628800"/>
            <a:ext cx="2051720" cy="504056"/>
          </a:xfrm>
          <a:prstGeom prst="rect">
            <a:avLst/>
          </a:prstGeom>
          <a:noFill/>
          <a:ln w="50800"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421912" y="1246116"/>
            <a:ext cx="2320294" cy="253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유즈케이스</a:t>
            </a:r>
            <a:r>
              <a:rPr lang="en-US" altLang="ko-KR" sz="1050" dirty="0" smtClean="0"/>
              <a:t>(UC005)</a:t>
            </a:r>
            <a:r>
              <a:rPr lang="en-US" altLang="ko-KR" sz="1050" dirty="0" err="1" smtClean="0"/>
              <a:t>MainFlows</a:t>
            </a:r>
            <a:r>
              <a:rPr lang="en-US" altLang="ko-KR" sz="1050" dirty="0" smtClean="0"/>
              <a:t> 1)</a:t>
            </a:r>
            <a:endParaRPr lang="ko-KR" altLang="en-US" sz="1050" dirty="0"/>
          </a:p>
        </p:txBody>
      </p:sp>
      <p:cxnSp>
        <p:nvCxnSpPr>
          <p:cNvPr id="38" name="직선 화살표 연결선 37"/>
          <p:cNvCxnSpPr>
            <a:stCxn id="32" idx="1"/>
            <a:endCxn id="37" idx="3"/>
          </p:cNvCxnSpPr>
          <p:nvPr/>
        </p:nvCxnSpPr>
        <p:spPr>
          <a:xfrm flipH="1" flipV="1">
            <a:off x="6742206" y="1373074"/>
            <a:ext cx="334030" cy="50775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7112044" y="2251525"/>
            <a:ext cx="2051720" cy="529404"/>
          </a:xfrm>
          <a:prstGeom prst="rect">
            <a:avLst/>
          </a:prstGeom>
          <a:noFill/>
          <a:ln w="50800"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463028" y="2171773"/>
            <a:ext cx="2320294" cy="253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유즈케이스</a:t>
            </a:r>
            <a:r>
              <a:rPr lang="en-US" altLang="ko-KR" sz="1050" dirty="0" smtClean="0"/>
              <a:t>(UC008)</a:t>
            </a:r>
            <a:r>
              <a:rPr lang="en-US" altLang="ko-KR" sz="1050" dirty="0" err="1" smtClean="0"/>
              <a:t>MainFlows</a:t>
            </a:r>
            <a:r>
              <a:rPr lang="en-US" altLang="ko-KR" sz="1050" dirty="0" smtClean="0"/>
              <a:t> 1)</a:t>
            </a:r>
            <a:endParaRPr lang="ko-KR" altLang="en-US" sz="1050" dirty="0"/>
          </a:p>
        </p:txBody>
      </p:sp>
      <p:cxnSp>
        <p:nvCxnSpPr>
          <p:cNvPr id="46" name="직선 화살표 연결선 45"/>
          <p:cNvCxnSpPr>
            <a:stCxn id="41" idx="1"/>
            <a:endCxn id="42" idx="3"/>
          </p:cNvCxnSpPr>
          <p:nvPr/>
        </p:nvCxnSpPr>
        <p:spPr>
          <a:xfrm flipH="1" flipV="1">
            <a:off x="6783322" y="2298731"/>
            <a:ext cx="328722" cy="2174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7112044" y="2899225"/>
            <a:ext cx="2051720" cy="529404"/>
          </a:xfrm>
          <a:prstGeom prst="rect">
            <a:avLst/>
          </a:prstGeom>
          <a:noFill/>
          <a:ln w="50800"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463028" y="2595678"/>
            <a:ext cx="2320294" cy="253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유즈케이스</a:t>
            </a:r>
            <a:r>
              <a:rPr lang="en-US" altLang="ko-KR" sz="1050" dirty="0" smtClean="0"/>
              <a:t>(UC004)</a:t>
            </a:r>
            <a:r>
              <a:rPr lang="en-US" altLang="ko-KR" sz="1050" dirty="0" err="1" smtClean="0"/>
              <a:t>MainFlows</a:t>
            </a:r>
            <a:r>
              <a:rPr lang="en-US" altLang="ko-KR" sz="1050" dirty="0" smtClean="0"/>
              <a:t> 1)</a:t>
            </a:r>
            <a:endParaRPr lang="ko-KR" altLang="en-US" sz="1050" dirty="0"/>
          </a:p>
        </p:txBody>
      </p:sp>
      <p:cxnSp>
        <p:nvCxnSpPr>
          <p:cNvPr id="50" name="직선 화살표 연결선 49"/>
          <p:cNvCxnSpPr>
            <a:stCxn id="47" idx="1"/>
            <a:endCxn id="49" idx="3"/>
          </p:cNvCxnSpPr>
          <p:nvPr/>
        </p:nvCxnSpPr>
        <p:spPr>
          <a:xfrm flipH="1" flipV="1">
            <a:off x="6783322" y="2722636"/>
            <a:ext cx="328722" cy="44129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072828" y="4563757"/>
            <a:ext cx="2051720" cy="417644"/>
          </a:xfrm>
          <a:prstGeom prst="rect">
            <a:avLst/>
          </a:prstGeom>
          <a:noFill/>
          <a:ln w="50800"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423812" y="4224733"/>
            <a:ext cx="2320294" cy="253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유즈케이스</a:t>
            </a:r>
            <a:r>
              <a:rPr lang="en-US" altLang="ko-KR" sz="1050" dirty="0" smtClean="0"/>
              <a:t>(UC028)</a:t>
            </a:r>
            <a:r>
              <a:rPr lang="en-US" altLang="ko-KR" sz="1050" dirty="0" err="1" smtClean="0"/>
              <a:t>MainFlows</a:t>
            </a:r>
            <a:r>
              <a:rPr lang="en-US" altLang="ko-KR" sz="1050" dirty="0" smtClean="0"/>
              <a:t> 1)</a:t>
            </a:r>
            <a:endParaRPr lang="ko-KR" altLang="en-US" sz="1050" dirty="0"/>
          </a:p>
        </p:txBody>
      </p:sp>
      <p:cxnSp>
        <p:nvCxnSpPr>
          <p:cNvPr id="55" name="직선 화살표 연결선 54"/>
          <p:cNvCxnSpPr>
            <a:stCxn id="53" idx="1"/>
            <a:endCxn id="54" idx="3"/>
          </p:cNvCxnSpPr>
          <p:nvPr/>
        </p:nvCxnSpPr>
        <p:spPr>
          <a:xfrm flipH="1" flipV="1">
            <a:off x="6744106" y="4351691"/>
            <a:ext cx="328722" cy="4208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7072828" y="4034353"/>
            <a:ext cx="2051720" cy="529404"/>
          </a:xfrm>
          <a:prstGeom prst="rect">
            <a:avLst/>
          </a:prstGeom>
          <a:noFill/>
          <a:ln w="50800"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423812" y="3730806"/>
            <a:ext cx="2320294" cy="253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유즈케이스</a:t>
            </a:r>
            <a:r>
              <a:rPr lang="en-US" altLang="ko-KR" sz="1050" dirty="0" smtClean="0"/>
              <a:t>(UC003)</a:t>
            </a:r>
            <a:r>
              <a:rPr lang="en-US" altLang="ko-KR" sz="1050" dirty="0" err="1" smtClean="0"/>
              <a:t>MainFlows</a:t>
            </a:r>
            <a:r>
              <a:rPr lang="en-US" altLang="ko-KR" sz="1050" dirty="0" smtClean="0"/>
              <a:t> 1)</a:t>
            </a:r>
            <a:endParaRPr lang="ko-KR" altLang="en-US" sz="1050" dirty="0"/>
          </a:p>
        </p:txBody>
      </p:sp>
      <p:cxnSp>
        <p:nvCxnSpPr>
          <p:cNvPr id="58" name="직선 화살표 연결선 57"/>
          <p:cNvCxnSpPr>
            <a:stCxn id="56" idx="1"/>
            <a:endCxn id="57" idx="3"/>
          </p:cNvCxnSpPr>
          <p:nvPr/>
        </p:nvCxnSpPr>
        <p:spPr>
          <a:xfrm flipH="1" flipV="1">
            <a:off x="6744106" y="3857764"/>
            <a:ext cx="328722" cy="44129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7076236" y="5609121"/>
            <a:ext cx="2051720" cy="417644"/>
          </a:xfrm>
          <a:prstGeom prst="rect">
            <a:avLst/>
          </a:prstGeom>
          <a:noFill/>
          <a:ln w="50800"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427220" y="5270097"/>
            <a:ext cx="2320294" cy="253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유즈케이스</a:t>
            </a:r>
            <a:r>
              <a:rPr lang="en-US" altLang="ko-KR" sz="1050" dirty="0" smtClean="0"/>
              <a:t>(UC007)</a:t>
            </a:r>
            <a:r>
              <a:rPr lang="en-US" altLang="ko-KR" sz="1050" dirty="0" err="1" smtClean="0"/>
              <a:t>MainFlows</a:t>
            </a:r>
            <a:r>
              <a:rPr lang="en-US" altLang="ko-KR" sz="1050" dirty="0" smtClean="0"/>
              <a:t> 1)</a:t>
            </a:r>
            <a:endParaRPr lang="ko-KR" altLang="en-US" sz="1050" dirty="0"/>
          </a:p>
        </p:txBody>
      </p:sp>
      <p:cxnSp>
        <p:nvCxnSpPr>
          <p:cNvPr id="63" name="직선 화살표 연결선 62"/>
          <p:cNvCxnSpPr>
            <a:stCxn id="61" idx="1"/>
            <a:endCxn id="62" idx="3"/>
          </p:cNvCxnSpPr>
          <p:nvPr/>
        </p:nvCxnSpPr>
        <p:spPr>
          <a:xfrm flipH="1" flipV="1">
            <a:off x="6747514" y="5397055"/>
            <a:ext cx="328722" cy="4208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95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592956"/>
            <a:ext cx="6732238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842890"/>
              </p:ext>
            </p:extLst>
          </p:nvPr>
        </p:nvGraphicFramePr>
        <p:xfrm>
          <a:off x="6730227" y="625774"/>
          <a:ext cx="2402886" cy="900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43367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smtClean="0"/>
                        <a:t>박세훈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레시피를</a:t>
                      </a:r>
                      <a:r>
                        <a:rPr lang="ko-KR" altLang="en-US" sz="900" dirty="0" smtClean="0"/>
                        <a:t> 클릭하여 </a:t>
                      </a:r>
                      <a:r>
                        <a:rPr lang="ko-KR" altLang="en-US" sz="900" dirty="0" err="1" smtClean="0"/>
                        <a:t>레시피</a:t>
                      </a:r>
                      <a:r>
                        <a:rPr lang="ko-KR" altLang="en-US" sz="900" dirty="0" smtClean="0"/>
                        <a:t> 조회 화면으로 이동한다</a:t>
                      </a:r>
                      <a:r>
                        <a:rPr lang="en-US" altLang="ko-KR" sz="900" dirty="0" smtClean="0"/>
                        <a:t>..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900" dirty="0" err="1" smtClean="0">
                          <a:solidFill>
                            <a:srgbClr val="00B0F0"/>
                          </a:solidFill>
                        </a:rPr>
                        <a:t>디바이스에서처리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9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395536" y="595283"/>
            <a:ext cx="2744148" cy="6262717"/>
            <a:chOff x="1691680" y="615584"/>
            <a:chExt cx="2727980" cy="622582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1680" y="615584"/>
              <a:ext cx="2727980" cy="6225820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2217452" y="5733256"/>
              <a:ext cx="187449" cy="1842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dirty="0">
                  <a:solidFill>
                    <a:schemeClr val="tx1"/>
                  </a:solidFill>
                </a:rPr>
                <a:t>1</a:t>
              </a:r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366121" y="640605"/>
            <a:ext cx="3077227" cy="6172771"/>
            <a:chOff x="1660155" y="640605"/>
            <a:chExt cx="1679513" cy="3369023"/>
          </a:xfrm>
        </p:grpSpPr>
        <p:pic>
          <p:nvPicPr>
            <p:cNvPr id="22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0155" y="640605"/>
              <a:ext cx="1679513" cy="33690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0227" y="3217541"/>
              <a:ext cx="1176055" cy="946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859" y="3237590"/>
              <a:ext cx="410788" cy="78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5" name="직선 화살표 연결선 24"/>
          <p:cNvCxnSpPr/>
          <p:nvPr/>
        </p:nvCxnSpPr>
        <p:spPr>
          <a:xfrm flipV="1">
            <a:off x="1112984" y="2276872"/>
            <a:ext cx="2738936" cy="34664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044952" y="1052736"/>
            <a:ext cx="2051720" cy="417644"/>
          </a:xfrm>
          <a:prstGeom prst="rect">
            <a:avLst/>
          </a:prstGeom>
          <a:noFill/>
          <a:ln w="50800"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792794" y="2897642"/>
            <a:ext cx="2320294" cy="253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유즈케이스</a:t>
            </a:r>
            <a:r>
              <a:rPr lang="en-US" altLang="ko-KR" sz="1050" dirty="0" smtClean="0"/>
              <a:t>(UC007)</a:t>
            </a:r>
            <a:r>
              <a:rPr lang="en-US" altLang="ko-KR" sz="1050" dirty="0" err="1" smtClean="0"/>
              <a:t>MainFlows</a:t>
            </a:r>
            <a:r>
              <a:rPr lang="en-US" altLang="ko-KR" sz="1050" dirty="0" smtClean="0"/>
              <a:t> 1)</a:t>
            </a:r>
            <a:endParaRPr lang="ko-KR" altLang="en-US" sz="1050" dirty="0"/>
          </a:p>
        </p:txBody>
      </p:sp>
      <p:cxnSp>
        <p:nvCxnSpPr>
          <p:cNvPr id="37" name="직선 화살표 연결선 36"/>
          <p:cNvCxnSpPr>
            <a:stCxn id="28" idx="2"/>
            <a:endCxn id="32" idx="0"/>
          </p:cNvCxnSpPr>
          <p:nvPr/>
        </p:nvCxnSpPr>
        <p:spPr>
          <a:xfrm flipH="1">
            <a:off x="7952941" y="1470380"/>
            <a:ext cx="117871" cy="142726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72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1960" y="2712713"/>
            <a:ext cx="3593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장바구니 추가하다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841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592956"/>
            <a:ext cx="6732238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44592"/>
              </p:ext>
            </p:extLst>
          </p:nvPr>
        </p:nvGraphicFramePr>
        <p:xfrm>
          <a:off x="6730227" y="625774"/>
          <a:ext cx="2402886" cy="1665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43367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smtClean="0"/>
                        <a:t>박세훈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이미지를 </a:t>
                      </a:r>
                      <a:r>
                        <a:rPr lang="ko-KR" altLang="en-US" sz="1000" dirty="0" err="1" smtClean="0"/>
                        <a:t>클릭하게되면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해당 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설명화면으로 </a:t>
                      </a:r>
                      <a:r>
                        <a:rPr lang="ko-KR" altLang="en-US" sz="1000" dirty="0" err="1" smtClean="0"/>
                        <a:t>이동하게된다</a:t>
                      </a:r>
                      <a:r>
                        <a:rPr lang="en-US" altLang="ko-KR" sz="1000" dirty="0" smtClean="0"/>
                        <a:t>.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B0F0"/>
                          </a:solidFill>
                        </a:rPr>
                        <a:t>디바이스에서 처리 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장바구니 추가 버튼을 </a:t>
                      </a:r>
                      <a:r>
                        <a:rPr lang="ko-KR" altLang="en-US" sz="1000" dirty="0" err="1" smtClean="0"/>
                        <a:t>클릭하게되면</a:t>
                      </a:r>
                      <a:r>
                        <a:rPr lang="ko-KR" altLang="en-US" sz="1000" dirty="0" smtClean="0"/>
                        <a:t> 장바구니에 추가되었다는 토스트메시지가 제공된다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B0F0"/>
                          </a:solidFill>
                        </a:rPr>
                        <a:t>서버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rgbClr val="00B0F0"/>
                          </a:solidFill>
                        </a:rPr>
                        <a:t>디바이스에서 처리 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3631781" y="639092"/>
            <a:ext cx="3077227" cy="6172771"/>
            <a:chOff x="1660155" y="640605"/>
            <a:chExt cx="1679513" cy="3369023"/>
          </a:xfrm>
        </p:grpSpPr>
        <p:pic>
          <p:nvPicPr>
            <p:cNvPr id="26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0155" y="640605"/>
              <a:ext cx="1679513" cy="33690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0227" y="3217541"/>
              <a:ext cx="1176055" cy="946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859" y="3237590"/>
              <a:ext cx="410788" cy="78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" name="직사각형 36"/>
          <p:cNvSpPr/>
          <p:nvPr/>
        </p:nvSpPr>
        <p:spPr>
          <a:xfrm>
            <a:off x="4706836" y="5251312"/>
            <a:ext cx="188560" cy="1853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>
            <a:stCxn id="37" idx="0"/>
          </p:cNvCxnSpPr>
          <p:nvPr/>
        </p:nvCxnSpPr>
        <p:spPr>
          <a:xfrm flipV="1">
            <a:off x="4801116" y="4068316"/>
            <a:ext cx="416008" cy="11829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136" y="3796378"/>
            <a:ext cx="1967975" cy="2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" name="그룹 46"/>
          <p:cNvGrpSpPr/>
          <p:nvPr/>
        </p:nvGrpSpPr>
        <p:grpSpPr>
          <a:xfrm>
            <a:off x="1568" y="639875"/>
            <a:ext cx="2077060" cy="3421377"/>
            <a:chOff x="884602" y="-1470207"/>
            <a:chExt cx="2727980" cy="6225820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4602" y="-1470207"/>
              <a:ext cx="2727980" cy="6225820"/>
            </a:xfrm>
            <a:prstGeom prst="rect">
              <a:avLst/>
            </a:prstGeom>
          </p:spPr>
        </p:pic>
        <p:sp>
          <p:nvSpPr>
            <p:cNvPr id="54" name="직사각형 53"/>
            <p:cNvSpPr/>
            <p:nvPr/>
          </p:nvSpPr>
          <p:spPr>
            <a:xfrm>
              <a:off x="1402034" y="4096025"/>
              <a:ext cx="187449" cy="1842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dirty="0">
                  <a:solidFill>
                    <a:schemeClr val="tx1"/>
                  </a:solidFill>
                </a:rPr>
                <a:t>1</a:t>
              </a:r>
              <a:endParaRPr lang="ko-KR" altLang="en-US" sz="7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288913" y="4111117"/>
            <a:ext cx="1858434" cy="2651071"/>
            <a:chOff x="1843890" y="4033983"/>
            <a:chExt cx="1679513" cy="3369023"/>
          </a:xfrm>
        </p:grpSpPr>
        <p:pic>
          <p:nvPicPr>
            <p:cNvPr id="50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3890" y="4033983"/>
              <a:ext cx="1679513" cy="33690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3896" y="6603371"/>
              <a:ext cx="1176055" cy="946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6530" y="6603371"/>
              <a:ext cx="410788" cy="78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49" name="직선 화살표 연결선 48"/>
          <p:cNvCxnSpPr/>
          <p:nvPr/>
        </p:nvCxnSpPr>
        <p:spPr>
          <a:xfrm>
            <a:off x="538258" y="3796379"/>
            <a:ext cx="1081414" cy="8634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7044952" y="1052736"/>
            <a:ext cx="2051720" cy="504056"/>
          </a:xfrm>
          <a:prstGeom prst="rect">
            <a:avLst/>
          </a:prstGeom>
          <a:noFill/>
          <a:ln w="50800"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880817" y="805160"/>
            <a:ext cx="2320294" cy="253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유즈케이스</a:t>
            </a:r>
            <a:r>
              <a:rPr lang="en-US" altLang="ko-KR" sz="1050" dirty="0" smtClean="0">
                <a:solidFill>
                  <a:schemeClr val="bg1"/>
                </a:solidFill>
              </a:rPr>
              <a:t>(UC007)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MainFlows</a:t>
            </a:r>
            <a:r>
              <a:rPr lang="en-US" altLang="ko-KR" sz="1050" dirty="0" smtClean="0">
                <a:solidFill>
                  <a:schemeClr val="bg1"/>
                </a:solidFill>
              </a:rPr>
              <a:t> 1)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59" name="직선 화살표 연결선 58"/>
          <p:cNvCxnSpPr>
            <a:stCxn id="57" idx="1"/>
            <a:endCxn id="58" idx="3"/>
          </p:cNvCxnSpPr>
          <p:nvPr/>
        </p:nvCxnSpPr>
        <p:spPr>
          <a:xfrm flipH="1" flipV="1">
            <a:off x="6201111" y="932118"/>
            <a:ext cx="843841" cy="3726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7077764" y="1628800"/>
            <a:ext cx="2018908" cy="648072"/>
          </a:xfrm>
          <a:prstGeom prst="rect">
            <a:avLst/>
          </a:prstGeom>
          <a:noFill/>
          <a:ln w="50800"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6910665" y="3045254"/>
            <a:ext cx="2186007" cy="253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유즈케이스</a:t>
            </a:r>
            <a:r>
              <a:rPr lang="en-US" altLang="ko-KR" sz="1050" dirty="0" smtClean="0"/>
              <a:t>(UC031)</a:t>
            </a:r>
            <a:r>
              <a:rPr lang="en-US" altLang="ko-KR" sz="1050" dirty="0" err="1" smtClean="0"/>
              <a:t>MainFlows</a:t>
            </a:r>
            <a:r>
              <a:rPr lang="en-US" altLang="ko-KR" sz="1050" dirty="0" smtClean="0"/>
              <a:t> 1)</a:t>
            </a:r>
            <a:endParaRPr lang="ko-KR" altLang="en-US" sz="1050" dirty="0"/>
          </a:p>
        </p:txBody>
      </p:sp>
      <p:cxnSp>
        <p:nvCxnSpPr>
          <p:cNvPr id="67" name="직선 화살표 연결선 66"/>
          <p:cNvCxnSpPr>
            <a:stCxn id="65" idx="2"/>
            <a:endCxn id="66" idx="0"/>
          </p:cNvCxnSpPr>
          <p:nvPr/>
        </p:nvCxnSpPr>
        <p:spPr>
          <a:xfrm flipH="1">
            <a:off x="8003669" y="2276872"/>
            <a:ext cx="83549" cy="76838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81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5856" y="2617403"/>
            <a:ext cx="3593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장바구니 조회하다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841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592956"/>
            <a:ext cx="6732238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098367"/>
              </p:ext>
            </p:extLst>
          </p:nvPr>
        </p:nvGraphicFramePr>
        <p:xfrm>
          <a:off x="6730227" y="625774"/>
          <a:ext cx="2402886" cy="3994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43367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smtClean="0"/>
                        <a:t>박세훈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좌측 상단의 메뉴버튼을 클릭하면 메뉴가 출력된다</a:t>
                      </a:r>
                      <a:r>
                        <a:rPr lang="en-US" altLang="ko-KR" sz="900" dirty="0" smtClean="0"/>
                        <a:t>..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900" dirty="0" err="1" smtClean="0">
                          <a:solidFill>
                            <a:srgbClr val="00B0F0"/>
                          </a:solidFill>
                        </a:rPr>
                        <a:t>디바이스에서처리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9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메인 화면으로 가는 버튼이다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클릭하면 </a:t>
                      </a:r>
                      <a:r>
                        <a:rPr lang="ko-KR" altLang="en-US" sz="1100" dirty="0" err="1" smtClean="0"/>
                        <a:t>메인화면으로</a:t>
                      </a:r>
                      <a:r>
                        <a:rPr lang="ko-KR" altLang="en-US" sz="1100" dirty="0" smtClean="0"/>
                        <a:t> 돌아간다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1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/>
                        <a:t>뉴스피드</a:t>
                      </a:r>
                      <a:r>
                        <a:rPr lang="ko-KR" altLang="en-US" sz="1100" dirty="0" smtClean="0"/>
                        <a:t> 버튼이다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err="1" smtClean="0"/>
                        <a:t>팔로우</a:t>
                      </a:r>
                      <a:r>
                        <a:rPr lang="ko-KR" altLang="en-US" sz="1100" dirty="0" smtClean="0"/>
                        <a:t> 받은 </a:t>
                      </a:r>
                      <a:r>
                        <a:rPr lang="ko-KR" altLang="en-US" sz="1100" dirty="0" err="1" smtClean="0"/>
                        <a:t>레시피</a:t>
                      </a:r>
                      <a:r>
                        <a:rPr lang="ko-KR" altLang="en-US" sz="1100" baseline="0" dirty="0" smtClean="0"/>
                        <a:t> 목록을 확인할 수 있다</a:t>
                      </a:r>
                      <a:r>
                        <a:rPr lang="en-US" altLang="ko-KR" sz="1100" baseline="0" dirty="0" smtClean="0"/>
                        <a:t>.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1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장바구니 버튼이다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클릭하면 </a:t>
                      </a:r>
                      <a:r>
                        <a:rPr lang="ko-KR" altLang="en-US" sz="1100" dirty="0" err="1" smtClean="0"/>
                        <a:t>장바구니창이</a:t>
                      </a:r>
                      <a:r>
                        <a:rPr lang="ko-KR" altLang="en-US" sz="1100" dirty="0" smtClean="0"/>
                        <a:t> 생기고 재료별 장바구니 목록을 확인할 수 있다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100" dirty="0" err="1" smtClean="0">
                          <a:solidFill>
                            <a:srgbClr val="00B0F0"/>
                          </a:solidFill>
                        </a:rPr>
                        <a:t>디바이스에서처리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100" dirty="0" smtClean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음식파트너</a:t>
                      </a:r>
                      <a:r>
                        <a:rPr lang="ko-KR" altLang="en-US" sz="1100" baseline="0" dirty="0" smtClean="0"/>
                        <a:t> 화면으로 넘어가는 </a:t>
                      </a:r>
                      <a:r>
                        <a:rPr lang="ko-KR" altLang="en-US" sz="1100" dirty="0" smtClean="0"/>
                        <a:t>버튼이다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1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6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프로필 수정 버튼이다 클릭하면 프로필 설정을 할 수 있다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1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84569" y="737270"/>
            <a:ext cx="1584176" cy="3461488"/>
            <a:chOff x="1691680" y="615584"/>
            <a:chExt cx="2727980" cy="6225820"/>
          </a:xfrm>
        </p:grpSpPr>
        <p:grpSp>
          <p:nvGrpSpPr>
            <p:cNvPr id="3" name="그룹 2"/>
            <p:cNvGrpSpPr/>
            <p:nvPr/>
          </p:nvGrpSpPr>
          <p:grpSpPr>
            <a:xfrm>
              <a:off x="1691680" y="615584"/>
              <a:ext cx="2727980" cy="6225820"/>
              <a:chOff x="1691680" y="615584"/>
              <a:chExt cx="2727980" cy="622582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91680" y="615584"/>
                <a:ext cx="2727980" cy="6225820"/>
              </a:xfrm>
              <a:prstGeom prst="rect">
                <a:avLst/>
              </a:prstGeom>
            </p:spPr>
          </p:pic>
          <p:sp>
            <p:nvSpPr>
              <p:cNvPr id="29" name="직사각형 28"/>
              <p:cNvSpPr/>
              <p:nvPr/>
            </p:nvSpPr>
            <p:spPr>
              <a:xfrm>
                <a:off x="1905831" y="1700808"/>
                <a:ext cx="187449" cy="18424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50" dirty="0">
                    <a:solidFill>
                      <a:schemeClr val="tx1"/>
                    </a:solidFill>
                  </a:rPr>
                  <a:t>1</a:t>
                </a:r>
                <a:endParaRPr lang="ko-KR" altLang="en-US" sz="75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1579151"/>
              <a:ext cx="1323911" cy="121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2805" y="1690997"/>
              <a:ext cx="718703" cy="112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1746528"/>
              <a:ext cx="586541" cy="17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360" y="1746528"/>
              <a:ext cx="586541" cy="17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5981" y="1764302"/>
              <a:ext cx="586541" cy="17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5322" y="1794409"/>
              <a:ext cx="586541" cy="17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942" y="1763298"/>
              <a:ext cx="586541" cy="17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5537" y="1208653"/>
              <a:ext cx="167055" cy="1522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905" y="666923"/>
            <a:ext cx="2138795" cy="36021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2" name="직선 화살표 연결선 31"/>
          <p:cNvCxnSpPr>
            <a:stCxn id="29" idx="3"/>
            <a:endCxn id="4102" idx="1"/>
          </p:cNvCxnSpPr>
          <p:nvPr/>
        </p:nvCxnSpPr>
        <p:spPr>
          <a:xfrm>
            <a:off x="417783" y="1391863"/>
            <a:ext cx="1604122" cy="107615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211" y="2231998"/>
            <a:ext cx="2282069" cy="4626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8" name="직선 화살표 연결선 37"/>
          <p:cNvCxnSpPr/>
          <p:nvPr/>
        </p:nvCxnSpPr>
        <p:spPr>
          <a:xfrm flipV="1">
            <a:off x="3534073" y="2996952"/>
            <a:ext cx="1181943" cy="1615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7092280" y="2132856"/>
            <a:ext cx="2051720" cy="504056"/>
          </a:xfrm>
          <a:prstGeom prst="rect">
            <a:avLst/>
          </a:prstGeom>
          <a:noFill/>
          <a:ln w="50800"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210564" y="678412"/>
            <a:ext cx="2320294" cy="253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유즈케이스</a:t>
            </a:r>
            <a:r>
              <a:rPr lang="en-US" altLang="ko-KR" sz="1050" dirty="0" smtClean="0"/>
              <a:t>(UC007)</a:t>
            </a:r>
            <a:r>
              <a:rPr lang="en-US" altLang="ko-KR" sz="1050" dirty="0" err="1" smtClean="0"/>
              <a:t>MainFlows</a:t>
            </a:r>
            <a:r>
              <a:rPr lang="en-US" altLang="ko-KR" sz="1050" dirty="0" smtClean="0"/>
              <a:t> 1</a:t>
            </a:r>
            <a:r>
              <a:rPr lang="en-US" altLang="ko-KR" sz="1050" dirty="0" smtClean="0">
                <a:solidFill>
                  <a:schemeClr val="bg1"/>
                </a:solidFill>
              </a:rPr>
              <a:t>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47" name="직선 화살표 연결선 46"/>
          <p:cNvCxnSpPr>
            <a:stCxn id="45" idx="0"/>
            <a:endCxn id="46" idx="3"/>
          </p:cNvCxnSpPr>
          <p:nvPr/>
        </p:nvCxnSpPr>
        <p:spPr>
          <a:xfrm flipH="1" flipV="1">
            <a:off x="6530858" y="805370"/>
            <a:ext cx="1587282" cy="13274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7099096" y="2703430"/>
            <a:ext cx="2051720" cy="725569"/>
          </a:xfrm>
          <a:prstGeom prst="rect">
            <a:avLst/>
          </a:prstGeom>
          <a:noFill/>
          <a:ln w="50800"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217380" y="1248987"/>
            <a:ext cx="2320294" cy="253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유즈케이스</a:t>
            </a:r>
            <a:r>
              <a:rPr lang="en-US" altLang="ko-KR" sz="1050" dirty="0" smtClean="0"/>
              <a:t>(UC031)</a:t>
            </a:r>
            <a:r>
              <a:rPr lang="en-US" altLang="ko-KR" sz="1050" dirty="0" err="1" smtClean="0"/>
              <a:t>MainFlows</a:t>
            </a:r>
            <a:r>
              <a:rPr lang="en-US" altLang="ko-KR" sz="1050" dirty="0" smtClean="0"/>
              <a:t> 1</a:t>
            </a:r>
            <a:r>
              <a:rPr lang="en-US" altLang="ko-KR" sz="1050" dirty="0" smtClean="0">
                <a:solidFill>
                  <a:schemeClr val="bg1"/>
                </a:solidFill>
              </a:rPr>
              <a:t>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52" name="직선 화살표 연결선 51"/>
          <p:cNvCxnSpPr>
            <a:stCxn id="50" idx="0"/>
            <a:endCxn id="51" idx="3"/>
          </p:cNvCxnSpPr>
          <p:nvPr/>
        </p:nvCxnSpPr>
        <p:spPr>
          <a:xfrm flipH="1" flipV="1">
            <a:off x="6537674" y="1375945"/>
            <a:ext cx="1587282" cy="132748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7099096" y="3487767"/>
            <a:ext cx="2051720" cy="517297"/>
          </a:xfrm>
          <a:prstGeom prst="rect">
            <a:avLst/>
          </a:prstGeom>
          <a:noFill/>
          <a:ln w="50800"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197968" y="1898874"/>
            <a:ext cx="2320294" cy="253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유즈케이스</a:t>
            </a:r>
            <a:r>
              <a:rPr lang="en-US" altLang="ko-KR" sz="1050" dirty="0" smtClean="0"/>
              <a:t>(UC031)</a:t>
            </a:r>
            <a:r>
              <a:rPr lang="en-US" altLang="ko-KR" sz="1050" dirty="0" err="1" smtClean="0"/>
              <a:t>MainFlows</a:t>
            </a:r>
            <a:r>
              <a:rPr lang="en-US" altLang="ko-KR" sz="1050" dirty="0" smtClean="0"/>
              <a:t> 1</a:t>
            </a:r>
            <a:r>
              <a:rPr lang="en-US" altLang="ko-KR" sz="1050" dirty="0" smtClean="0">
                <a:solidFill>
                  <a:schemeClr val="bg1"/>
                </a:solidFill>
              </a:rPr>
              <a:t>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56" name="직선 화살표 연결선 55"/>
          <p:cNvCxnSpPr>
            <a:stCxn id="54" idx="0"/>
            <a:endCxn id="55" idx="3"/>
          </p:cNvCxnSpPr>
          <p:nvPr/>
        </p:nvCxnSpPr>
        <p:spPr>
          <a:xfrm flipH="1" flipV="1">
            <a:off x="6518262" y="2025832"/>
            <a:ext cx="1606694" cy="146193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7099096" y="4091355"/>
            <a:ext cx="2051720" cy="489773"/>
          </a:xfrm>
          <a:prstGeom prst="rect">
            <a:avLst/>
          </a:prstGeom>
          <a:noFill/>
          <a:ln w="50800"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843940" y="5676076"/>
            <a:ext cx="2320294" cy="253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유즈케이스</a:t>
            </a:r>
            <a:r>
              <a:rPr lang="en-US" altLang="ko-KR" sz="1050" dirty="0" smtClean="0"/>
              <a:t>(UC020)</a:t>
            </a:r>
            <a:r>
              <a:rPr lang="en-US" altLang="ko-KR" sz="1050" dirty="0" err="1" smtClean="0"/>
              <a:t>MainFlows</a:t>
            </a:r>
            <a:r>
              <a:rPr lang="en-US" altLang="ko-KR" sz="1050" dirty="0" smtClean="0"/>
              <a:t> 1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62" name="직선 화살표 연결선 61"/>
          <p:cNvCxnSpPr>
            <a:stCxn id="60" idx="2"/>
            <a:endCxn id="61" idx="0"/>
          </p:cNvCxnSpPr>
          <p:nvPr/>
        </p:nvCxnSpPr>
        <p:spPr>
          <a:xfrm flipH="1">
            <a:off x="8004087" y="4581128"/>
            <a:ext cx="120869" cy="10949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13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1880" y="2564904"/>
            <a:ext cx="3593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장바구니 삭제하다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0349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592956"/>
            <a:ext cx="6732238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731039"/>
              </p:ext>
            </p:extLst>
          </p:nvPr>
        </p:nvGraphicFramePr>
        <p:xfrm>
          <a:off x="6730227" y="625774"/>
          <a:ext cx="2402886" cy="3994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43367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smtClean="0"/>
                        <a:t>박세훈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좌측 상단의 메뉴버튼을 클릭하면 메뉴가 출력된다</a:t>
                      </a:r>
                      <a:r>
                        <a:rPr lang="en-US" altLang="ko-KR" sz="900" dirty="0" smtClean="0"/>
                        <a:t>..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900" dirty="0" err="1" smtClean="0">
                          <a:solidFill>
                            <a:srgbClr val="00B0F0"/>
                          </a:solidFill>
                        </a:rPr>
                        <a:t>디바이스에서처리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9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메인 화면으로 가는 버튼이다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클릭하면 </a:t>
                      </a:r>
                      <a:r>
                        <a:rPr lang="ko-KR" altLang="en-US" sz="1100" dirty="0" err="1" smtClean="0"/>
                        <a:t>메인화면으로</a:t>
                      </a:r>
                      <a:r>
                        <a:rPr lang="ko-KR" altLang="en-US" sz="1100" dirty="0" smtClean="0"/>
                        <a:t> 돌아간다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1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/>
                        <a:t>뉴스피드</a:t>
                      </a:r>
                      <a:r>
                        <a:rPr lang="ko-KR" altLang="en-US" sz="1100" dirty="0" smtClean="0"/>
                        <a:t> 버튼이다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err="1" smtClean="0"/>
                        <a:t>팔로우</a:t>
                      </a:r>
                      <a:r>
                        <a:rPr lang="ko-KR" altLang="en-US" sz="1100" dirty="0" smtClean="0"/>
                        <a:t> 받은 </a:t>
                      </a:r>
                      <a:r>
                        <a:rPr lang="ko-KR" altLang="en-US" sz="1100" dirty="0" err="1" smtClean="0"/>
                        <a:t>레시피</a:t>
                      </a:r>
                      <a:r>
                        <a:rPr lang="ko-KR" altLang="en-US" sz="1100" baseline="0" dirty="0" smtClean="0"/>
                        <a:t> 목록을 확인할 수 있다</a:t>
                      </a:r>
                      <a:r>
                        <a:rPr lang="en-US" altLang="ko-KR" sz="1100" baseline="0" dirty="0" smtClean="0"/>
                        <a:t>.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1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장바구니 버튼이다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클릭하면 </a:t>
                      </a:r>
                      <a:r>
                        <a:rPr lang="ko-KR" altLang="en-US" sz="1100" dirty="0" err="1" smtClean="0"/>
                        <a:t>장바구니창이</a:t>
                      </a:r>
                      <a:r>
                        <a:rPr lang="ko-KR" altLang="en-US" sz="1100" dirty="0" smtClean="0"/>
                        <a:t> 생기고 재료별 장바구니 목록을 확인할 수 있다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100" dirty="0" err="1" smtClean="0">
                          <a:solidFill>
                            <a:srgbClr val="00B0F0"/>
                          </a:solidFill>
                        </a:rPr>
                        <a:t>디바이스에서처리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100" dirty="0" smtClean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음식파트너</a:t>
                      </a:r>
                      <a:r>
                        <a:rPr lang="ko-KR" altLang="en-US" sz="1100" baseline="0" dirty="0" smtClean="0"/>
                        <a:t> 화면으로 넘어가는 </a:t>
                      </a:r>
                      <a:r>
                        <a:rPr lang="ko-KR" altLang="en-US" sz="1100" dirty="0" smtClean="0"/>
                        <a:t>버튼이다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1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6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프로필 수정 버튼이다 클릭하면 프로필 설정을 할 수 있다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1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84569" y="737270"/>
            <a:ext cx="1584176" cy="3461488"/>
            <a:chOff x="1691680" y="615584"/>
            <a:chExt cx="2727980" cy="6225820"/>
          </a:xfrm>
        </p:grpSpPr>
        <p:grpSp>
          <p:nvGrpSpPr>
            <p:cNvPr id="3" name="그룹 2"/>
            <p:cNvGrpSpPr/>
            <p:nvPr/>
          </p:nvGrpSpPr>
          <p:grpSpPr>
            <a:xfrm>
              <a:off x="1691680" y="615584"/>
              <a:ext cx="2727980" cy="6225820"/>
              <a:chOff x="1691680" y="615584"/>
              <a:chExt cx="2727980" cy="622582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91680" y="615584"/>
                <a:ext cx="2727980" cy="6225820"/>
              </a:xfrm>
              <a:prstGeom prst="rect">
                <a:avLst/>
              </a:prstGeom>
            </p:spPr>
          </p:pic>
          <p:sp>
            <p:nvSpPr>
              <p:cNvPr id="29" name="직사각형 28"/>
              <p:cNvSpPr/>
              <p:nvPr/>
            </p:nvSpPr>
            <p:spPr>
              <a:xfrm>
                <a:off x="1905831" y="1700808"/>
                <a:ext cx="187449" cy="18424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50" dirty="0">
                    <a:solidFill>
                      <a:schemeClr val="tx1"/>
                    </a:solidFill>
                  </a:rPr>
                  <a:t>1</a:t>
                </a:r>
                <a:endParaRPr lang="ko-KR" altLang="en-US" sz="75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1579151"/>
              <a:ext cx="1323911" cy="121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2805" y="1690997"/>
              <a:ext cx="718703" cy="112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1746528"/>
              <a:ext cx="586541" cy="17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360" y="1746528"/>
              <a:ext cx="586541" cy="17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5981" y="1764302"/>
              <a:ext cx="586541" cy="17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5322" y="1794409"/>
              <a:ext cx="586541" cy="17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942" y="1763298"/>
              <a:ext cx="586541" cy="17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5537" y="1208653"/>
              <a:ext cx="167055" cy="1522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905" y="666923"/>
            <a:ext cx="2138795" cy="36021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2" name="직선 화살표 연결선 31"/>
          <p:cNvCxnSpPr>
            <a:stCxn id="29" idx="3"/>
            <a:endCxn id="4102" idx="1"/>
          </p:cNvCxnSpPr>
          <p:nvPr/>
        </p:nvCxnSpPr>
        <p:spPr>
          <a:xfrm>
            <a:off x="417783" y="1391863"/>
            <a:ext cx="1604122" cy="107615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211" y="2231998"/>
            <a:ext cx="2282069" cy="4626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8" name="직선 화살표 연결선 37"/>
          <p:cNvCxnSpPr/>
          <p:nvPr/>
        </p:nvCxnSpPr>
        <p:spPr>
          <a:xfrm flipV="1">
            <a:off x="3534073" y="2996952"/>
            <a:ext cx="1181943" cy="1615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7092280" y="2132856"/>
            <a:ext cx="2051720" cy="504056"/>
          </a:xfrm>
          <a:prstGeom prst="rect">
            <a:avLst/>
          </a:prstGeom>
          <a:noFill/>
          <a:ln w="50800"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210564" y="678412"/>
            <a:ext cx="2320294" cy="253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유즈케이스</a:t>
            </a:r>
            <a:r>
              <a:rPr lang="en-US" altLang="ko-KR" sz="1050" dirty="0" smtClean="0"/>
              <a:t>(UC007)</a:t>
            </a:r>
            <a:r>
              <a:rPr lang="en-US" altLang="ko-KR" sz="1050" dirty="0" err="1" smtClean="0"/>
              <a:t>MainFlows</a:t>
            </a:r>
            <a:r>
              <a:rPr lang="en-US" altLang="ko-KR" sz="1050" dirty="0" smtClean="0"/>
              <a:t> 1</a:t>
            </a:r>
            <a:r>
              <a:rPr lang="en-US" altLang="ko-KR" sz="1050" dirty="0" smtClean="0">
                <a:solidFill>
                  <a:schemeClr val="bg1"/>
                </a:solidFill>
              </a:rPr>
              <a:t>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47" name="직선 화살표 연결선 46"/>
          <p:cNvCxnSpPr>
            <a:stCxn id="45" idx="0"/>
            <a:endCxn id="46" idx="3"/>
          </p:cNvCxnSpPr>
          <p:nvPr/>
        </p:nvCxnSpPr>
        <p:spPr>
          <a:xfrm flipH="1" flipV="1">
            <a:off x="6530858" y="805370"/>
            <a:ext cx="1587282" cy="13274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7099096" y="2703430"/>
            <a:ext cx="2051720" cy="725569"/>
          </a:xfrm>
          <a:prstGeom prst="rect">
            <a:avLst/>
          </a:prstGeom>
          <a:noFill/>
          <a:ln w="50800"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217380" y="1248987"/>
            <a:ext cx="2320294" cy="253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유즈케이스</a:t>
            </a:r>
            <a:r>
              <a:rPr lang="en-US" altLang="ko-KR" sz="1050" dirty="0" smtClean="0"/>
              <a:t>(UC031)</a:t>
            </a:r>
            <a:r>
              <a:rPr lang="en-US" altLang="ko-KR" sz="1050" dirty="0" err="1" smtClean="0"/>
              <a:t>MainFlows</a:t>
            </a:r>
            <a:r>
              <a:rPr lang="en-US" altLang="ko-KR" sz="1050" dirty="0" smtClean="0"/>
              <a:t> 1</a:t>
            </a:r>
            <a:r>
              <a:rPr lang="en-US" altLang="ko-KR" sz="1050" dirty="0" smtClean="0">
                <a:solidFill>
                  <a:schemeClr val="bg1"/>
                </a:solidFill>
              </a:rPr>
              <a:t>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52" name="직선 화살표 연결선 51"/>
          <p:cNvCxnSpPr>
            <a:stCxn id="50" idx="0"/>
            <a:endCxn id="51" idx="3"/>
          </p:cNvCxnSpPr>
          <p:nvPr/>
        </p:nvCxnSpPr>
        <p:spPr>
          <a:xfrm flipH="1" flipV="1">
            <a:off x="6537674" y="1375945"/>
            <a:ext cx="1587282" cy="132748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7099096" y="3487767"/>
            <a:ext cx="2051720" cy="517297"/>
          </a:xfrm>
          <a:prstGeom prst="rect">
            <a:avLst/>
          </a:prstGeom>
          <a:noFill/>
          <a:ln w="50800"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197968" y="1898874"/>
            <a:ext cx="2320294" cy="253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유즈케이스</a:t>
            </a:r>
            <a:r>
              <a:rPr lang="en-US" altLang="ko-KR" sz="1050" dirty="0" smtClean="0"/>
              <a:t>(UC031)</a:t>
            </a:r>
            <a:r>
              <a:rPr lang="en-US" altLang="ko-KR" sz="1050" dirty="0" err="1" smtClean="0"/>
              <a:t>MainFlows</a:t>
            </a:r>
            <a:r>
              <a:rPr lang="en-US" altLang="ko-KR" sz="1050" dirty="0" smtClean="0"/>
              <a:t> 1</a:t>
            </a:r>
            <a:r>
              <a:rPr lang="en-US" altLang="ko-KR" sz="1050" dirty="0" smtClean="0">
                <a:solidFill>
                  <a:schemeClr val="bg1"/>
                </a:solidFill>
              </a:rPr>
              <a:t>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56" name="직선 화살표 연결선 55"/>
          <p:cNvCxnSpPr>
            <a:stCxn id="54" idx="0"/>
            <a:endCxn id="55" idx="3"/>
          </p:cNvCxnSpPr>
          <p:nvPr/>
        </p:nvCxnSpPr>
        <p:spPr>
          <a:xfrm flipH="1" flipV="1">
            <a:off x="6518262" y="2025832"/>
            <a:ext cx="1606694" cy="146193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7099096" y="4091355"/>
            <a:ext cx="2051720" cy="489773"/>
          </a:xfrm>
          <a:prstGeom prst="rect">
            <a:avLst/>
          </a:prstGeom>
          <a:noFill/>
          <a:ln w="50800"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843940" y="5676076"/>
            <a:ext cx="2320294" cy="253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유즈케이스</a:t>
            </a:r>
            <a:r>
              <a:rPr lang="en-US" altLang="ko-KR" sz="1050" dirty="0" smtClean="0"/>
              <a:t>(UC020)</a:t>
            </a:r>
            <a:r>
              <a:rPr lang="en-US" altLang="ko-KR" sz="1050" dirty="0" err="1" smtClean="0"/>
              <a:t>MainFlows</a:t>
            </a:r>
            <a:r>
              <a:rPr lang="en-US" altLang="ko-KR" sz="1050" dirty="0" smtClean="0"/>
              <a:t> 1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62" name="직선 화살표 연결선 61"/>
          <p:cNvCxnSpPr>
            <a:stCxn id="60" idx="2"/>
            <a:endCxn id="61" idx="0"/>
          </p:cNvCxnSpPr>
          <p:nvPr/>
        </p:nvCxnSpPr>
        <p:spPr>
          <a:xfrm flipH="1">
            <a:off x="8004087" y="4581128"/>
            <a:ext cx="120869" cy="10949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73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7200" y="0"/>
            <a:ext cx="82296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0" dirty="0"/>
          </a:p>
        </p:txBody>
      </p:sp>
      <p:sp>
        <p:nvSpPr>
          <p:cNvPr id="8" name="직사각형 7"/>
          <p:cNvSpPr/>
          <p:nvPr/>
        </p:nvSpPr>
        <p:spPr>
          <a:xfrm>
            <a:off x="458611" y="-2157"/>
            <a:ext cx="1146020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화면제목</a:t>
            </a:r>
            <a:endParaRPr lang="ko-KR" altLang="en-US" sz="1260" dirty="0"/>
          </a:p>
        </p:txBody>
      </p:sp>
      <p:sp>
        <p:nvSpPr>
          <p:cNvPr id="9" name="직사각형 8"/>
          <p:cNvSpPr/>
          <p:nvPr/>
        </p:nvSpPr>
        <p:spPr>
          <a:xfrm>
            <a:off x="458611" y="297681"/>
            <a:ext cx="1146020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04630" y="-2312"/>
            <a:ext cx="7082169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>
                <a:solidFill>
                  <a:schemeClr val="tx1"/>
                </a:solidFill>
              </a:rPr>
              <a:t>웹 </a:t>
            </a:r>
            <a:r>
              <a:rPr lang="ko-KR" altLang="en-US" sz="1260" dirty="0" err="1">
                <a:solidFill>
                  <a:schemeClr val="tx1"/>
                </a:solidFill>
              </a:rPr>
              <a:t>메인화면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06717" y="300008"/>
            <a:ext cx="7080083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>
                <a:solidFill>
                  <a:schemeClr val="tx1"/>
                </a:solidFill>
              </a:rPr>
              <a:t>웹 메인화면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7201" y="592956"/>
            <a:ext cx="6059015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697797"/>
              </p:ext>
            </p:extLst>
          </p:nvPr>
        </p:nvGraphicFramePr>
        <p:xfrm>
          <a:off x="6514405" y="625774"/>
          <a:ext cx="2162598" cy="1446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390"/>
                <a:gridCol w="1838208"/>
              </a:tblGrid>
              <a:tr h="43367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smtClean="0"/>
                        <a:t>박세훈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1722" marR="61722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3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이미지를 클릭하면 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이미지가 화면에 출력된다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B0F0"/>
                          </a:solidFill>
                        </a:rPr>
                        <a:t>클라이언트에서 처리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r>
                        <a:rPr lang="ko-KR" altLang="en-US" sz="1000" dirty="0" err="1" smtClean="0"/>
                        <a:t>유즈케이스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smtClean="0"/>
                        <a:t>정의서</a:t>
                      </a:r>
                      <a:r>
                        <a:rPr lang="en-US" altLang="ko-KR" sz="1000" dirty="0" smtClean="0"/>
                        <a:t>(UC011)</a:t>
                      </a:r>
                      <a:endParaRPr lang="ko-KR" altLang="en-US" sz="10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07085"/>
            <a:ext cx="5999256" cy="451437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2437859" y="2805612"/>
            <a:ext cx="168704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11760" y="3049487"/>
            <a:ext cx="1152128" cy="18916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69567" y="595283"/>
            <a:ext cx="1803699" cy="430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유즈케이스</a:t>
            </a:r>
            <a:r>
              <a:rPr lang="en-US" altLang="ko-KR" sz="1100" dirty="0" smtClean="0"/>
              <a:t>(UC011)M</a:t>
            </a:r>
          </a:p>
          <a:p>
            <a:r>
              <a:rPr lang="en-US" altLang="ko-KR" sz="1100" dirty="0" err="1" smtClean="0"/>
              <a:t>ainFlows</a:t>
            </a:r>
            <a:r>
              <a:rPr lang="en-US" altLang="ko-KR" sz="1100" dirty="0" smtClean="0"/>
              <a:t> Main Flows1~4)</a:t>
            </a:r>
            <a:endParaRPr lang="ko-KR" altLang="en-US" sz="1100" dirty="0"/>
          </a:p>
        </p:txBody>
      </p:sp>
      <p:cxnSp>
        <p:nvCxnSpPr>
          <p:cNvPr id="15" name="직선 화살표 연결선 14"/>
          <p:cNvCxnSpPr>
            <a:stCxn id="31" idx="1"/>
            <a:endCxn id="5" idx="3"/>
          </p:cNvCxnSpPr>
          <p:nvPr/>
        </p:nvCxnSpPr>
        <p:spPr>
          <a:xfrm flipH="1" flipV="1">
            <a:off x="5973266" y="810727"/>
            <a:ext cx="541139" cy="5384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31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592956"/>
            <a:ext cx="6732238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87505"/>
              </p:ext>
            </p:extLst>
          </p:nvPr>
        </p:nvGraphicFramePr>
        <p:xfrm>
          <a:off x="6730227" y="625774"/>
          <a:ext cx="2402886" cy="53322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43367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smtClean="0"/>
                        <a:t>박세훈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좌측 상단의 메뉴버튼을 클릭하면 메뉴가 출력된다</a:t>
                      </a:r>
                      <a:r>
                        <a:rPr lang="en-US" altLang="ko-KR" sz="900" dirty="0" smtClean="0"/>
                        <a:t>..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900" dirty="0" err="1" smtClean="0">
                          <a:solidFill>
                            <a:srgbClr val="00B0F0"/>
                          </a:solidFill>
                        </a:rPr>
                        <a:t>디바이스에서처리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9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메인 화면으로 가는 버튼이다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클릭하면 </a:t>
                      </a:r>
                      <a:r>
                        <a:rPr lang="ko-KR" altLang="en-US" sz="1100" dirty="0" err="1" smtClean="0"/>
                        <a:t>메인화면으로</a:t>
                      </a:r>
                      <a:r>
                        <a:rPr lang="ko-KR" altLang="en-US" sz="1100" dirty="0" smtClean="0"/>
                        <a:t> 돌아간다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1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/>
                        <a:t>뉴스피드</a:t>
                      </a:r>
                      <a:r>
                        <a:rPr lang="ko-KR" altLang="en-US" sz="1100" dirty="0" smtClean="0"/>
                        <a:t> 버튼이다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err="1" smtClean="0"/>
                        <a:t>팔로우</a:t>
                      </a:r>
                      <a:r>
                        <a:rPr lang="ko-KR" altLang="en-US" sz="1100" dirty="0" smtClean="0"/>
                        <a:t> 받은 </a:t>
                      </a:r>
                      <a:r>
                        <a:rPr lang="ko-KR" altLang="en-US" sz="1100" dirty="0" err="1" smtClean="0"/>
                        <a:t>레시피</a:t>
                      </a:r>
                      <a:r>
                        <a:rPr lang="ko-KR" altLang="en-US" sz="1100" baseline="0" dirty="0" smtClean="0"/>
                        <a:t> 목록을 확인할 수 있다</a:t>
                      </a:r>
                      <a:r>
                        <a:rPr lang="en-US" altLang="ko-KR" sz="1100" baseline="0" dirty="0" smtClean="0"/>
                        <a:t>.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1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장바구니 버튼이다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클릭하면 </a:t>
                      </a:r>
                      <a:r>
                        <a:rPr lang="ko-KR" altLang="en-US" sz="1100" dirty="0" err="1" smtClean="0"/>
                        <a:t>장바구니창이</a:t>
                      </a:r>
                      <a:r>
                        <a:rPr lang="ko-KR" altLang="en-US" sz="1100" dirty="0" smtClean="0"/>
                        <a:t> 생기고 재료별 장바구니 목록을 확인할 수 있다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100" dirty="0" err="1" smtClean="0">
                          <a:solidFill>
                            <a:srgbClr val="00B0F0"/>
                          </a:solidFill>
                        </a:rPr>
                        <a:t>디바이스에서처리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100" dirty="0" smtClean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음식파트너</a:t>
                      </a:r>
                      <a:r>
                        <a:rPr lang="ko-KR" altLang="en-US" sz="1100" baseline="0" dirty="0" smtClean="0"/>
                        <a:t> 화면으로 넘어가는 </a:t>
                      </a:r>
                      <a:r>
                        <a:rPr lang="ko-KR" altLang="en-US" sz="1100" dirty="0" smtClean="0"/>
                        <a:t>버튼이다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1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프로필 수정 버튼이다 클릭하면 프로필 설정을 할 수 있다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1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삭제버튼을 누르면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삭제 안내버튼이 제공된다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삭제버튼을 누르면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삭제가 되고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 삭제 완료 토스트메시지가 출력된다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rgbClr val="00B0F0"/>
                          </a:solidFill>
                        </a:rPr>
                        <a:t>서버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,</a:t>
                      </a:r>
                      <a:r>
                        <a:rPr lang="ko-KR" altLang="en-US" sz="11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1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84569" y="737270"/>
            <a:ext cx="1584176" cy="3461488"/>
            <a:chOff x="1691680" y="615584"/>
            <a:chExt cx="2727980" cy="6225820"/>
          </a:xfrm>
        </p:grpSpPr>
        <p:grpSp>
          <p:nvGrpSpPr>
            <p:cNvPr id="3" name="그룹 2"/>
            <p:cNvGrpSpPr/>
            <p:nvPr/>
          </p:nvGrpSpPr>
          <p:grpSpPr>
            <a:xfrm>
              <a:off x="1691680" y="615584"/>
              <a:ext cx="2727980" cy="6225820"/>
              <a:chOff x="1691680" y="615584"/>
              <a:chExt cx="2727980" cy="622582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91680" y="615584"/>
                <a:ext cx="2727980" cy="6225820"/>
              </a:xfrm>
              <a:prstGeom prst="rect">
                <a:avLst/>
              </a:prstGeom>
            </p:spPr>
          </p:pic>
          <p:sp>
            <p:nvSpPr>
              <p:cNvPr id="29" name="직사각형 28"/>
              <p:cNvSpPr/>
              <p:nvPr/>
            </p:nvSpPr>
            <p:spPr>
              <a:xfrm>
                <a:off x="1905831" y="1700808"/>
                <a:ext cx="187449" cy="18424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50" dirty="0">
                    <a:solidFill>
                      <a:schemeClr val="tx1"/>
                    </a:solidFill>
                  </a:rPr>
                  <a:t>1</a:t>
                </a:r>
                <a:endParaRPr lang="ko-KR" altLang="en-US" sz="75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1579151"/>
              <a:ext cx="1323911" cy="121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2805" y="1690997"/>
              <a:ext cx="718703" cy="112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1746528"/>
              <a:ext cx="586541" cy="17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360" y="1746528"/>
              <a:ext cx="586541" cy="17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5981" y="1764302"/>
              <a:ext cx="586541" cy="17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5322" y="1794409"/>
              <a:ext cx="586541" cy="17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942" y="1763298"/>
              <a:ext cx="586541" cy="17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5537" y="1208653"/>
              <a:ext cx="167055" cy="1522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905" y="666923"/>
            <a:ext cx="2138795" cy="36021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2" name="직선 화살표 연결선 31"/>
          <p:cNvCxnSpPr>
            <a:stCxn id="29" idx="3"/>
            <a:endCxn id="4102" idx="1"/>
          </p:cNvCxnSpPr>
          <p:nvPr/>
        </p:nvCxnSpPr>
        <p:spPr>
          <a:xfrm>
            <a:off x="417783" y="1391863"/>
            <a:ext cx="1604122" cy="107615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211" y="2231998"/>
            <a:ext cx="2282069" cy="4626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8" name="직선 화살표 연결선 37"/>
          <p:cNvCxnSpPr/>
          <p:nvPr/>
        </p:nvCxnSpPr>
        <p:spPr>
          <a:xfrm flipV="1">
            <a:off x="3534073" y="2996952"/>
            <a:ext cx="1181943" cy="1615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7092280" y="2132856"/>
            <a:ext cx="2051720" cy="504056"/>
          </a:xfrm>
          <a:prstGeom prst="rect">
            <a:avLst/>
          </a:prstGeom>
          <a:noFill/>
          <a:ln w="50800"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210564" y="678412"/>
            <a:ext cx="2320294" cy="253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유즈케이스</a:t>
            </a:r>
            <a:r>
              <a:rPr lang="en-US" altLang="ko-KR" sz="1050" dirty="0" smtClean="0"/>
              <a:t>(UC007)</a:t>
            </a:r>
            <a:r>
              <a:rPr lang="en-US" altLang="ko-KR" sz="1050" dirty="0" err="1" smtClean="0"/>
              <a:t>MainFlows</a:t>
            </a:r>
            <a:r>
              <a:rPr lang="en-US" altLang="ko-KR" sz="1050" dirty="0" smtClean="0"/>
              <a:t> 1</a:t>
            </a:r>
            <a:r>
              <a:rPr lang="en-US" altLang="ko-KR" sz="1050" dirty="0" smtClean="0">
                <a:solidFill>
                  <a:schemeClr val="bg1"/>
                </a:solidFill>
              </a:rPr>
              <a:t>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47" name="직선 화살표 연결선 46"/>
          <p:cNvCxnSpPr>
            <a:stCxn id="45" idx="0"/>
            <a:endCxn id="46" idx="3"/>
          </p:cNvCxnSpPr>
          <p:nvPr/>
        </p:nvCxnSpPr>
        <p:spPr>
          <a:xfrm flipH="1" flipV="1">
            <a:off x="6530858" y="805370"/>
            <a:ext cx="1587282" cy="13274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7099096" y="2703430"/>
            <a:ext cx="2051720" cy="725569"/>
          </a:xfrm>
          <a:prstGeom prst="rect">
            <a:avLst/>
          </a:prstGeom>
          <a:noFill/>
          <a:ln w="50800"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217380" y="1248987"/>
            <a:ext cx="2320294" cy="253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유즈케이스</a:t>
            </a:r>
            <a:r>
              <a:rPr lang="en-US" altLang="ko-KR" sz="1050" dirty="0" smtClean="0"/>
              <a:t>(UC031)</a:t>
            </a:r>
            <a:r>
              <a:rPr lang="en-US" altLang="ko-KR" sz="1050" dirty="0" err="1" smtClean="0"/>
              <a:t>MainFlows</a:t>
            </a:r>
            <a:r>
              <a:rPr lang="en-US" altLang="ko-KR" sz="1050" dirty="0" smtClean="0"/>
              <a:t> 1</a:t>
            </a:r>
            <a:r>
              <a:rPr lang="en-US" altLang="ko-KR" sz="1050" dirty="0" smtClean="0">
                <a:solidFill>
                  <a:schemeClr val="bg1"/>
                </a:solidFill>
              </a:rPr>
              <a:t>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52" name="직선 화살표 연결선 51"/>
          <p:cNvCxnSpPr>
            <a:stCxn id="50" idx="0"/>
            <a:endCxn id="51" idx="3"/>
          </p:cNvCxnSpPr>
          <p:nvPr/>
        </p:nvCxnSpPr>
        <p:spPr>
          <a:xfrm flipH="1" flipV="1">
            <a:off x="6537674" y="1375945"/>
            <a:ext cx="1587282" cy="132748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7099096" y="3487767"/>
            <a:ext cx="2051720" cy="517297"/>
          </a:xfrm>
          <a:prstGeom prst="rect">
            <a:avLst/>
          </a:prstGeom>
          <a:noFill/>
          <a:ln w="50800"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197968" y="1898874"/>
            <a:ext cx="2320294" cy="253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유즈케이스</a:t>
            </a:r>
            <a:r>
              <a:rPr lang="en-US" altLang="ko-KR" sz="1050" dirty="0" smtClean="0"/>
              <a:t>(UC031)</a:t>
            </a:r>
            <a:r>
              <a:rPr lang="en-US" altLang="ko-KR" sz="1050" dirty="0" err="1" smtClean="0"/>
              <a:t>MainFlows</a:t>
            </a:r>
            <a:r>
              <a:rPr lang="en-US" altLang="ko-KR" sz="1050" dirty="0" smtClean="0"/>
              <a:t> 1</a:t>
            </a:r>
            <a:r>
              <a:rPr lang="en-US" altLang="ko-KR" sz="1050" dirty="0" smtClean="0">
                <a:solidFill>
                  <a:schemeClr val="bg1"/>
                </a:solidFill>
              </a:rPr>
              <a:t>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56" name="직선 화살표 연결선 55"/>
          <p:cNvCxnSpPr>
            <a:stCxn id="54" idx="0"/>
            <a:endCxn id="55" idx="3"/>
          </p:cNvCxnSpPr>
          <p:nvPr/>
        </p:nvCxnSpPr>
        <p:spPr>
          <a:xfrm flipH="1" flipV="1">
            <a:off x="6518262" y="2025832"/>
            <a:ext cx="1606694" cy="146193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7099096" y="4091355"/>
            <a:ext cx="2051720" cy="489773"/>
          </a:xfrm>
          <a:prstGeom prst="rect">
            <a:avLst/>
          </a:prstGeom>
          <a:noFill/>
          <a:ln w="50800"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429211" y="2444288"/>
            <a:ext cx="2176297" cy="253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유즈케이스</a:t>
            </a:r>
            <a:r>
              <a:rPr lang="en-US" altLang="ko-KR" sz="1050" dirty="0" smtClean="0">
                <a:solidFill>
                  <a:schemeClr val="bg1"/>
                </a:solidFill>
              </a:rPr>
              <a:t>(UC020)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MainFlows</a:t>
            </a:r>
            <a:r>
              <a:rPr lang="en-US" altLang="ko-KR" sz="1050" dirty="0" smtClean="0">
                <a:solidFill>
                  <a:schemeClr val="bg1"/>
                </a:solidFill>
              </a:rPr>
              <a:t> 1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62" name="직선 화살표 연결선 61"/>
          <p:cNvCxnSpPr>
            <a:stCxn id="60" idx="1"/>
            <a:endCxn id="61" idx="2"/>
          </p:cNvCxnSpPr>
          <p:nvPr/>
        </p:nvCxnSpPr>
        <p:spPr>
          <a:xfrm flipH="1" flipV="1">
            <a:off x="5517360" y="2698204"/>
            <a:ext cx="1581736" cy="163803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668" y="3950338"/>
            <a:ext cx="1502889" cy="84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/>
          <p:cNvSpPr/>
          <p:nvPr/>
        </p:nvSpPr>
        <p:spPr>
          <a:xfrm>
            <a:off x="6306686" y="3936606"/>
            <a:ext cx="188560" cy="1853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92334" y="5157192"/>
            <a:ext cx="1808632" cy="2154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err="1" smtClean="0"/>
              <a:t>유즈케이스</a:t>
            </a:r>
            <a:r>
              <a:rPr lang="en-US" altLang="ko-KR" sz="800" dirty="0" smtClean="0"/>
              <a:t>(UC032)</a:t>
            </a:r>
            <a:r>
              <a:rPr lang="en-US" altLang="ko-KR" sz="800" dirty="0" err="1" smtClean="0"/>
              <a:t>MainFlows</a:t>
            </a:r>
            <a:r>
              <a:rPr lang="en-US" altLang="ko-KR" sz="800" dirty="0" smtClean="0"/>
              <a:t> 1~3)</a:t>
            </a:r>
            <a:endParaRPr lang="ko-KR" altLang="en-US" sz="800" dirty="0"/>
          </a:p>
        </p:txBody>
      </p:sp>
      <p:sp>
        <p:nvSpPr>
          <p:cNvPr id="58" name="직사각형 57"/>
          <p:cNvSpPr/>
          <p:nvPr/>
        </p:nvSpPr>
        <p:spPr>
          <a:xfrm>
            <a:off x="7099096" y="4667419"/>
            <a:ext cx="2051720" cy="489773"/>
          </a:xfrm>
          <a:prstGeom prst="rect">
            <a:avLst/>
          </a:prstGeom>
          <a:noFill/>
          <a:ln w="50800"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/>
          <p:cNvCxnSpPr>
            <a:stCxn id="58" idx="1"/>
            <a:endCxn id="57" idx="3"/>
          </p:cNvCxnSpPr>
          <p:nvPr/>
        </p:nvCxnSpPr>
        <p:spPr>
          <a:xfrm flipH="1">
            <a:off x="6400966" y="4912306"/>
            <a:ext cx="698130" cy="35260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57" y="5073370"/>
            <a:ext cx="17335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3" name="직선 화살표 연결선 62"/>
          <p:cNvCxnSpPr>
            <a:stCxn id="64" idx="1"/>
            <a:endCxn id="70" idx="3"/>
          </p:cNvCxnSpPr>
          <p:nvPr/>
        </p:nvCxnSpPr>
        <p:spPr>
          <a:xfrm flipH="1">
            <a:off x="2719428" y="5607097"/>
            <a:ext cx="438724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7106676" y="5264914"/>
            <a:ext cx="2051720" cy="684366"/>
          </a:xfrm>
          <a:prstGeom prst="rect">
            <a:avLst/>
          </a:prstGeom>
          <a:noFill/>
          <a:ln w="50800"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10796" y="5499375"/>
            <a:ext cx="1808632" cy="2154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err="1" smtClean="0"/>
              <a:t>유즈케이스</a:t>
            </a:r>
            <a:r>
              <a:rPr lang="en-US" altLang="ko-KR" sz="800" dirty="0" smtClean="0"/>
              <a:t>(UC032)</a:t>
            </a:r>
            <a:r>
              <a:rPr lang="en-US" altLang="ko-KR" sz="800" dirty="0" err="1" smtClean="0"/>
              <a:t>MainFlows</a:t>
            </a:r>
            <a:r>
              <a:rPr lang="en-US" altLang="ko-KR" sz="800" dirty="0" smtClean="0"/>
              <a:t> 6~7)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53531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047" y="714960"/>
            <a:ext cx="6298624" cy="6143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사용자 정의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레시피를</a:t>
            </a:r>
            <a:r>
              <a:rPr lang="ko-KR" altLang="en-US" sz="1050" dirty="0" smtClean="0">
                <a:solidFill>
                  <a:schemeClr val="tx1"/>
                </a:solidFill>
              </a:rPr>
              <a:t> 클릭했을 때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팝업되는</a:t>
            </a:r>
            <a:r>
              <a:rPr lang="ko-KR" altLang="en-US" sz="1050" dirty="0" smtClean="0">
                <a:solidFill>
                  <a:schemeClr val="tx1"/>
                </a:solidFill>
              </a:rPr>
              <a:t> 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592956"/>
            <a:ext cx="6732238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241045"/>
              </p:ext>
            </p:extLst>
          </p:nvPr>
        </p:nvGraphicFramePr>
        <p:xfrm>
          <a:off x="6730227" y="574554"/>
          <a:ext cx="2402886" cy="5781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42148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err="1" smtClean="0"/>
                        <a:t>이치윤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완성사진이 출력된다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2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작성자의 프로필 사진이 출력된다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레시피</a:t>
                      </a:r>
                      <a:r>
                        <a:rPr lang="ko-KR" altLang="en-US" sz="800" dirty="0" smtClean="0"/>
                        <a:t> 명이 출력된다</a:t>
                      </a:r>
                      <a:endParaRPr lang="ko-KR" altLang="en-US" sz="8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수정 버튼을 클릭하면 </a:t>
                      </a:r>
                      <a:r>
                        <a:rPr lang="ko-KR" altLang="en-US" sz="800" dirty="0" err="1" smtClean="0"/>
                        <a:t>레시피</a:t>
                      </a:r>
                      <a:r>
                        <a:rPr lang="ko-KR" altLang="en-US" sz="800" dirty="0" smtClean="0"/>
                        <a:t> 수정 </a:t>
                      </a:r>
                      <a:r>
                        <a:rPr lang="en-US" altLang="ko-KR" sz="800" dirty="0" smtClean="0"/>
                        <a:t>UI</a:t>
                      </a:r>
                      <a:r>
                        <a:rPr lang="ko-KR" altLang="en-US" sz="800" dirty="0" smtClean="0"/>
                        <a:t>로 이동한다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회원이 작성한 </a:t>
                      </a:r>
                      <a:r>
                        <a:rPr lang="ko-KR" altLang="en-US" sz="800" dirty="0" err="1" smtClean="0"/>
                        <a:t>레시피의</a:t>
                      </a:r>
                      <a:r>
                        <a:rPr lang="ko-KR" altLang="en-US" sz="800" dirty="0" smtClean="0"/>
                        <a:t> 경우 수정 버튼이 활성화 </a:t>
                      </a:r>
                      <a:r>
                        <a:rPr lang="ko-KR" altLang="en-US" sz="800" dirty="0" smtClean="0"/>
                        <a:t>된다</a:t>
                      </a:r>
                      <a:r>
                        <a:rPr lang="en-US" altLang="ko-KR" sz="8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8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err="1" smtClean="0"/>
                        <a:t>유즈케이스</a:t>
                      </a:r>
                      <a:r>
                        <a:rPr lang="en-US" altLang="ko-KR" sz="800" dirty="0" smtClean="0"/>
                        <a:t>UC014)</a:t>
                      </a:r>
                      <a:endParaRPr lang="ko-KR" altLang="en-US" sz="8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삭제 버튼을 클릭하면 </a:t>
                      </a:r>
                      <a:r>
                        <a:rPr lang="ko-KR" altLang="en-US" sz="800" dirty="0" err="1" smtClean="0"/>
                        <a:t>레시피가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smtClean="0"/>
                        <a:t>삭제된다</a:t>
                      </a:r>
                      <a:r>
                        <a:rPr lang="en-US" altLang="ko-KR" sz="8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800" dirty="0" err="1" smtClean="0">
                          <a:solidFill>
                            <a:srgbClr val="00B0F0"/>
                          </a:solidFill>
                        </a:rPr>
                        <a:t>서버에서처리</a:t>
                      </a:r>
                      <a:r>
                        <a:rPr lang="en-US" altLang="ko-KR" sz="8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err="1" smtClean="0"/>
                        <a:t>유즈케이스</a:t>
                      </a:r>
                      <a:r>
                        <a:rPr lang="en-US" altLang="ko-KR" sz="800" dirty="0" smtClean="0"/>
                        <a:t>UC018)</a:t>
                      </a:r>
                      <a:endParaRPr lang="ko-KR" altLang="en-US" sz="8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공유버튼을 클릭하면 </a:t>
                      </a:r>
                      <a:r>
                        <a:rPr lang="ko-KR" altLang="en-US" sz="800" baseline="0" dirty="0" smtClean="0"/>
                        <a:t> 공유 </a:t>
                      </a:r>
                      <a:r>
                        <a:rPr lang="ko-KR" altLang="en-US" sz="800" baseline="0" dirty="0" err="1" smtClean="0"/>
                        <a:t>공수유단</a:t>
                      </a:r>
                      <a:r>
                        <a:rPr lang="ko-KR" altLang="en-US" sz="800" baseline="0" dirty="0" smtClean="0"/>
                        <a:t> 선택 </a:t>
                      </a:r>
                      <a:r>
                        <a:rPr lang="ko-KR" altLang="en-US" sz="800" baseline="0" dirty="0" err="1" smtClean="0"/>
                        <a:t>팝업창이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출력된다</a:t>
                      </a:r>
                      <a:r>
                        <a:rPr lang="en-US" altLang="ko-KR" sz="8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800" dirty="0" err="1" smtClean="0">
                          <a:solidFill>
                            <a:srgbClr val="00B0F0"/>
                          </a:solidFill>
                        </a:rPr>
                        <a:t>클라이언트에서처리</a:t>
                      </a:r>
                      <a:r>
                        <a:rPr lang="en-US" altLang="ko-KR" sz="800" dirty="0" smtClean="0">
                          <a:solidFill>
                            <a:srgbClr val="00B0F0"/>
                          </a:solidFill>
                        </a:rPr>
                        <a:t>)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err="1" smtClean="0"/>
                        <a:t>유즈케이스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UC015)</a:t>
                      </a:r>
                      <a:endParaRPr lang="ko-KR" altLang="en-US" sz="8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좋아요</a:t>
                      </a:r>
                      <a:r>
                        <a:rPr lang="ko-KR" altLang="en-US" sz="800" baseline="0" dirty="0" smtClean="0"/>
                        <a:t> 버튼을 클릭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하트색이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변경된다 </a:t>
                      </a:r>
                      <a:r>
                        <a:rPr lang="en-US" altLang="ko-KR" sz="8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rgbClr val="00B0F0"/>
                          </a:solidFill>
                        </a:rPr>
                        <a:t>서버</a:t>
                      </a:r>
                      <a:r>
                        <a:rPr lang="en-US" altLang="ko-KR" sz="800" dirty="0" smtClean="0">
                          <a:solidFill>
                            <a:srgbClr val="00B0F0"/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8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err="1" smtClean="0"/>
                        <a:t>유즈케이스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UC028)</a:t>
                      </a:r>
                      <a:endParaRPr lang="ko-KR" altLang="en-US" sz="8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스크랩버튼을 클릭하면 스크랩버튼 색이 </a:t>
                      </a:r>
                      <a:r>
                        <a:rPr lang="ko-KR" altLang="en-US" sz="800" dirty="0" smtClean="0"/>
                        <a:t>변경된다</a:t>
                      </a:r>
                      <a:r>
                        <a:rPr lang="en-US" altLang="ko-KR" sz="8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rgbClr val="00B0F0"/>
                          </a:solidFill>
                        </a:rPr>
                        <a:t>서버</a:t>
                      </a:r>
                      <a:r>
                        <a:rPr lang="en-US" altLang="ko-KR" sz="800" dirty="0" smtClean="0">
                          <a:solidFill>
                            <a:srgbClr val="00B0F0"/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8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8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연관레시피</a:t>
                      </a:r>
                      <a:r>
                        <a:rPr lang="ko-KR" altLang="en-US" sz="800" dirty="0" smtClean="0"/>
                        <a:t> 버튼을 클릭하면 연관 </a:t>
                      </a:r>
                      <a:r>
                        <a:rPr lang="ko-KR" altLang="en-US" sz="800" dirty="0" err="1" smtClean="0"/>
                        <a:t>레시피</a:t>
                      </a:r>
                      <a:r>
                        <a:rPr lang="ko-KR" altLang="en-US" sz="800" dirty="0" smtClean="0"/>
                        <a:t> 목록이 출력된다</a:t>
                      </a:r>
                      <a:endParaRPr lang="ko-KR" altLang="en-US" sz="8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사용자가 작성한 한마디가 출력된다</a:t>
                      </a:r>
                      <a:endParaRPr lang="ko-KR" altLang="en-US" sz="8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재료를 </a:t>
                      </a:r>
                      <a:r>
                        <a:rPr lang="ko-KR" altLang="en-US" sz="800" dirty="0" err="1" smtClean="0"/>
                        <a:t>선택할수</a:t>
                      </a:r>
                      <a:r>
                        <a:rPr lang="ko-KR" altLang="en-US" sz="800" dirty="0" smtClean="0"/>
                        <a:t> 있는 체크박스가 출력된다</a:t>
                      </a:r>
                      <a:endParaRPr lang="ko-KR" altLang="en-US" sz="8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재료와 수량이 출력된다</a:t>
                      </a:r>
                      <a:endParaRPr lang="ko-KR" altLang="en-US" sz="8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장바구니버튼이다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2915817" y="2219266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9260" y="3038920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55777" y="3249096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40535" y="3131046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99992" y="3131046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44591" y="3156972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92080" y="3156972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9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4631" y="4036839"/>
            <a:ext cx="308352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491880" y="3172743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23928" y="3131046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6667" y="4922191"/>
            <a:ext cx="266316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11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10924" y="4895578"/>
            <a:ext cx="266316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12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187624" y="6331697"/>
            <a:ext cx="271669" cy="1936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13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71675" y="6971794"/>
            <a:ext cx="1971675" cy="1325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35496" y="1128856"/>
            <a:ext cx="4182194" cy="5235221"/>
            <a:chOff x="35496" y="940713"/>
            <a:chExt cx="4182194" cy="436268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8840" y="4074672"/>
              <a:ext cx="2228850" cy="122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" name="그룹 1"/>
            <p:cNvGrpSpPr/>
            <p:nvPr/>
          </p:nvGrpSpPr>
          <p:grpSpPr>
            <a:xfrm>
              <a:off x="63528" y="940713"/>
              <a:ext cx="1395474" cy="376464"/>
              <a:chOff x="63528" y="940713"/>
              <a:chExt cx="1395474" cy="376464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528" y="940713"/>
                <a:ext cx="1395474" cy="1288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870" y="1069527"/>
                <a:ext cx="1209675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1066040"/>
              <a:ext cx="2298595" cy="39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" name="TextBox 32"/>
          <p:cNvSpPr txBox="1"/>
          <p:nvPr/>
        </p:nvSpPr>
        <p:spPr>
          <a:xfrm>
            <a:off x="3419873" y="1416412"/>
            <a:ext cx="2320294" cy="253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유즈케이스</a:t>
            </a:r>
            <a:r>
              <a:rPr lang="en-US" altLang="ko-KR" sz="1050" dirty="0" smtClean="0"/>
              <a:t>(UC011)</a:t>
            </a:r>
            <a:r>
              <a:rPr lang="en-US" altLang="ko-KR" sz="1050" dirty="0" err="1" smtClean="0"/>
              <a:t>MainFlows</a:t>
            </a:r>
            <a:r>
              <a:rPr lang="en-US" altLang="ko-KR" sz="1050" dirty="0" smtClean="0"/>
              <a:t> 1~4)</a:t>
            </a:r>
            <a:endParaRPr lang="ko-KR" altLang="en-US" sz="1050" dirty="0"/>
          </a:p>
        </p:txBody>
      </p:sp>
      <p:cxnSp>
        <p:nvCxnSpPr>
          <p:cNvPr id="34" name="직선 화살표 연결선 33"/>
          <p:cNvCxnSpPr>
            <a:stCxn id="38" idx="1"/>
            <a:endCxn id="33" idx="3"/>
          </p:cNvCxnSpPr>
          <p:nvPr/>
        </p:nvCxnSpPr>
        <p:spPr>
          <a:xfrm flipH="1" flipV="1">
            <a:off x="5740167" y="1543370"/>
            <a:ext cx="1352113" cy="211284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092280" y="980728"/>
            <a:ext cx="2016224" cy="5350969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9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7200" y="0"/>
            <a:ext cx="82296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0" dirty="0"/>
          </a:p>
        </p:txBody>
      </p:sp>
      <p:sp>
        <p:nvSpPr>
          <p:cNvPr id="8" name="직사각형 7"/>
          <p:cNvSpPr/>
          <p:nvPr/>
        </p:nvSpPr>
        <p:spPr>
          <a:xfrm>
            <a:off x="458611" y="-2157"/>
            <a:ext cx="1146020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화면제목</a:t>
            </a:r>
            <a:endParaRPr lang="ko-KR" altLang="en-US" sz="1260" dirty="0"/>
          </a:p>
        </p:txBody>
      </p:sp>
      <p:sp>
        <p:nvSpPr>
          <p:cNvPr id="9" name="직사각형 8"/>
          <p:cNvSpPr/>
          <p:nvPr/>
        </p:nvSpPr>
        <p:spPr>
          <a:xfrm>
            <a:off x="458611" y="297681"/>
            <a:ext cx="1146020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04630" y="-2312"/>
            <a:ext cx="7082169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>
                <a:solidFill>
                  <a:schemeClr val="tx1"/>
                </a:solidFill>
              </a:rPr>
              <a:t>웹 </a:t>
            </a:r>
            <a:r>
              <a:rPr lang="ko-KR" altLang="en-US" sz="1260" dirty="0" err="1">
                <a:solidFill>
                  <a:schemeClr val="tx1"/>
                </a:solidFill>
              </a:rPr>
              <a:t>메인화면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06717" y="300008"/>
            <a:ext cx="7080083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>
                <a:solidFill>
                  <a:schemeClr val="tx1"/>
                </a:solidFill>
              </a:rPr>
              <a:t>웹 메인화면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7201" y="592956"/>
            <a:ext cx="6059015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425783"/>
              </p:ext>
            </p:extLst>
          </p:nvPr>
        </p:nvGraphicFramePr>
        <p:xfrm>
          <a:off x="6514405" y="625774"/>
          <a:ext cx="2162598" cy="1446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390"/>
                <a:gridCol w="1838208"/>
              </a:tblGrid>
              <a:tr h="43367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smtClean="0"/>
                        <a:t>박세훈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1722" marR="61722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3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이미지를 클릭하면 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이미지가 화면에 출력된다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B0F0"/>
                          </a:solidFill>
                        </a:rPr>
                        <a:t>클라이언트에서 처리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r>
                        <a:rPr lang="ko-KR" altLang="en-US" sz="1000" dirty="0" err="1" smtClean="0"/>
                        <a:t>유즈케이스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smtClean="0"/>
                        <a:t>정의서</a:t>
                      </a:r>
                      <a:r>
                        <a:rPr lang="en-US" altLang="ko-KR" sz="1000" dirty="0" smtClean="0"/>
                        <a:t>(UC011)</a:t>
                      </a:r>
                      <a:endParaRPr lang="ko-KR" altLang="en-US" sz="10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" y="1007085"/>
            <a:ext cx="5999256" cy="451437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2437859" y="2805612"/>
            <a:ext cx="168704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11760" y="3049487"/>
            <a:ext cx="1152128" cy="18916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7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047" y="714960"/>
            <a:ext cx="6298624" cy="6143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사용자 정의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레시피를</a:t>
            </a:r>
            <a:r>
              <a:rPr lang="ko-KR" altLang="en-US" sz="1050" dirty="0" smtClean="0">
                <a:solidFill>
                  <a:schemeClr val="tx1"/>
                </a:solidFill>
              </a:rPr>
              <a:t> 클릭했을 때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팝업되는</a:t>
            </a:r>
            <a:r>
              <a:rPr lang="ko-KR" altLang="en-US" sz="1050" dirty="0" smtClean="0">
                <a:solidFill>
                  <a:schemeClr val="tx1"/>
                </a:solidFill>
              </a:rPr>
              <a:t> 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592956"/>
            <a:ext cx="6732238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127177"/>
              </p:ext>
            </p:extLst>
          </p:nvPr>
        </p:nvGraphicFramePr>
        <p:xfrm>
          <a:off x="6730227" y="574554"/>
          <a:ext cx="2402886" cy="915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42148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err="1" smtClean="0"/>
                        <a:t>이치윤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/>
                        <a:t>장바구니 추가를 클릭하게 되면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장바구니에 추가되었습니다 </a:t>
                      </a:r>
                      <a:r>
                        <a:rPr lang="ko-KR" altLang="en-US" sz="900" dirty="0" err="1" smtClean="0"/>
                        <a:t>팝업창이</a:t>
                      </a:r>
                      <a:r>
                        <a:rPr lang="ko-KR" altLang="en-US" sz="900" dirty="0" smtClean="0"/>
                        <a:t> 제공된다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900" dirty="0" err="1" smtClean="0">
                          <a:solidFill>
                            <a:srgbClr val="00B0F0"/>
                          </a:solidFill>
                        </a:rPr>
                        <a:t>서버에서처리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9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35496" y="1128856"/>
            <a:ext cx="4182194" cy="5235221"/>
            <a:chOff x="35496" y="940713"/>
            <a:chExt cx="4182194" cy="436268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8840" y="4074672"/>
              <a:ext cx="2228850" cy="122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" name="그룹 1"/>
            <p:cNvGrpSpPr/>
            <p:nvPr/>
          </p:nvGrpSpPr>
          <p:grpSpPr>
            <a:xfrm>
              <a:off x="63528" y="940713"/>
              <a:ext cx="1395474" cy="376464"/>
              <a:chOff x="63528" y="940713"/>
              <a:chExt cx="1395474" cy="376464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528" y="940713"/>
                <a:ext cx="1395474" cy="1288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870" y="1069527"/>
                <a:ext cx="1209675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1066040"/>
              <a:ext cx="2298595" cy="39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481" y="4889607"/>
            <a:ext cx="1971675" cy="1325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34" y="6309320"/>
            <a:ext cx="298089" cy="39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>
            <a:stCxn id="5" idx="3"/>
            <a:endCxn id="44" idx="1"/>
          </p:cNvCxnSpPr>
          <p:nvPr/>
        </p:nvCxnSpPr>
        <p:spPr>
          <a:xfrm flipV="1">
            <a:off x="1274923" y="5552547"/>
            <a:ext cx="970558" cy="95464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789385" y="6491701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07904" y="1453655"/>
            <a:ext cx="2320294" cy="253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유즈케이스</a:t>
            </a:r>
            <a:r>
              <a:rPr lang="en-US" altLang="ko-KR" sz="1050" dirty="0" smtClean="0"/>
              <a:t>(UC017)</a:t>
            </a:r>
            <a:r>
              <a:rPr lang="en-US" altLang="ko-KR" sz="1050" dirty="0" err="1" smtClean="0"/>
              <a:t>MainFlows</a:t>
            </a:r>
            <a:r>
              <a:rPr lang="en-US" altLang="ko-KR" sz="1050" dirty="0" smtClean="0"/>
              <a:t> 1~3)</a:t>
            </a:r>
            <a:endParaRPr lang="ko-KR" altLang="en-US" sz="1050" dirty="0"/>
          </a:p>
        </p:txBody>
      </p:sp>
      <p:cxnSp>
        <p:nvCxnSpPr>
          <p:cNvPr id="21" name="직선 화살표 연결선 20"/>
          <p:cNvCxnSpPr>
            <a:stCxn id="22" idx="1"/>
            <a:endCxn id="20" idx="3"/>
          </p:cNvCxnSpPr>
          <p:nvPr/>
        </p:nvCxnSpPr>
        <p:spPr>
          <a:xfrm flipH="1">
            <a:off x="6028198" y="1325529"/>
            <a:ext cx="1064082" cy="25508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092280" y="980729"/>
            <a:ext cx="2016224" cy="68960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83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7200" y="0"/>
            <a:ext cx="82296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0" dirty="0"/>
          </a:p>
        </p:txBody>
      </p:sp>
      <p:sp>
        <p:nvSpPr>
          <p:cNvPr id="8" name="직사각형 7"/>
          <p:cNvSpPr/>
          <p:nvPr/>
        </p:nvSpPr>
        <p:spPr>
          <a:xfrm>
            <a:off x="458611" y="-2157"/>
            <a:ext cx="1146020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화면제목</a:t>
            </a:r>
            <a:endParaRPr lang="ko-KR" altLang="en-US" sz="1260" dirty="0"/>
          </a:p>
        </p:txBody>
      </p:sp>
      <p:sp>
        <p:nvSpPr>
          <p:cNvPr id="9" name="직사각형 8"/>
          <p:cNvSpPr/>
          <p:nvPr/>
        </p:nvSpPr>
        <p:spPr>
          <a:xfrm>
            <a:off x="458611" y="297681"/>
            <a:ext cx="1146020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04630" y="-2312"/>
            <a:ext cx="7082169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>
                <a:solidFill>
                  <a:schemeClr val="tx1"/>
                </a:solidFill>
              </a:rPr>
              <a:t>웹 </a:t>
            </a:r>
            <a:r>
              <a:rPr lang="ko-KR" altLang="en-US" sz="1260" dirty="0" err="1">
                <a:solidFill>
                  <a:schemeClr val="tx1"/>
                </a:solidFill>
              </a:rPr>
              <a:t>메인화면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06717" y="300008"/>
            <a:ext cx="7080083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>
                <a:solidFill>
                  <a:schemeClr val="tx1"/>
                </a:solidFill>
              </a:rPr>
              <a:t>웹 메인화면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7201" y="592956"/>
            <a:ext cx="6059015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398971"/>
              </p:ext>
            </p:extLst>
          </p:nvPr>
        </p:nvGraphicFramePr>
        <p:xfrm>
          <a:off x="6514405" y="625774"/>
          <a:ext cx="2162598" cy="1446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390"/>
                <a:gridCol w="1838208"/>
              </a:tblGrid>
              <a:tr h="43367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smtClean="0"/>
                        <a:t>박세훈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1722" marR="61722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3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장바구니 버튼을 클릭하면 장바구니 </a:t>
                      </a:r>
                      <a:r>
                        <a:rPr lang="ko-KR" altLang="en-US" sz="1000" dirty="0" err="1" smtClean="0"/>
                        <a:t>팝업창이</a:t>
                      </a:r>
                      <a:r>
                        <a:rPr lang="ko-KR" altLang="en-US" sz="1000" dirty="0" smtClean="0"/>
                        <a:t> 출력되고 서버에서 전달받은 장바구니 목록을 </a:t>
                      </a:r>
                      <a:r>
                        <a:rPr lang="ko-KR" altLang="en-US" sz="1000" dirty="0" err="1" smtClean="0"/>
                        <a:t>추력한다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.(</a:t>
                      </a:r>
                      <a:r>
                        <a:rPr lang="ko-KR" altLang="en-US" sz="1000" dirty="0" err="1" smtClean="0">
                          <a:solidFill>
                            <a:srgbClr val="00B0F0"/>
                          </a:solidFill>
                        </a:rPr>
                        <a:t>서버에서처리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1000" dirty="0" err="1" smtClean="0"/>
                        <a:t>유즈케이스</a:t>
                      </a:r>
                      <a:r>
                        <a:rPr lang="ko-KR" altLang="en-US" sz="1000" dirty="0" smtClean="0"/>
                        <a:t> 정의서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smtClean="0"/>
                        <a:t>UC030)</a:t>
                      </a:r>
                      <a:endParaRPr lang="ko-KR" altLang="en-US" sz="10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07085"/>
            <a:ext cx="5999256" cy="451437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4895908" y="1110082"/>
            <a:ext cx="168704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69809" y="1353957"/>
            <a:ext cx="220901" cy="2147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67714" y="5877272"/>
            <a:ext cx="2320294" cy="253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유즈케이스</a:t>
            </a:r>
            <a:r>
              <a:rPr lang="en-US" altLang="ko-KR" sz="1050" dirty="0" smtClean="0"/>
              <a:t>(UC017)</a:t>
            </a:r>
            <a:r>
              <a:rPr lang="en-US" altLang="ko-KR" sz="1050" dirty="0" err="1" smtClean="0"/>
              <a:t>MainFlows</a:t>
            </a:r>
            <a:r>
              <a:rPr lang="en-US" altLang="ko-KR" sz="1050" dirty="0" smtClean="0"/>
              <a:t> 1~3)</a:t>
            </a:r>
            <a:endParaRPr lang="ko-KR" altLang="en-US" sz="1050" dirty="0"/>
          </a:p>
        </p:txBody>
      </p:sp>
      <p:cxnSp>
        <p:nvCxnSpPr>
          <p:cNvPr id="15" name="직선 화살표 연결선 14"/>
          <p:cNvCxnSpPr>
            <a:endCxn id="14" idx="0"/>
          </p:cNvCxnSpPr>
          <p:nvPr/>
        </p:nvCxnSpPr>
        <p:spPr>
          <a:xfrm flipH="1">
            <a:off x="5327861" y="2060847"/>
            <a:ext cx="2268475" cy="38164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804248" y="1017970"/>
            <a:ext cx="1882551" cy="1042877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33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7200" y="0"/>
            <a:ext cx="8229600" cy="651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18" y="595282"/>
            <a:ext cx="5967863" cy="5253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58611" y="-2157"/>
            <a:ext cx="1146020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화면제목</a:t>
            </a:r>
            <a:endParaRPr lang="ko-KR" altLang="en-US" sz="1260" dirty="0"/>
          </a:p>
        </p:txBody>
      </p:sp>
      <p:sp>
        <p:nvSpPr>
          <p:cNvPr id="9" name="직사각형 8"/>
          <p:cNvSpPr/>
          <p:nvPr/>
        </p:nvSpPr>
        <p:spPr>
          <a:xfrm>
            <a:off x="458611" y="297681"/>
            <a:ext cx="1146020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04630" y="-2312"/>
            <a:ext cx="7082169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606717" y="300008"/>
            <a:ext cx="7080083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프로그램의 </a:t>
            </a:r>
            <a:r>
              <a:rPr lang="ko-KR" altLang="en-US" sz="1260" dirty="0" err="1">
                <a:solidFill>
                  <a:schemeClr val="tx1"/>
                </a:solidFill>
              </a:rPr>
              <a:t>메인화면</a:t>
            </a:r>
            <a:r>
              <a:rPr lang="ko-KR" altLang="en-US" sz="1260" dirty="0">
                <a:solidFill>
                  <a:schemeClr val="tx1"/>
                </a:solidFill>
              </a:rPr>
              <a:t> 오른쪽 상단 장바구니 버튼을 </a:t>
            </a:r>
            <a:r>
              <a:rPr lang="ko-KR" altLang="en-US" sz="1260" dirty="0" err="1">
                <a:solidFill>
                  <a:schemeClr val="tx1"/>
                </a:solidFill>
              </a:rPr>
              <a:t>클릭할시</a:t>
            </a:r>
            <a:r>
              <a:rPr lang="ko-KR" altLang="en-US" sz="1260" dirty="0">
                <a:solidFill>
                  <a:schemeClr val="tx1"/>
                </a:solidFill>
              </a:rPr>
              <a:t> 출력되는 </a:t>
            </a:r>
            <a:r>
              <a:rPr lang="ko-KR" altLang="en-US" sz="1260" dirty="0" err="1">
                <a:solidFill>
                  <a:schemeClr val="tx1"/>
                </a:solidFill>
              </a:rPr>
              <a:t>팝업창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7201" y="592956"/>
            <a:ext cx="6059015" cy="5922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808297"/>
              </p:ext>
            </p:extLst>
          </p:nvPr>
        </p:nvGraphicFramePr>
        <p:xfrm>
          <a:off x="6514405" y="625776"/>
          <a:ext cx="2162598" cy="2865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390"/>
                <a:gridCol w="1838208"/>
              </a:tblGrid>
              <a:tr h="42148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err="1" smtClean="0"/>
                        <a:t>이치윤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1722" marR="61722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장바구니 조회하기 화면에 품목별로 항목이 나누어져 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2</a:t>
                      </a:r>
                      <a:endParaRPr lang="ko-KR" altLang="en-US" sz="17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품목에 해당하는 사용자가 장바구니에 넣어둔 재료목록이 </a:t>
                      </a:r>
                      <a:r>
                        <a:rPr lang="ko-KR" altLang="en-US" sz="1000" dirty="0" smtClean="0"/>
                        <a:t>출력된다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B0F0"/>
                          </a:solidFill>
                        </a:rPr>
                        <a:t>클라이언트에서 처리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3</a:t>
                      </a:r>
                      <a:endParaRPr lang="ko-KR" altLang="en-US" sz="17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맵표시</a:t>
                      </a:r>
                      <a:r>
                        <a:rPr lang="ko-KR" altLang="en-US" sz="1000" dirty="0" smtClean="0"/>
                        <a:t> 버튼을 클릭하면 서버로 선택한 재료정보를 전달하고 지도</a:t>
                      </a:r>
                      <a:r>
                        <a:rPr lang="en-US" altLang="ko-KR" sz="1000" dirty="0" smtClean="0"/>
                        <a:t>UI</a:t>
                      </a:r>
                      <a:r>
                        <a:rPr lang="ko-KR" altLang="en-US" sz="1000" dirty="0" smtClean="0"/>
                        <a:t>로 이동한다</a:t>
                      </a:r>
                      <a:r>
                        <a:rPr lang="en-US" altLang="ko-KR" sz="1000" dirty="0" smtClean="0"/>
                        <a:t>.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4</a:t>
                      </a:r>
                      <a:endParaRPr lang="ko-KR" altLang="en-US" sz="17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X</a:t>
                      </a:r>
                      <a:r>
                        <a:rPr lang="ko-KR" altLang="en-US" sz="1000" dirty="0" smtClean="0"/>
                        <a:t>를 클릭하면 삭제확인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팝업창이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출력된다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B0F0"/>
                          </a:solidFill>
                        </a:rPr>
                        <a:t>클라이언트에서 처리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0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4056850" y="663893"/>
            <a:ext cx="2009024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92554" y="1095940"/>
            <a:ext cx="168704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08201" y="1416488"/>
            <a:ext cx="168704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64088" y="1268760"/>
            <a:ext cx="168704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14756" y="1268760"/>
            <a:ext cx="168704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</a:rPr>
              <a:t>4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67714" y="5877272"/>
            <a:ext cx="2320294" cy="253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유즈케이스</a:t>
            </a:r>
            <a:r>
              <a:rPr lang="en-US" altLang="ko-KR" sz="1050" dirty="0" smtClean="0"/>
              <a:t>(UC030)</a:t>
            </a:r>
            <a:r>
              <a:rPr lang="en-US" altLang="ko-KR" sz="1050" dirty="0" err="1" smtClean="0"/>
              <a:t>MainFlows</a:t>
            </a:r>
            <a:r>
              <a:rPr lang="en-US" altLang="ko-KR" sz="1050" dirty="0" smtClean="0"/>
              <a:t> 1~3)</a:t>
            </a:r>
            <a:endParaRPr lang="ko-KR" altLang="en-US" sz="1050" dirty="0"/>
          </a:p>
        </p:txBody>
      </p:sp>
      <p:cxnSp>
        <p:nvCxnSpPr>
          <p:cNvPr id="19" name="직선 화살표 연결선 18"/>
          <p:cNvCxnSpPr>
            <a:endCxn id="18" idx="0"/>
          </p:cNvCxnSpPr>
          <p:nvPr/>
        </p:nvCxnSpPr>
        <p:spPr>
          <a:xfrm flipH="1">
            <a:off x="5327861" y="2060847"/>
            <a:ext cx="2268475" cy="38164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804248" y="1017970"/>
            <a:ext cx="1882551" cy="2483038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26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7200" y="0"/>
            <a:ext cx="82296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0" dirty="0"/>
          </a:p>
        </p:txBody>
      </p:sp>
      <p:sp>
        <p:nvSpPr>
          <p:cNvPr id="8" name="직사각형 7"/>
          <p:cNvSpPr/>
          <p:nvPr/>
        </p:nvSpPr>
        <p:spPr>
          <a:xfrm>
            <a:off x="458611" y="-2157"/>
            <a:ext cx="1146020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화면제목</a:t>
            </a:r>
            <a:endParaRPr lang="ko-KR" altLang="en-US" sz="1260" dirty="0"/>
          </a:p>
        </p:txBody>
      </p:sp>
      <p:sp>
        <p:nvSpPr>
          <p:cNvPr id="9" name="직사각형 8"/>
          <p:cNvSpPr/>
          <p:nvPr/>
        </p:nvSpPr>
        <p:spPr>
          <a:xfrm>
            <a:off x="458611" y="297681"/>
            <a:ext cx="1146020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04630" y="-2312"/>
            <a:ext cx="7082169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>
                <a:solidFill>
                  <a:schemeClr val="tx1"/>
                </a:solidFill>
              </a:rPr>
              <a:t>웹 </a:t>
            </a:r>
            <a:r>
              <a:rPr lang="ko-KR" altLang="en-US" sz="1260" dirty="0" err="1">
                <a:solidFill>
                  <a:schemeClr val="tx1"/>
                </a:solidFill>
              </a:rPr>
              <a:t>메인화면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06717" y="300008"/>
            <a:ext cx="7080083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>
                <a:solidFill>
                  <a:schemeClr val="tx1"/>
                </a:solidFill>
              </a:rPr>
              <a:t>웹 메인화면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7201" y="592956"/>
            <a:ext cx="6059015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427204"/>
              </p:ext>
            </p:extLst>
          </p:nvPr>
        </p:nvGraphicFramePr>
        <p:xfrm>
          <a:off x="6514405" y="625774"/>
          <a:ext cx="2162598" cy="1446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390"/>
                <a:gridCol w="1838208"/>
              </a:tblGrid>
              <a:tr h="43367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smtClean="0"/>
                        <a:t>박세훈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1722" marR="61722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3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장바구니 버튼을 클릭하면 장바구니 </a:t>
                      </a:r>
                      <a:r>
                        <a:rPr lang="ko-KR" altLang="en-US" sz="1000" dirty="0" err="1" smtClean="0"/>
                        <a:t>팝업창이</a:t>
                      </a:r>
                      <a:r>
                        <a:rPr lang="ko-KR" altLang="en-US" sz="1000" dirty="0" smtClean="0"/>
                        <a:t> 출력되고 서버에서 전달받은 장바구니 목록을 </a:t>
                      </a:r>
                      <a:r>
                        <a:rPr lang="ko-KR" altLang="en-US" sz="1000" dirty="0" err="1" smtClean="0"/>
                        <a:t>추력한다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.(</a:t>
                      </a:r>
                      <a:r>
                        <a:rPr lang="ko-KR" altLang="en-US" sz="1000" dirty="0" err="1" smtClean="0">
                          <a:solidFill>
                            <a:srgbClr val="00B0F0"/>
                          </a:solidFill>
                        </a:rPr>
                        <a:t>서버에서처리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1000" dirty="0" err="1" smtClean="0"/>
                        <a:t>유즈케이스</a:t>
                      </a:r>
                      <a:r>
                        <a:rPr lang="ko-KR" altLang="en-US" sz="1000" dirty="0" smtClean="0"/>
                        <a:t> 정의서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smtClean="0"/>
                        <a:t>UC030)</a:t>
                      </a:r>
                      <a:endParaRPr lang="ko-KR" altLang="en-US" sz="10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07085"/>
            <a:ext cx="5999256" cy="451437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4895908" y="1110082"/>
            <a:ext cx="168704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69809" y="1353957"/>
            <a:ext cx="220901" cy="2147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67714" y="5877272"/>
            <a:ext cx="2320294" cy="253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유즈케이스</a:t>
            </a:r>
            <a:r>
              <a:rPr lang="en-US" altLang="ko-KR" sz="1050" dirty="0" smtClean="0"/>
              <a:t>(UC017)</a:t>
            </a:r>
            <a:r>
              <a:rPr lang="en-US" altLang="ko-KR" sz="1050" dirty="0" err="1" smtClean="0"/>
              <a:t>MainFlows</a:t>
            </a:r>
            <a:r>
              <a:rPr lang="en-US" altLang="ko-KR" sz="1050" dirty="0" smtClean="0"/>
              <a:t> 1~3)</a:t>
            </a:r>
            <a:endParaRPr lang="ko-KR" altLang="en-US" sz="1050" dirty="0"/>
          </a:p>
        </p:txBody>
      </p:sp>
      <p:cxnSp>
        <p:nvCxnSpPr>
          <p:cNvPr id="15" name="직선 화살표 연결선 14"/>
          <p:cNvCxnSpPr>
            <a:endCxn id="14" idx="0"/>
          </p:cNvCxnSpPr>
          <p:nvPr/>
        </p:nvCxnSpPr>
        <p:spPr>
          <a:xfrm flipH="1">
            <a:off x="5327861" y="2060847"/>
            <a:ext cx="2268475" cy="38164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804248" y="1017970"/>
            <a:ext cx="1882551" cy="1042877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60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7200" y="0"/>
            <a:ext cx="8229600" cy="651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18" y="595282"/>
            <a:ext cx="5967863" cy="5253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58611" y="-2157"/>
            <a:ext cx="1146020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화면제목</a:t>
            </a:r>
            <a:endParaRPr lang="ko-KR" altLang="en-US" sz="1260" dirty="0"/>
          </a:p>
        </p:txBody>
      </p:sp>
      <p:sp>
        <p:nvSpPr>
          <p:cNvPr id="9" name="직사각형 8"/>
          <p:cNvSpPr/>
          <p:nvPr/>
        </p:nvSpPr>
        <p:spPr>
          <a:xfrm>
            <a:off x="458611" y="297681"/>
            <a:ext cx="1146020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04630" y="-2312"/>
            <a:ext cx="7082169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606717" y="300008"/>
            <a:ext cx="7080083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프로그램의 </a:t>
            </a:r>
            <a:r>
              <a:rPr lang="ko-KR" altLang="en-US" sz="1260" dirty="0" err="1">
                <a:solidFill>
                  <a:schemeClr val="tx1"/>
                </a:solidFill>
              </a:rPr>
              <a:t>메인화면</a:t>
            </a:r>
            <a:r>
              <a:rPr lang="ko-KR" altLang="en-US" sz="1260" dirty="0">
                <a:solidFill>
                  <a:schemeClr val="tx1"/>
                </a:solidFill>
              </a:rPr>
              <a:t> 오른쪽 상단 장바구니 버튼을 </a:t>
            </a:r>
            <a:r>
              <a:rPr lang="ko-KR" altLang="en-US" sz="1260" dirty="0" err="1">
                <a:solidFill>
                  <a:schemeClr val="tx1"/>
                </a:solidFill>
              </a:rPr>
              <a:t>클릭할시</a:t>
            </a:r>
            <a:r>
              <a:rPr lang="ko-KR" altLang="en-US" sz="1260" dirty="0">
                <a:solidFill>
                  <a:schemeClr val="tx1"/>
                </a:solidFill>
              </a:rPr>
              <a:t> 출력되는 </a:t>
            </a:r>
            <a:r>
              <a:rPr lang="ko-KR" altLang="en-US" sz="1260" dirty="0" err="1">
                <a:solidFill>
                  <a:schemeClr val="tx1"/>
                </a:solidFill>
              </a:rPr>
              <a:t>팝업창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7201" y="592956"/>
            <a:ext cx="6059015" cy="5922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7097"/>
              </p:ext>
            </p:extLst>
          </p:nvPr>
        </p:nvGraphicFramePr>
        <p:xfrm>
          <a:off x="6514405" y="625776"/>
          <a:ext cx="2162598" cy="35578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390"/>
                <a:gridCol w="1838208"/>
              </a:tblGrid>
              <a:tr h="42148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err="1" smtClean="0"/>
                        <a:t>이치윤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1722" marR="61722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장바구니 조회하기 화면에 품목별로 항목이 나누어져 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2</a:t>
                      </a:r>
                      <a:endParaRPr lang="ko-KR" altLang="en-US" sz="17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품목에 해당하는 사용자가 장바구니에 넣어둔 재료목록이 </a:t>
                      </a:r>
                      <a:r>
                        <a:rPr lang="ko-KR" altLang="en-US" sz="1000" dirty="0" smtClean="0"/>
                        <a:t>출력된다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B0F0"/>
                          </a:solidFill>
                        </a:rPr>
                        <a:t>클라이언트에서 처리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3</a:t>
                      </a:r>
                      <a:endParaRPr lang="ko-KR" altLang="en-US" sz="17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맵표시</a:t>
                      </a:r>
                      <a:r>
                        <a:rPr lang="ko-KR" altLang="en-US" sz="1000" dirty="0" smtClean="0"/>
                        <a:t> 버튼을 클릭하면 서버로 선택한 재료정보를 전달하고 지도</a:t>
                      </a:r>
                      <a:r>
                        <a:rPr lang="en-US" altLang="ko-KR" sz="1000" dirty="0" smtClean="0"/>
                        <a:t>UI</a:t>
                      </a:r>
                      <a:r>
                        <a:rPr lang="ko-KR" altLang="en-US" sz="1000" dirty="0" smtClean="0"/>
                        <a:t>로 이동한다</a:t>
                      </a:r>
                      <a:r>
                        <a:rPr lang="en-US" altLang="ko-KR" sz="1000" dirty="0" smtClean="0"/>
                        <a:t>.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4</a:t>
                      </a:r>
                      <a:endParaRPr lang="ko-KR" altLang="en-US" sz="17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X</a:t>
                      </a:r>
                      <a:r>
                        <a:rPr lang="ko-KR" altLang="en-US" sz="1000" dirty="0" smtClean="0"/>
                        <a:t>를 클릭하면 삭제확인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팝업창이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출력된다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B0F0"/>
                          </a:solidFill>
                        </a:rPr>
                        <a:t>클라이언트에서 처리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0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5</a:t>
                      </a:r>
                      <a:endParaRPr lang="ko-KR" altLang="en-US" sz="17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확인을 클릭하면 서버로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선택한 재료정보가 전달되고 서버에서 선택한 재료가 삭제되고 </a:t>
                      </a:r>
                      <a:r>
                        <a:rPr lang="en-US" altLang="ko-KR" sz="1000" dirty="0" smtClean="0"/>
                        <a:t>UI</a:t>
                      </a:r>
                      <a:r>
                        <a:rPr lang="ko-KR" altLang="en-US" sz="1000" dirty="0" smtClean="0"/>
                        <a:t>에 </a:t>
                      </a:r>
                      <a:r>
                        <a:rPr lang="ko-KR" altLang="en-US" sz="1000" dirty="0" smtClean="0"/>
                        <a:t>적용된다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0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4056850" y="663893"/>
            <a:ext cx="2009024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92554" y="1095940"/>
            <a:ext cx="168704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08201" y="1416488"/>
            <a:ext cx="168704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93441" y="1343741"/>
            <a:ext cx="168704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44109" y="1343741"/>
            <a:ext cx="168704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</a:rPr>
              <a:t>4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76" y="2651314"/>
            <a:ext cx="3308475" cy="348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1785292" y="4638736"/>
            <a:ext cx="168704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</a:rPr>
              <a:t>5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56176" y="16613"/>
            <a:ext cx="2320294" cy="253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유즈케이스</a:t>
            </a:r>
            <a:r>
              <a:rPr lang="en-US" altLang="ko-KR" sz="1050" dirty="0" smtClean="0"/>
              <a:t>(UC030)</a:t>
            </a:r>
            <a:r>
              <a:rPr lang="en-US" altLang="ko-KR" sz="1050" dirty="0" err="1" smtClean="0"/>
              <a:t>MainFlows</a:t>
            </a:r>
            <a:r>
              <a:rPr lang="en-US" altLang="ko-KR" sz="1050" dirty="0" smtClean="0"/>
              <a:t> 1~3)</a:t>
            </a:r>
            <a:endParaRPr lang="ko-KR" altLang="en-US" sz="1050" dirty="0"/>
          </a:p>
        </p:txBody>
      </p:sp>
      <p:cxnSp>
        <p:nvCxnSpPr>
          <p:cNvPr id="18" name="직선 화살표 연결선 17"/>
          <p:cNvCxnSpPr>
            <a:stCxn id="19" idx="0"/>
            <a:endCxn id="17" idx="2"/>
          </p:cNvCxnSpPr>
          <p:nvPr/>
        </p:nvCxnSpPr>
        <p:spPr>
          <a:xfrm flipH="1" flipV="1">
            <a:off x="7316323" y="270529"/>
            <a:ext cx="429201" cy="74744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804248" y="1017970"/>
            <a:ext cx="1882551" cy="2483038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804249" y="3501008"/>
            <a:ext cx="1882551" cy="720080"/>
          </a:xfrm>
          <a:prstGeom prst="rect">
            <a:avLst/>
          </a:prstGeom>
          <a:noFill/>
          <a:ln w="50800"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347798" y="4941168"/>
            <a:ext cx="2320294" cy="253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유즈케이스</a:t>
            </a:r>
            <a:r>
              <a:rPr lang="en-US" altLang="ko-KR" sz="1050" dirty="0" smtClean="0"/>
              <a:t>(UC032)</a:t>
            </a:r>
            <a:r>
              <a:rPr lang="en-US" altLang="ko-KR" sz="1050" dirty="0" err="1" smtClean="0"/>
              <a:t>MainFlows</a:t>
            </a:r>
            <a:r>
              <a:rPr lang="en-US" altLang="ko-KR" sz="1050" dirty="0" smtClean="0"/>
              <a:t> 1~4)</a:t>
            </a:r>
            <a:endParaRPr lang="ko-KR" altLang="en-US" sz="1050" dirty="0"/>
          </a:p>
        </p:txBody>
      </p:sp>
      <p:cxnSp>
        <p:nvCxnSpPr>
          <p:cNvPr id="29" name="직선 화살표 연결선 28"/>
          <p:cNvCxnSpPr>
            <a:stCxn id="26" idx="2"/>
            <a:endCxn id="28" idx="0"/>
          </p:cNvCxnSpPr>
          <p:nvPr/>
        </p:nvCxnSpPr>
        <p:spPr>
          <a:xfrm flipH="1">
            <a:off x="7507945" y="4221088"/>
            <a:ext cx="237580" cy="7200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1278</Words>
  <Application>Microsoft Office PowerPoint</Application>
  <PresentationFormat>화면 슬라이드 쇼(4:3)</PresentationFormat>
  <Paragraphs>300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GHKwon</dc:creator>
  <cp:lastModifiedBy>GHKwon</cp:lastModifiedBy>
  <cp:revision>28</cp:revision>
  <dcterms:created xsi:type="dcterms:W3CDTF">2015-07-20T11:57:09Z</dcterms:created>
  <dcterms:modified xsi:type="dcterms:W3CDTF">2015-07-20T15:59:15Z</dcterms:modified>
</cp:coreProperties>
</file>