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7" r:id="rId2"/>
    <p:sldId id="268" r:id="rId3"/>
    <p:sldId id="269" r:id="rId4"/>
    <p:sldId id="270" r:id="rId5"/>
    <p:sldId id="271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79" r:id="rId14"/>
    <p:sldId id="280" r:id="rId15"/>
    <p:sldId id="283" r:id="rId16"/>
    <p:sldId id="284" r:id="rId17"/>
    <p:sldId id="285" r:id="rId18"/>
    <p:sldId id="286" r:id="rId19"/>
    <p:sldId id="287" r:id="rId20"/>
    <p:sldId id="288" r:id="rId21"/>
    <p:sldId id="291" r:id="rId22"/>
    <p:sldId id="292" r:id="rId23"/>
    <p:sldId id="293" r:id="rId24"/>
    <p:sldId id="294" r:id="rId25"/>
    <p:sldId id="289" r:id="rId26"/>
    <p:sldId id="290" r:id="rId27"/>
    <p:sldId id="281" r:id="rId28"/>
    <p:sldId id="282" r:id="rId29"/>
    <p:sldId id="295" r:id="rId30"/>
    <p:sldId id="303" r:id="rId31"/>
    <p:sldId id="304" r:id="rId32"/>
    <p:sldId id="296" r:id="rId33"/>
    <p:sldId id="297" r:id="rId34"/>
    <p:sldId id="305" r:id="rId35"/>
    <p:sldId id="306" r:id="rId36"/>
    <p:sldId id="298" r:id="rId37"/>
    <p:sldId id="299" r:id="rId38"/>
  </p:sldIdLst>
  <p:sldSz cx="9144000" cy="6858000" type="screen4x3"/>
  <p:notesSz cx="6864350" cy="999648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728" autoAdjust="0"/>
    <p:restoredTop sz="94280" autoAdjust="0"/>
  </p:normalViewPr>
  <p:slideViewPr>
    <p:cSldViewPr>
      <p:cViewPr>
        <p:scale>
          <a:sx n="100" d="100"/>
          <a:sy n="100" d="100"/>
        </p:scale>
        <p:origin x="-1338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4975" cy="5000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7788" y="0"/>
            <a:ext cx="2974975" cy="5000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CA030A-A85B-4B71-86CD-1FF1B901AD93}" type="datetimeFigureOut">
              <a:rPr lang="ko-KR" altLang="en-US" smtClean="0"/>
              <a:t>2015-05-03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3450" y="749300"/>
            <a:ext cx="4997450" cy="37496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748213"/>
            <a:ext cx="5492750" cy="44989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94838"/>
            <a:ext cx="2974975" cy="5000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7788" y="9494838"/>
            <a:ext cx="2974975" cy="5000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2E3299-E2F0-4326-9036-353651C8C9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60900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2E3299-E2F0-4326-9036-353651C8C937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86703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B39A4-707D-4791-A781-FCCF81D62F9B}" type="datetimeFigureOut">
              <a:rPr lang="ko-KR" altLang="en-US" smtClean="0"/>
              <a:t>2015-05-03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298A0-EF91-4E87-BB92-68E494BEDA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085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B39A4-707D-4791-A781-FCCF81D62F9B}" type="datetimeFigureOut">
              <a:rPr lang="ko-KR" altLang="en-US" smtClean="0"/>
              <a:t>2015-05-03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298A0-EF91-4E87-BB92-68E494BEDA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0147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B39A4-707D-4791-A781-FCCF81D62F9B}" type="datetimeFigureOut">
              <a:rPr lang="ko-KR" altLang="en-US" smtClean="0"/>
              <a:t>2015-05-03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298A0-EF91-4E87-BB92-68E494BEDA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5924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B39A4-707D-4791-A781-FCCF81D62F9B}" type="datetimeFigureOut">
              <a:rPr lang="ko-KR" altLang="en-US" smtClean="0"/>
              <a:t>2015-05-03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298A0-EF91-4E87-BB92-68E494BEDA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2658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B39A4-707D-4791-A781-FCCF81D62F9B}" type="datetimeFigureOut">
              <a:rPr lang="ko-KR" altLang="en-US" smtClean="0"/>
              <a:t>2015-05-03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298A0-EF91-4E87-BB92-68E494BEDA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9204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B39A4-707D-4791-A781-FCCF81D62F9B}" type="datetimeFigureOut">
              <a:rPr lang="ko-KR" altLang="en-US" smtClean="0"/>
              <a:t>2015-05-03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298A0-EF91-4E87-BB92-68E494BEDA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4164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B39A4-707D-4791-A781-FCCF81D62F9B}" type="datetimeFigureOut">
              <a:rPr lang="ko-KR" altLang="en-US" smtClean="0"/>
              <a:t>2015-05-03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298A0-EF91-4E87-BB92-68E494BEDA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1414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B39A4-707D-4791-A781-FCCF81D62F9B}" type="datetimeFigureOut">
              <a:rPr lang="ko-KR" altLang="en-US" smtClean="0"/>
              <a:t>2015-05-03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298A0-EF91-4E87-BB92-68E494BEDA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2209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B39A4-707D-4791-A781-FCCF81D62F9B}" type="datetimeFigureOut">
              <a:rPr lang="ko-KR" altLang="en-US" smtClean="0"/>
              <a:t>2015-05-03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298A0-EF91-4E87-BB92-68E494BEDA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7354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B39A4-707D-4791-A781-FCCF81D62F9B}" type="datetimeFigureOut">
              <a:rPr lang="ko-KR" altLang="en-US" smtClean="0"/>
              <a:t>2015-05-03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298A0-EF91-4E87-BB92-68E494BEDA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609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B39A4-707D-4791-A781-FCCF81D62F9B}" type="datetimeFigureOut">
              <a:rPr lang="ko-KR" altLang="en-US" smtClean="0"/>
              <a:t>2015-05-03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298A0-EF91-4E87-BB92-68E494BEDA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398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3B39A4-707D-4791-A781-FCCF81D62F9B}" type="datetimeFigureOut">
              <a:rPr lang="ko-KR" altLang="en-US" smtClean="0"/>
              <a:t>2015-05-03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D298A0-EF91-4E87-BB92-68E494BEDA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0309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0867621"/>
              </p:ext>
            </p:extLst>
          </p:nvPr>
        </p:nvGraphicFramePr>
        <p:xfrm>
          <a:off x="323528" y="332656"/>
          <a:ext cx="8568952" cy="6002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42238"/>
                <a:gridCol w="1818202"/>
                <a:gridCol w="1312601"/>
                <a:gridCol w="3295911"/>
              </a:tblGrid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Scheduler </a:t>
                      </a:r>
                      <a:r>
                        <a:rPr lang="ko-KR" altLang="en-US" sz="1200" b="1" dirty="0" smtClean="0"/>
                        <a:t>초기 화면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달력을 제공하고 전체적인 화면을 구성한다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이전 페이지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없음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70760">
                <a:tc gridSpan="3"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059359"/>
              </p:ext>
            </p:extLst>
          </p:nvPr>
        </p:nvGraphicFramePr>
        <p:xfrm>
          <a:off x="5796136" y="908720"/>
          <a:ext cx="2903984" cy="45902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/>
                <a:gridCol w="2183904"/>
              </a:tblGrid>
              <a:tr h="57606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Description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메뉴</a:t>
                      </a:r>
                      <a:r>
                        <a:rPr lang="ko-KR" altLang="en-US" sz="1200" baseline="0" dirty="0" smtClean="0"/>
                        <a:t> 바를 제공한다</a:t>
                      </a:r>
                      <a:r>
                        <a:rPr lang="en-US" altLang="ko-KR" sz="1200" baseline="0" dirty="0" smtClean="0"/>
                        <a:t>.</a:t>
                      </a:r>
                      <a:endParaRPr lang="en-US" altLang="ko-KR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2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일정 관련 왼쪽 툴 바를 통해 몇 가지 기능을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dirty="0" smtClean="0"/>
                        <a:t>아이콘 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형태의 버튼으로 제공한다</a:t>
                      </a:r>
                      <a:r>
                        <a:rPr lang="en-US" altLang="ko-KR" sz="1200" dirty="0" smtClean="0"/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3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가운데의 달력은 월별 형태의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일정을 달력 형태로 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제공한다</a:t>
                      </a:r>
                      <a:endParaRPr lang="en-US" altLang="ko-KR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4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왼쪽 툴 바를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dirty="0" smtClean="0"/>
                        <a:t>통해서 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일 메모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월 메모</a:t>
                      </a:r>
                      <a:r>
                        <a:rPr lang="en-US" altLang="ko-KR" sz="1200" dirty="0" smtClean="0"/>
                        <a:t>, </a:t>
                      </a:r>
                    </a:p>
                    <a:p>
                      <a:pPr latinLnBrk="1"/>
                      <a:r>
                        <a:rPr lang="ko-KR" altLang="en-US" sz="1200" dirty="0" smtClean="0"/>
                        <a:t>추진사항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기록 및</a:t>
                      </a:r>
                      <a:r>
                        <a:rPr lang="en-US" altLang="ko-KR" sz="1200" dirty="0" smtClean="0"/>
                        <a:t> </a:t>
                      </a:r>
                      <a:r>
                        <a:rPr lang="ko-KR" altLang="en-US" sz="1200" dirty="0" smtClean="0"/>
                        <a:t>일정 카테고리</a:t>
                      </a:r>
                      <a:r>
                        <a:rPr lang="en-US" altLang="ko-KR" sz="1200" dirty="0" smtClean="0"/>
                        <a:t>,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dirty="0" smtClean="0"/>
                        <a:t>특기사항 카테고리를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선택할 수 있다</a:t>
                      </a:r>
                      <a:r>
                        <a:rPr lang="en-US" altLang="ko-KR" sz="1200" dirty="0" smtClean="0"/>
                        <a:t>.</a:t>
                      </a:r>
                      <a:r>
                        <a:rPr lang="en-US" altLang="ko-KR" sz="1200" baseline="0" dirty="0" smtClean="0"/>
                        <a:t> 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-1296652" y="1956922"/>
            <a:ext cx="504056" cy="4553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 rot="10800000" flipV="1">
            <a:off x="-940066" y="980728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 rot="10800000" flipV="1">
            <a:off x="-1087537" y="3012945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 rot="10800000" flipV="1">
            <a:off x="-1003717" y="3386325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 rot="10800000" flipV="1">
            <a:off x="-996097" y="3843525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 rot="10800000" flipV="1">
            <a:off x="-1087537" y="4487230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1026" name="Picture 2" descr="C:\Users\JavaPro\Desktop\'청춘'\정보통신전자공학부\SW융합\중간프로젝트\벤치마킹\그림파일\프리스케쥴러 그림파일\전체캡쳐 - 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494" y="1194751"/>
            <a:ext cx="5040560" cy="4898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직사각형 26"/>
          <p:cNvSpPr/>
          <p:nvPr/>
        </p:nvSpPr>
        <p:spPr>
          <a:xfrm rot="10800000" flipV="1">
            <a:off x="2555776" y="1412776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 rot="10800000" flipV="1">
            <a:off x="1619672" y="1183591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 rot="10800000" flipV="1">
            <a:off x="1472201" y="2411725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 rot="10800000" flipV="1">
            <a:off x="539552" y="2746483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9122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1640015"/>
              </p:ext>
            </p:extLst>
          </p:nvPr>
        </p:nvGraphicFramePr>
        <p:xfrm>
          <a:off x="323528" y="332656"/>
          <a:ext cx="8568952" cy="6002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42238"/>
                <a:gridCol w="1818202"/>
                <a:gridCol w="1312601"/>
                <a:gridCol w="3295911"/>
              </a:tblGrid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월별 메모 관리자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월별 메모를 관리하고 내용을 입력한다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이전 페이지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Scheduler </a:t>
                      </a:r>
                      <a:r>
                        <a:rPr lang="ko-KR" altLang="en-US" sz="1200" b="1" dirty="0" smtClean="0"/>
                        <a:t>초기화면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70760">
                <a:tc gridSpan="3"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7806490"/>
              </p:ext>
            </p:extLst>
          </p:nvPr>
        </p:nvGraphicFramePr>
        <p:xfrm>
          <a:off x="5796136" y="908720"/>
          <a:ext cx="2903984" cy="52485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/>
                <a:gridCol w="2183904"/>
              </a:tblGrid>
              <a:tr h="57606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Description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년도와 월 선택을 창을 통해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년도와 월을 선택한다</a:t>
                      </a:r>
                      <a:endParaRPr lang="en-US" altLang="ko-KR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2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선택한 년도와 월에 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해당된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dirty="0" smtClean="0"/>
                        <a:t>월의 </a:t>
                      </a:r>
                      <a:r>
                        <a:rPr lang="ko-KR" altLang="en-US" sz="1200" dirty="0" smtClean="0"/>
                        <a:t>입력된 메모를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선택한다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3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월 메모를 입력한다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 rot="10800000" flipV="1">
            <a:off x="-856247" y="2747427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 rot="10800000" flipV="1">
            <a:off x="-1003717" y="3386325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 rot="10800000" flipV="1">
            <a:off x="-996097" y="3843525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 rot="10800000" flipV="1">
            <a:off x="-1087537" y="4487230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 rot="10800000" flipV="1">
            <a:off x="-1129204" y="1404284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9218" name="Picture 2" descr="C:\Users\JavaPro\Desktop\'청춘'\정보통신전자공학부\SW융합\중간프로젝트\벤치마킹\그림파일\프리스케쥴러 그림파일\1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236" y="1600076"/>
            <a:ext cx="5112930" cy="3773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직사각형 10"/>
          <p:cNvSpPr/>
          <p:nvPr/>
        </p:nvSpPr>
        <p:spPr>
          <a:xfrm rot="10800000" flipV="1">
            <a:off x="408236" y="1844824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 rot="10800000" flipV="1">
            <a:off x="1691680" y="1466845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 rot="10800000" flipV="1">
            <a:off x="2339752" y="1978055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6409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9308179"/>
              </p:ext>
            </p:extLst>
          </p:nvPr>
        </p:nvGraphicFramePr>
        <p:xfrm>
          <a:off x="323528" y="332656"/>
          <a:ext cx="8568952" cy="6002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42238"/>
                <a:gridCol w="1818202"/>
                <a:gridCol w="1312601"/>
                <a:gridCol w="3295911"/>
              </a:tblGrid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추진사항 추가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추진 사항을 관리하고 추가한다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이전 페이지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Scheduler </a:t>
                      </a:r>
                      <a:r>
                        <a:rPr lang="ko-KR" altLang="en-US" sz="1200" b="1" dirty="0" smtClean="0"/>
                        <a:t>초기화면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70760">
                <a:tc gridSpan="3"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0004961"/>
              </p:ext>
            </p:extLst>
          </p:nvPr>
        </p:nvGraphicFramePr>
        <p:xfrm>
          <a:off x="5796136" y="908720"/>
          <a:ext cx="2903984" cy="53713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/>
                <a:gridCol w="2183904"/>
              </a:tblGrid>
              <a:tr h="542747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Description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15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카테고리 선택 버튼을 통해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카테고리</a:t>
                      </a:r>
                      <a:r>
                        <a:rPr lang="en-US" altLang="ko-KR" sz="1200" dirty="0" smtClean="0"/>
                        <a:t>(</a:t>
                      </a:r>
                      <a:r>
                        <a:rPr lang="ko-KR" altLang="en-US" sz="1200" dirty="0" smtClean="0"/>
                        <a:t>약속 업무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중요 업무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일상 업무</a:t>
                      </a:r>
                      <a:r>
                        <a:rPr lang="en-US" altLang="ko-KR" sz="1200" dirty="0" smtClean="0"/>
                        <a:t>)</a:t>
                      </a:r>
                      <a:r>
                        <a:rPr lang="ko-KR" altLang="en-US" sz="1200" dirty="0" smtClean="0"/>
                        <a:t>를 </a:t>
                      </a:r>
                      <a:r>
                        <a:rPr lang="ko-KR" altLang="en-US" sz="1200" dirty="0" smtClean="0"/>
                        <a:t>선택한다</a:t>
                      </a:r>
                      <a:r>
                        <a:rPr lang="en-US" altLang="ko-KR" sz="1200" dirty="0" smtClean="0"/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15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2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카테고리 </a:t>
                      </a:r>
                      <a:r>
                        <a:rPr lang="ko-KR" altLang="en-US" sz="1200" dirty="0" smtClean="0"/>
                        <a:t>관리 버튼을 통해 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카테고리 관리 창으로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이동한다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27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3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글자 </a:t>
                      </a:r>
                      <a:r>
                        <a:rPr lang="ko-KR" altLang="en-US" sz="1200" baseline="0" dirty="0" smtClean="0"/>
                        <a:t>색과 글자 굵기를 </a:t>
                      </a:r>
                      <a:endParaRPr lang="en-US" altLang="ko-KR" sz="1200" baseline="0" dirty="0" smtClean="0"/>
                    </a:p>
                    <a:p>
                      <a:pPr latinLnBrk="1"/>
                      <a:r>
                        <a:rPr lang="ko-KR" altLang="en-US" sz="1200" baseline="0" dirty="0" smtClean="0"/>
                        <a:t>체크 박스를 통해 설정한다</a:t>
                      </a:r>
                      <a:r>
                        <a:rPr lang="en-US" altLang="ko-KR" sz="1200" baseline="0" dirty="0" smtClean="0"/>
                        <a:t>. 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15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4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기호 버튼을 통해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특수 </a:t>
                      </a:r>
                      <a:r>
                        <a:rPr lang="ko-KR" altLang="en-US" sz="1200" dirty="0" smtClean="0"/>
                        <a:t>기호 창을 보여주고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특수 기호를 삽입할 수 있다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27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5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추진 사항에 세부 내용을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입력한다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15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6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우선순위</a:t>
                      </a:r>
                      <a:r>
                        <a:rPr lang="en-US" altLang="ko-KR" sz="1200" dirty="0" smtClean="0"/>
                        <a:t>(</a:t>
                      </a:r>
                      <a:r>
                        <a:rPr lang="ko-KR" altLang="en-US" sz="1200" dirty="0" smtClean="0"/>
                        <a:t>낮음</a:t>
                      </a:r>
                      <a:r>
                        <a:rPr lang="en-US" altLang="ko-KR" sz="1200" dirty="0" smtClean="0"/>
                        <a:t>,</a:t>
                      </a:r>
                      <a:r>
                        <a:rPr lang="ko-KR" altLang="en-US" sz="1200" dirty="0" smtClean="0"/>
                        <a:t>중간</a:t>
                      </a:r>
                      <a:r>
                        <a:rPr lang="en-US" altLang="ko-KR" sz="1200" dirty="0" smtClean="0"/>
                        <a:t>,</a:t>
                      </a:r>
                      <a:r>
                        <a:rPr lang="ko-KR" altLang="en-US" sz="1200" dirty="0" smtClean="0"/>
                        <a:t>높음</a:t>
                      </a:r>
                      <a:r>
                        <a:rPr lang="en-US" altLang="ko-KR" sz="1200" dirty="0" smtClean="0"/>
                        <a:t>)</a:t>
                      </a:r>
                    </a:p>
                    <a:p>
                      <a:pPr latinLnBrk="1"/>
                      <a:r>
                        <a:rPr lang="ko-KR" altLang="en-US" sz="1200" dirty="0" smtClean="0"/>
                        <a:t>상태</a:t>
                      </a:r>
                      <a:r>
                        <a:rPr lang="en-US" altLang="ko-KR" sz="1200" dirty="0" smtClean="0"/>
                        <a:t>(</a:t>
                      </a:r>
                      <a:r>
                        <a:rPr lang="ko-KR" altLang="en-US" sz="1200" dirty="0" smtClean="0"/>
                        <a:t>진행 중</a:t>
                      </a:r>
                      <a:r>
                        <a:rPr lang="en-US" altLang="ko-KR" sz="1200" dirty="0" smtClean="0"/>
                        <a:t>,</a:t>
                      </a:r>
                      <a:r>
                        <a:rPr lang="ko-KR" altLang="en-US" sz="1200" dirty="0" smtClean="0"/>
                        <a:t>완료됨</a:t>
                      </a:r>
                      <a:r>
                        <a:rPr lang="en-US" altLang="ko-KR" sz="1200" dirty="0" smtClean="0"/>
                        <a:t>,</a:t>
                      </a:r>
                      <a:r>
                        <a:rPr lang="ko-KR" altLang="en-US" sz="1200" dirty="0" smtClean="0"/>
                        <a:t>취소됨</a:t>
                      </a:r>
                      <a:r>
                        <a:rPr lang="en-US" altLang="ko-KR" sz="1200" dirty="0" smtClean="0"/>
                        <a:t>)</a:t>
                      </a:r>
                    </a:p>
                    <a:p>
                      <a:pPr latinLnBrk="1"/>
                      <a:r>
                        <a:rPr lang="ko-KR" altLang="en-US" sz="1200" dirty="0" smtClean="0"/>
                        <a:t>카테고리를 통해 설정한다</a:t>
                      </a:r>
                      <a:endParaRPr lang="ko-KR" altLang="en-US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15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7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시작</a:t>
                      </a:r>
                      <a:r>
                        <a:rPr lang="ko-KR" altLang="en-US" sz="1200" baseline="0" dirty="0" smtClean="0"/>
                        <a:t> 일시와 예정 </a:t>
                      </a:r>
                      <a:r>
                        <a:rPr lang="ko-KR" altLang="en-US" sz="1200" baseline="0" dirty="0" smtClean="0"/>
                        <a:t>일시 버튼</a:t>
                      </a:r>
                      <a:endParaRPr lang="en-US" altLang="ko-KR" sz="1200" baseline="0" dirty="0" smtClean="0"/>
                    </a:p>
                    <a:p>
                      <a:pPr latinLnBrk="1"/>
                      <a:r>
                        <a:rPr lang="ko-KR" altLang="en-US" sz="1200" baseline="0" dirty="0" smtClean="0"/>
                        <a:t>클릭 시 달력이 제공되고</a:t>
                      </a:r>
                      <a:endParaRPr lang="en-US" altLang="ko-KR" sz="1200" baseline="0" dirty="0" smtClean="0"/>
                    </a:p>
                    <a:p>
                      <a:pPr latinLnBrk="1"/>
                      <a:r>
                        <a:rPr lang="ko-KR" altLang="en-US" sz="1200" baseline="0" dirty="0" smtClean="0"/>
                        <a:t>날짜를 달력에서 선택한다</a:t>
                      </a:r>
                      <a:r>
                        <a:rPr lang="en-US" altLang="ko-KR" sz="1200" baseline="0" dirty="0" smtClean="0"/>
                        <a:t>.</a:t>
                      </a:r>
                      <a:endParaRPr lang="en-US" altLang="ko-KR" sz="1200" baseline="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27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8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저장 버튼을 클릭해서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추진사항을 </a:t>
                      </a:r>
                      <a:r>
                        <a:rPr lang="ko-KR" altLang="en-US" sz="1200" dirty="0" smtClean="0"/>
                        <a:t>저장한다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 rot="10800000" flipV="1">
            <a:off x="-856247" y="2747427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 rot="10800000" flipV="1">
            <a:off x="-1003717" y="3386325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 rot="10800000" flipV="1">
            <a:off x="-996097" y="3843525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 rot="10800000" flipV="1">
            <a:off x="-1087537" y="4487230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 rot="10800000" flipV="1">
            <a:off x="-1129204" y="1404284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10242" name="Picture 2" descr="C:\Users\JavaPro\Desktop\'청춘'\정보통신전자공학부\SW융합\중간프로젝트\벤치마킹\그림파일\프리스케쥴러 그림파일\17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1" t="2648" r="949" b="2593"/>
          <a:stretch/>
        </p:blipFill>
        <p:spPr bwMode="auto">
          <a:xfrm>
            <a:off x="395536" y="1206807"/>
            <a:ext cx="5074205" cy="2312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직사각형 10"/>
          <p:cNvSpPr/>
          <p:nvPr/>
        </p:nvSpPr>
        <p:spPr>
          <a:xfrm rot="10800000" flipV="1">
            <a:off x="2267744" y="1332191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 rot="10800000" flipV="1">
            <a:off x="2932638" y="1271052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 rot="10800000" flipV="1">
            <a:off x="3779912" y="1271052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 rot="10800000" flipV="1">
            <a:off x="5004048" y="1678962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 rot="10800000" flipV="1">
            <a:off x="1187624" y="1862259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 rot="10800000" flipV="1">
            <a:off x="100596" y="2626045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6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 rot="10800000" flipV="1">
            <a:off x="5151518" y="2359583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7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 rot="10800000" flipV="1">
            <a:off x="3918229" y="3519556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8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10243" name="Picture 3" descr="C:\Users\JavaPro\Desktop\'청춘'\정보통신전자공학부\SW융합\중간프로젝트\벤치마킹\그림파일\프리스케쥴러 그림파일\20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663" b="83174"/>
          <a:stretch/>
        </p:blipFill>
        <p:spPr bwMode="auto">
          <a:xfrm>
            <a:off x="763276" y="3755057"/>
            <a:ext cx="2316832" cy="865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직선 연결선 19"/>
          <p:cNvCxnSpPr>
            <a:stCxn id="10243" idx="0"/>
          </p:cNvCxnSpPr>
          <p:nvPr/>
        </p:nvCxnSpPr>
        <p:spPr>
          <a:xfrm flipV="1">
            <a:off x="1921692" y="1670746"/>
            <a:ext cx="760488" cy="208431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44" name="Picture 4" descr="C:\Users\JavaPro\Desktop\'청춘'\정보통신전자공학부\SW융합\중간프로젝트\벤치마킹\그림파일\프리스케쥴러 그림파일\21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14" t="3255" r="3670" b="2585"/>
          <a:stretch/>
        </p:blipFill>
        <p:spPr bwMode="auto">
          <a:xfrm>
            <a:off x="3274119" y="3976756"/>
            <a:ext cx="1601466" cy="1829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직선 연결선 23"/>
          <p:cNvCxnSpPr/>
          <p:nvPr/>
        </p:nvCxnSpPr>
        <p:spPr>
          <a:xfrm flipH="1" flipV="1">
            <a:off x="3460352" y="1717121"/>
            <a:ext cx="175544" cy="225963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76354" y="4867272"/>
            <a:ext cx="2399994" cy="52322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상태</a:t>
            </a:r>
            <a:r>
              <a:rPr lang="en-US" altLang="ko-KR" sz="1400" dirty="0" smtClean="0"/>
              <a:t>(M) </a:t>
            </a:r>
            <a:r>
              <a:rPr lang="ko-KR" altLang="en-US" sz="1400" dirty="0" smtClean="0"/>
              <a:t>이 완료되면 </a:t>
            </a:r>
            <a:endParaRPr lang="en-US" altLang="ko-KR" sz="1400" dirty="0" smtClean="0"/>
          </a:p>
          <a:p>
            <a:r>
              <a:rPr lang="ko-KR" altLang="en-US" sz="1400" dirty="0" smtClean="0"/>
              <a:t>완료 날짜를 선택하게 한다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236409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2566137"/>
              </p:ext>
            </p:extLst>
          </p:nvPr>
        </p:nvGraphicFramePr>
        <p:xfrm>
          <a:off x="323528" y="332656"/>
          <a:ext cx="8568952" cy="6002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42238"/>
                <a:gridCol w="1818202"/>
                <a:gridCol w="1312601"/>
                <a:gridCol w="3295911"/>
              </a:tblGrid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일정 및 특기사항</a:t>
                      </a:r>
                      <a:r>
                        <a:rPr lang="ko-KR" altLang="en-US" sz="1200" b="1" baseline="0" dirty="0" smtClean="0"/>
                        <a:t> 필터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달력 화면에 표시할 카테고리 </a:t>
                      </a:r>
                      <a:r>
                        <a:rPr lang="ko-KR" altLang="en-US" sz="1200" b="1" dirty="0" err="1" smtClean="0"/>
                        <a:t>필터링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이전 페이지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없음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70760">
                <a:tc gridSpan="3"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4044630"/>
              </p:ext>
            </p:extLst>
          </p:nvPr>
        </p:nvGraphicFramePr>
        <p:xfrm>
          <a:off x="5796136" y="908720"/>
          <a:ext cx="2903984" cy="5257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/>
                <a:gridCol w="2183904"/>
              </a:tblGrid>
              <a:tr h="57606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Description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521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일정 </a:t>
                      </a:r>
                      <a:r>
                        <a:rPr lang="ko-KR" altLang="en-US" sz="1200" dirty="0" smtClean="0"/>
                        <a:t>카테고리</a:t>
                      </a:r>
                      <a:r>
                        <a:rPr lang="en-US" altLang="ko-KR" sz="1200" dirty="0" smtClean="0"/>
                        <a:t>(</a:t>
                      </a:r>
                      <a:r>
                        <a:rPr lang="ko-KR" altLang="en-US" sz="1200" dirty="0" smtClean="0"/>
                        <a:t>카테고리 없음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일상 업무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약속 업무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중요 업무</a:t>
                      </a:r>
                      <a:r>
                        <a:rPr lang="en-US" altLang="ko-KR" sz="1200" dirty="0" smtClean="0"/>
                        <a:t>)</a:t>
                      </a:r>
                      <a:r>
                        <a:rPr lang="ko-KR" altLang="en-US" sz="1200" dirty="0" smtClean="0"/>
                        <a:t>에서 </a:t>
                      </a:r>
                      <a:r>
                        <a:rPr lang="ko-KR" altLang="en-US" sz="1200" dirty="0" smtClean="0"/>
                        <a:t>선택</a:t>
                      </a:r>
                      <a:r>
                        <a:rPr lang="ko-KR" altLang="en-US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된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항목은 </a:t>
                      </a:r>
                      <a:endParaRPr lang="en-US" altLang="ko-KR" sz="1200" baseline="0" dirty="0" smtClean="0"/>
                    </a:p>
                    <a:p>
                      <a:pPr latinLnBrk="1"/>
                      <a:r>
                        <a:rPr lang="ko-KR" altLang="en-US" sz="1200" baseline="0" dirty="0" smtClean="0"/>
                        <a:t>달력에 </a:t>
                      </a:r>
                      <a:r>
                        <a:rPr lang="ko-KR" altLang="en-US" sz="1200" baseline="0" dirty="0" smtClean="0"/>
                        <a:t>활성화 되고</a:t>
                      </a:r>
                      <a:endParaRPr lang="en-US" altLang="ko-KR" sz="1200" baseline="0" dirty="0" smtClean="0"/>
                    </a:p>
                    <a:p>
                      <a:pPr latinLnBrk="1"/>
                      <a:r>
                        <a:rPr lang="ko-KR" altLang="en-US" sz="1200" baseline="0" dirty="0" smtClean="0"/>
                        <a:t>선택되지 않은 항목은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달력에</a:t>
                      </a:r>
                      <a:endParaRPr lang="en-US" altLang="ko-KR" sz="1200" baseline="0" dirty="0" smtClean="0"/>
                    </a:p>
                    <a:p>
                      <a:pPr latinLnBrk="1"/>
                      <a:r>
                        <a:rPr lang="ko-KR" altLang="en-US" sz="1200" baseline="0" dirty="0" smtClean="0"/>
                        <a:t>활성화 되지 않는다</a:t>
                      </a:r>
                      <a:r>
                        <a:rPr lang="en-US" altLang="ko-KR" sz="1200" baseline="0" dirty="0" smtClean="0"/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521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2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특기사항 </a:t>
                      </a:r>
                      <a:r>
                        <a:rPr lang="ko-KR" altLang="en-US" sz="1200" dirty="0" smtClean="0"/>
                        <a:t>카테고리</a:t>
                      </a:r>
                      <a:r>
                        <a:rPr lang="en-US" altLang="ko-KR" sz="1200" dirty="0" smtClean="0"/>
                        <a:t>(</a:t>
                      </a:r>
                      <a:r>
                        <a:rPr lang="ko-KR" altLang="en-US" sz="1200" dirty="0" smtClean="0"/>
                        <a:t>카테고리 없음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기념일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생일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공휴일</a:t>
                      </a:r>
                      <a:r>
                        <a:rPr lang="en-US" altLang="ko-KR" sz="1200" dirty="0" smtClean="0"/>
                        <a:t>)</a:t>
                      </a:r>
                    </a:p>
                    <a:p>
                      <a:pPr latinLnBrk="1"/>
                      <a:r>
                        <a:rPr lang="ko-KR" altLang="en-US" sz="1200" dirty="0" smtClean="0"/>
                        <a:t>에서 선택된 </a:t>
                      </a:r>
                      <a:r>
                        <a:rPr lang="ko-KR" altLang="en-US" sz="1200" dirty="0" smtClean="0"/>
                        <a:t>항목은 달력에 활성화 </a:t>
                      </a:r>
                      <a:r>
                        <a:rPr lang="ko-KR" altLang="en-US" sz="1200" dirty="0" smtClean="0"/>
                        <a:t>되고 </a:t>
                      </a:r>
                      <a:r>
                        <a:rPr lang="ko-KR" altLang="en-US" sz="1200" dirty="0" smtClean="0"/>
                        <a:t>선택되지 않은 </a:t>
                      </a:r>
                      <a:r>
                        <a:rPr lang="ko-KR" altLang="en-US" sz="1200" dirty="0" smtClean="0"/>
                        <a:t>항목은 달력에 </a:t>
                      </a:r>
                      <a:r>
                        <a:rPr lang="ko-KR" altLang="en-US" sz="1200" dirty="0" smtClean="0"/>
                        <a:t>활성화 </a:t>
                      </a:r>
                      <a:r>
                        <a:rPr lang="ko-KR" altLang="en-US" sz="1200" dirty="0" smtClean="0"/>
                        <a:t>되지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않는다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3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공휴일 선택에 따른 </a:t>
                      </a:r>
                      <a:r>
                        <a:rPr lang="en-US" altLang="ko-KR" sz="1200" dirty="0" smtClean="0"/>
                        <a:t>5</a:t>
                      </a:r>
                      <a:r>
                        <a:rPr lang="ko-KR" altLang="en-US" sz="1200" dirty="0" smtClean="0"/>
                        <a:t>일의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활성화와 비활성화 상태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 rot="10800000" flipV="1">
            <a:off x="-856247" y="2747427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 rot="10800000" flipV="1">
            <a:off x="-1003717" y="3386325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 rot="10800000" flipV="1">
            <a:off x="-996097" y="3843525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 rot="10800000" flipV="1">
            <a:off x="-1087537" y="4487230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 rot="10800000" flipV="1">
            <a:off x="-1129204" y="1404284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11266" name="Picture 2" descr="C:\Users\JavaPro\Desktop\'청춘'\정보통신전자공학부\SW융합\중간프로젝트\벤치마킹\그림파일\프리스케쥴러 그림파일\2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986" y="1256390"/>
            <a:ext cx="2930593" cy="3248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직사각형 10"/>
          <p:cNvSpPr/>
          <p:nvPr/>
        </p:nvSpPr>
        <p:spPr>
          <a:xfrm rot="10800000" flipV="1">
            <a:off x="3284109" y="1740074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 rot="10800000" flipV="1">
            <a:off x="3579049" y="3461528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11267" name="Picture 3" descr="C:\Users\JavaPro\Desktop\'청춘'\정보통신전자공학부\SW융합\중간프로젝트\벤치마킹\그림파일\프리스케쥴러 그림파일\24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30" r="1805" b="11004"/>
          <a:stretch/>
        </p:blipFill>
        <p:spPr bwMode="auto">
          <a:xfrm>
            <a:off x="1751868" y="5373216"/>
            <a:ext cx="3359421" cy="668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 descr="C:\Users\JavaPro\Desktop\'청춘'\정보통신전자공학부\SW융합\중간프로젝트\벤치마킹\그림파일\프리스케쥴러 그림파일\23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45" r="1415" b="6029"/>
          <a:stretch/>
        </p:blipFill>
        <p:spPr bwMode="auto">
          <a:xfrm>
            <a:off x="500986" y="4519600"/>
            <a:ext cx="3619475" cy="734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직사각형 13"/>
          <p:cNvSpPr/>
          <p:nvPr/>
        </p:nvSpPr>
        <p:spPr>
          <a:xfrm rot="10800000" flipV="1">
            <a:off x="3284108" y="4113940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5" name="직선 연결선 14"/>
          <p:cNvCxnSpPr/>
          <p:nvPr/>
        </p:nvCxnSpPr>
        <p:spPr>
          <a:xfrm flipH="1" flipV="1">
            <a:off x="755576" y="4380402"/>
            <a:ext cx="2160240" cy="24005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 flipH="1" flipV="1">
            <a:off x="755576" y="4380402"/>
            <a:ext cx="3240360" cy="113683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6409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5860316"/>
              </p:ext>
            </p:extLst>
          </p:nvPr>
        </p:nvGraphicFramePr>
        <p:xfrm>
          <a:off x="323528" y="332656"/>
          <a:ext cx="8568952" cy="6002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42238"/>
                <a:gridCol w="1818202"/>
                <a:gridCol w="1312601"/>
                <a:gridCol w="3295911"/>
              </a:tblGrid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자료파일 설정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자료 파일 설정 창을 활성화 시킨다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이전 페이지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없음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70760">
                <a:tc gridSpan="3"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484903"/>
              </p:ext>
            </p:extLst>
          </p:nvPr>
        </p:nvGraphicFramePr>
        <p:xfrm>
          <a:off x="5796136" y="908720"/>
          <a:ext cx="2903984" cy="51845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/>
                <a:gridCol w="2183904"/>
              </a:tblGrid>
              <a:tr h="57606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Description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521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메뉴</a:t>
                      </a:r>
                      <a:r>
                        <a:rPr lang="ko-KR" altLang="en-US" sz="1200" baseline="0" dirty="0" smtClean="0"/>
                        <a:t> 바의 파일을 선택하면</a:t>
                      </a:r>
                      <a:endParaRPr lang="en-US" altLang="ko-KR" sz="1200" baseline="0" dirty="0" smtClean="0"/>
                    </a:p>
                    <a:p>
                      <a:pPr latinLnBrk="1"/>
                      <a:r>
                        <a:rPr lang="ko-KR" altLang="en-US" sz="1200" baseline="0" dirty="0" smtClean="0"/>
                        <a:t>자료파일 선택 항목이 나오고</a:t>
                      </a:r>
                      <a:endParaRPr lang="en-US" altLang="ko-KR" sz="1200" baseline="0" dirty="0" smtClean="0"/>
                    </a:p>
                    <a:p>
                      <a:pPr latinLnBrk="1"/>
                      <a:r>
                        <a:rPr lang="ko-KR" altLang="en-US" sz="1200" baseline="0" dirty="0" smtClean="0"/>
                        <a:t>그 중 자료 파일 설정 항목을</a:t>
                      </a:r>
                      <a:endParaRPr lang="en-US" altLang="ko-KR" sz="1200" baseline="0" dirty="0" smtClean="0"/>
                    </a:p>
                    <a:p>
                      <a:pPr latinLnBrk="1"/>
                      <a:r>
                        <a:rPr lang="ko-KR" altLang="en-US" sz="1200" baseline="0" dirty="0" smtClean="0"/>
                        <a:t>선택하면 자료 파일 위치 </a:t>
                      </a:r>
                      <a:endParaRPr lang="en-US" altLang="ko-KR" sz="1200" baseline="0" dirty="0" smtClean="0"/>
                    </a:p>
                    <a:p>
                      <a:pPr latinLnBrk="1"/>
                      <a:r>
                        <a:rPr lang="ko-KR" altLang="en-US" sz="1200" baseline="0" dirty="0" smtClean="0"/>
                        <a:t>설정 창이 나온다</a:t>
                      </a:r>
                      <a:endParaRPr lang="en-US" altLang="ko-KR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2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자료파일 설정 화면이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활성화 된다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 rot="10800000" flipV="1">
            <a:off x="-856247" y="2747427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 rot="10800000" flipV="1">
            <a:off x="-1003717" y="3386325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 rot="10800000" flipV="1">
            <a:off x="-996097" y="3843525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 rot="10800000" flipV="1">
            <a:off x="-1087537" y="4487230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 rot="10800000" flipV="1">
            <a:off x="-1129204" y="1404284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12290" name="Picture 2" descr="C:\Users\JavaPro\Desktop\'청춘'\정보통신전자공학부\SW융합\중간프로젝트\벤치마킹\그림파일\프리스케쥴러 그림파일\파일 -2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47545" b="58604"/>
          <a:stretch/>
        </p:blipFill>
        <p:spPr bwMode="auto">
          <a:xfrm>
            <a:off x="611560" y="1265273"/>
            <a:ext cx="4004270" cy="1777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1" name="Picture 3" descr="C:\Users\JavaPro\Desktop\'청춘'\정보통신전자공학부\SW융합\중간프로젝트\벤치마킹\그림파일\프리스케쥴러 그림파일\자료파일 위치설정 -3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3"/>
          <a:stretch/>
        </p:blipFill>
        <p:spPr bwMode="auto">
          <a:xfrm>
            <a:off x="755576" y="3386325"/>
            <a:ext cx="4023072" cy="246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직사각형 10"/>
          <p:cNvSpPr/>
          <p:nvPr/>
        </p:nvSpPr>
        <p:spPr>
          <a:xfrm rot="10800000" flipV="1">
            <a:off x="2843808" y="2204864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 rot="10800000" flipV="1">
            <a:off x="611560" y="3253094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6409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8704492"/>
              </p:ext>
            </p:extLst>
          </p:nvPr>
        </p:nvGraphicFramePr>
        <p:xfrm>
          <a:off x="323528" y="332656"/>
          <a:ext cx="8568952" cy="6002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42238"/>
                <a:gridCol w="1818202"/>
                <a:gridCol w="1312601"/>
                <a:gridCol w="3295911"/>
              </a:tblGrid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자료파일 설정 창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자료파일 위치를 설정한다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이전 페이지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Scheduler </a:t>
                      </a:r>
                      <a:r>
                        <a:rPr lang="ko-KR" altLang="en-US" sz="1200" b="1" dirty="0" smtClean="0"/>
                        <a:t>초기화면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70760">
                <a:tc gridSpan="3"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3595150"/>
              </p:ext>
            </p:extLst>
          </p:nvPr>
        </p:nvGraphicFramePr>
        <p:xfrm>
          <a:off x="5796136" y="908720"/>
          <a:ext cx="2903984" cy="51845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/>
                <a:gridCol w="2183904"/>
              </a:tblGrid>
              <a:tr h="57606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Description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자료 파일 선택을 통해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읽어 </a:t>
                      </a:r>
                      <a:r>
                        <a:rPr lang="ko-KR" altLang="en-US" sz="1200" dirty="0" smtClean="0"/>
                        <a:t>올 자료파일을 선택한다</a:t>
                      </a:r>
                      <a:endParaRPr lang="en-US" altLang="ko-KR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2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자료 파일을 최대 </a:t>
                      </a:r>
                      <a:r>
                        <a:rPr lang="en-US" altLang="ko-KR" sz="1200" dirty="0" smtClean="0"/>
                        <a:t>3</a:t>
                      </a:r>
                      <a:r>
                        <a:rPr lang="ko-KR" altLang="en-US" sz="1200" dirty="0" smtClean="0"/>
                        <a:t>개까지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설정할 수 있다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521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3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자료 파일 검색 탐색기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버튼을 눌러서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자료 </a:t>
                      </a:r>
                      <a:r>
                        <a:rPr lang="ko-KR" altLang="en-US" sz="1200" dirty="0" smtClean="0"/>
                        <a:t>파일의 </a:t>
                      </a:r>
                      <a:r>
                        <a:rPr lang="ko-KR" altLang="en-US" sz="1200" dirty="0" err="1" smtClean="0"/>
                        <a:t>디렉토리를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찾을</a:t>
                      </a:r>
                      <a:r>
                        <a:rPr lang="ko-KR" altLang="en-US" sz="1200" baseline="0" dirty="0" smtClean="0"/>
                        <a:t> 수 있도록 탐색기를</a:t>
                      </a:r>
                      <a:endParaRPr lang="en-US" altLang="ko-KR" sz="1200" baseline="0" dirty="0" smtClean="0"/>
                    </a:p>
                    <a:p>
                      <a:pPr latinLnBrk="1"/>
                      <a:r>
                        <a:rPr lang="ko-KR" altLang="en-US" sz="1200" baseline="0" dirty="0" smtClean="0"/>
                        <a:t>활성화 시킨다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4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저장하기 버튼을 통해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설정한 </a:t>
                      </a:r>
                      <a:r>
                        <a:rPr lang="ko-KR" altLang="en-US" sz="1200" dirty="0" smtClean="0"/>
                        <a:t>값으로 저장한다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5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저장 후 실행 버튼을 통해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저장 </a:t>
                      </a:r>
                      <a:r>
                        <a:rPr lang="ko-KR" altLang="en-US" sz="1200" dirty="0" smtClean="0"/>
                        <a:t>후 바로 실행한다</a:t>
                      </a:r>
                      <a:endParaRPr lang="en-US" altLang="ko-KR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 rot="10800000" flipV="1">
            <a:off x="-856247" y="2747427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 rot="10800000" flipV="1">
            <a:off x="-1003717" y="3386325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 rot="10800000" flipV="1">
            <a:off x="-996097" y="3843525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 rot="10800000" flipV="1">
            <a:off x="-1087537" y="4487230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 rot="10800000" flipV="1">
            <a:off x="-1129204" y="1404284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13314" name="Picture 2" descr="C:\Users\JavaPro\Desktop\'청춘'\정보통신전자공학부\SW융합\중간프로젝트\벤치마킹\그림파일\프리스케쥴러 그림파일\자료파일 위치설정 -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928" y="1207377"/>
            <a:ext cx="5121936" cy="3174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직사각형 10"/>
          <p:cNvSpPr/>
          <p:nvPr/>
        </p:nvSpPr>
        <p:spPr>
          <a:xfrm rot="10800000" flipV="1">
            <a:off x="539552" y="1772816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 rot="10800000" flipV="1">
            <a:off x="388374" y="3159010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 rot="10800000" flipV="1">
            <a:off x="2771800" y="4248269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 rot="10800000" flipV="1">
            <a:off x="3707904" y="4248269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 rot="10800000" flipV="1">
            <a:off x="4499992" y="2840158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13315" name="Picture 3" descr="C:\Users\JavaPro\Desktop\'청춘'\정보통신전자공학부\SW융합\중간프로젝트\벤치마킹\그림파일\프리스케쥴러 그림파일\2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1" y="4589826"/>
            <a:ext cx="3528391" cy="2147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직선 연결선 16"/>
          <p:cNvCxnSpPr/>
          <p:nvPr/>
        </p:nvCxnSpPr>
        <p:spPr>
          <a:xfrm flipH="1">
            <a:off x="899592" y="2973389"/>
            <a:ext cx="3600401" cy="161643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6409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0345454"/>
              </p:ext>
            </p:extLst>
          </p:nvPr>
        </p:nvGraphicFramePr>
        <p:xfrm>
          <a:off x="323528" y="332656"/>
          <a:ext cx="8568952" cy="6002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42238"/>
                <a:gridCol w="1818202"/>
                <a:gridCol w="1312601"/>
                <a:gridCol w="3295911"/>
              </a:tblGrid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자료 파일 백업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자료 파일 백업 화면을 활성</a:t>
                      </a:r>
                      <a:r>
                        <a:rPr lang="ko-KR" altLang="en-US" sz="1200" b="1" baseline="0" dirty="0" smtClean="0"/>
                        <a:t>화 시킨다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이전 페이지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없음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70760">
                <a:tc gridSpan="3"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8309854"/>
              </p:ext>
            </p:extLst>
          </p:nvPr>
        </p:nvGraphicFramePr>
        <p:xfrm>
          <a:off x="5796136" y="908720"/>
          <a:ext cx="2903984" cy="51845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/>
                <a:gridCol w="2183904"/>
              </a:tblGrid>
              <a:tr h="57606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Description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자료파일 백업 화면을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활성화 시킨다</a:t>
                      </a:r>
                      <a:endParaRPr lang="en-US" altLang="ko-KR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2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사용자 백업</a:t>
                      </a:r>
                      <a:r>
                        <a:rPr lang="ko-KR" altLang="en-US" sz="1200" baseline="0" dirty="0" smtClean="0"/>
                        <a:t> 화면이 활성화</a:t>
                      </a:r>
                      <a:endParaRPr lang="en-US" altLang="ko-KR" sz="1200" baseline="0" dirty="0" smtClean="0"/>
                    </a:p>
                    <a:p>
                      <a:pPr latinLnBrk="1"/>
                      <a:r>
                        <a:rPr lang="ko-KR" altLang="en-US" sz="1200" baseline="0" dirty="0" smtClean="0"/>
                        <a:t>되었다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 rot="10800000" flipV="1">
            <a:off x="-856247" y="2747427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 rot="10800000" flipV="1">
            <a:off x="-1003717" y="3386325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 rot="10800000" flipV="1">
            <a:off x="-996097" y="3843525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 rot="10800000" flipV="1">
            <a:off x="-1087537" y="4487230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 rot="10800000" flipV="1">
            <a:off x="-1129204" y="1404284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14338" name="Picture 2" descr="C:\Users\JavaPro\Desktop\'청춘'\정보통신전자공학부\SW융합\중간프로젝트\벤치마킹\그림파일\프리스케쥴러 그림파일\파일- 9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463" b="58875"/>
          <a:stretch/>
        </p:blipFill>
        <p:spPr bwMode="auto">
          <a:xfrm>
            <a:off x="611560" y="1271052"/>
            <a:ext cx="2880320" cy="2510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39" name="Picture 3" descr="C:\Users\JavaPro\Desktop\'청춘'\정보통신전자공학부\SW융합\중간프로젝트\벤치마킹\그림파일\프리스케쥴러 그림파일\사용자 백업 -1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816" y="4208211"/>
            <a:ext cx="5149054" cy="1266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직사각형 10"/>
          <p:cNvSpPr/>
          <p:nvPr/>
        </p:nvSpPr>
        <p:spPr>
          <a:xfrm rot="10800000" flipV="1">
            <a:off x="3491880" y="1916832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 rot="10800000" flipV="1">
            <a:off x="316620" y="3969419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5083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1131948"/>
              </p:ext>
            </p:extLst>
          </p:nvPr>
        </p:nvGraphicFramePr>
        <p:xfrm>
          <a:off x="323528" y="332656"/>
          <a:ext cx="8568952" cy="6002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42238"/>
                <a:gridCol w="1818202"/>
                <a:gridCol w="1312601"/>
                <a:gridCol w="3295911"/>
              </a:tblGrid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사용자 백업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이전 페이지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70760">
                <a:tc gridSpan="3"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2006267"/>
              </p:ext>
            </p:extLst>
          </p:nvPr>
        </p:nvGraphicFramePr>
        <p:xfrm>
          <a:off x="5796136" y="908720"/>
          <a:ext cx="2903984" cy="51845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/>
                <a:gridCol w="2183904"/>
              </a:tblGrid>
              <a:tr h="57606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Description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백업할 폴더를 찾기 위해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탐색기를 제공한다</a:t>
                      </a:r>
                      <a:endParaRPr lang="en-US" altLang="ko-KR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2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백업을 진행한다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3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탐색기를 통해 폴더를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지정한다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 rot="10800000" flipV="1">
            <a:off x="-856247" y="2747427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 rot="10800000" flipV="1">
            <a:off x="-1003717" y="3386325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 rot="10800000" flipV="1">
            <a:off x="-996097" y="3843525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 rot="10800000" flipV="1">
            <a:off x="-1087537" y="4487230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 rot="10800000" flipV="1">
            <a:off x="-1129204" y="1404284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11" name="Picture 3" descr="C:\Users\JavaPro\Desktop\'청춘'\정보통신전자공학부\SW융합\중간프로젝트\벤치마킹\그림파일\프리스케쥴러 그림파일\사용자 백업 -10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2" t="3108" r="458"/>
          <a:stretch/>
        </p:blipFill>
        <p:spPr bwMode="auto">
          <a:xfrm>
            <a:off x="431004" y="1261413"/>
            <a:ext cx="5093495" cy="1752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2" name="Picture 2" descr="C:\Users\JavaPro\Desktop\'청춘'\정보통신전자공학부\SW융합\중간프로젝트\벤치마킹\그림파일\프리스케쥴러 그림파일\27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8" t="1329" r="1697" b="1384"/>
          <a:stretch/>
        </p:blipFill>
        <p:spPr bwMode="auto">
          <a:xfrm>
            <a:off x="1477563" y="3117891"/>
            <a:ext cx="3000376" cy="3005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직선 연결선 11"/>
          <p:cNvCxnSpPr>
            <a:endCxn id="15362" idx="0"/>
          </p:cNvCxnSpPr>
          <p:nvPr/>
        </p:nvCxnSpPr>
        <p:spPr>
          <a:xfrm flipH="1">
            <a:off x="2977751" y="2137651"/>
            <a:ext cx="2242322" cy="98024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 rot="10800000" flipV="1">
            <a:off x="4788024" y="1808503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 rot="10800000" flipV="1">
            <a:off x="1127017" y="2984660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 rot="10800000" flipV="1">
            <a:off x="3347864" y="2137651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5083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0476793"/>
              </p:ext>
            </p:extLst>
          </p:nvPr>
        </p:nvGraphicFramePr>
        <p:xfrm>
          <a:off x="323528" y="332656"/>
          <a:ext cx="8568952" cy="6002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42238"/>
                <a:gridCol w="1818202"/>
                <a:gridCol w="1312601"/>
                <a:gridCol w="3295911"/>
              </a:tblGrid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백업한 자료 파일 복구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자료파일 복구 화면을 활성화 시킨다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이전 페이지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없음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70760">
                <a:tc gridSpan="3"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5720911"/>
              </p:ext>
            </p:extLst>
          </p:nvPr>
        </p:nvGraphicFramePr>
        <p:xfrm>
          <a:off x="5796136" y="908720"/>
          <a:ext cx="2903984" cy="51845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/>
                <a:gridCol w="2183904"/>
              </a:tblGrid>
              <a:tr h="57606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Description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백업한 자료 파일 복구를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선택한다</a:t>
                      </a:r>
                      <a:endParaRPr lang="en-US" altLang="ko-KR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2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자료파일 복구 화면이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활성화 된다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3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복구할 파일을 선택할 수 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있도록 탐색기를 활성화 시킴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 rot="10800000" flipV="1">
            <a:off x="-856247" y="2747427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 rot="10800000" flipV="1">
            <a:off x="-1003717" y="3386325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 rot="10800000" flipV="1">
            <a:off x="-996097" y="3843525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 rot="10800000" flipV="1">
            <a:off x="-1087537" y="4487230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 rot="10800000" flipV="1">
            <a:off x="-1129204" y="1404284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16386" name="Picture 2" descr="C:\Users\JavaPro\Desktop\'청춘'\정보통신전자공학부\SW융합\중간프로젝트\벤치마킹\그림파일\프리스케쥴러 그림파일\백업한 자료파일 복구 14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382" b="58970"/>
          <a:stretch/>
        </p:blipFill>
        <p:spPr bwMode="auto">
          <a:xfrm>
            <a:off x="683568" y="1365551"/>
            <a:ext cx="2433960" cy="2110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87" name="Picture 3" descr="C:\Users\JavaPro\Desktop\'청춘'\정보통신전자공학부\SW융합\중간프로젝트\벤치마킹\그림파일\프리스케쥴러 그림파일\자료파일 복구 1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079306"/>
            <a:ext cx="5160179" cy="1346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직사각형 10"/>
          <p:cNvSpPr/>
          <p:nvPr/>
        </p:nvSpPr>
        <p:spPr>
          <a:xfrm rot="10800000" flipV="1">
            <a:off x="3275856" y="1916832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 rot="10800000" flipV="1">
            <a:off x="467544" y="3717244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 rot="10800000" flipV="1">
            <a:off x="4716016" y="4437112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5083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2051265"/>
              </p:ext>
            </p:extLst>
          </p:nvPr>
        </p:nvGraphicFramePr>
        <p:xfrm>
          <a:off x="323528" y="332656"/>
          <a:ext cx="8568952" cy="6002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42238"/>
                <a:gridCol w="1818202"/>
                <a:gridCol w="1312601"/>
                <a:gridCol w="3295911"/>
              </a:tblGrid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자료 파일 압축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자료 파일 압축 화면을 활성화 시킨다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이전 페이지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없음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70760">
                <a:tc gridSpan="3"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5000469"/>
              </p:ext>
            </p:extLst>
          </p:nvPr>
        </p:nvGraphicFramePr>
        <p:xfrm>
          <a:off x="5796136" y="908720"/>
          <a:ext cx="2903984" cy="51845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/>
                <a:gridCol w="2183904"/>
              </a:tblGrid>
              <a:tr h="57606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Description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자료파일 압축을 선택한다</a:t>
                      </a:r>
                      <a:endParaRPr lang="en-US" altLang="ko-KR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2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자료파일 압축 화면이 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활성화 된다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3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자료파일 압축을 진행한다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 rot="10800000" flipV="1">
            <a:off x="-856247" y="2747427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 rot="10800000" flipV="1">
            <a:off x="-1003717" y="3386325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 rot="10800000" flipV="1">
            <a:off x="-996097" y="3843525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 rot="10800000" flipV="1">
            <a:off x="-1087537" y="4487230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 rot="10800000" flipV="1">
            <a:off x="-1129204" y="1404284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11" name="Picture 2" descr="C:\Users\JavaPro\Desktop\'청춘'\정보통신전자공학부\SW융합\중간프로젝트\벤치마킹\그림파일\프리스케쥴러 그림파일\자료파일 압축17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73448" b="58940"/>
          <a:stretch/>
        </p:blipFill>
        <p:spPr bwMode="auto">
          <a:xfrm>
            <a:off x="539552" y="1248602"/>
            <a:ext cx="2427932" cy="2111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1" name="Picture 3" descr="C:\Users\JavaPro\Desktop\'청춘'\정보통신전자공학부\SW융합\중간프로젝트\벤치마킹\그림파일\프리스케쥴러 그림파일\자료파일 압축 18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4" t="3364" r="1117" b="3751"/>
          <a:stretch/>
        </p:blipFill>
        <p:spPr bwMode="auto">
          <a:xfrm>
            <a:off x="429092" y="3747132"/>
            <a:ext cx="4968552" cy="2013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직사각형 11"/>
          <p:cNvSpPr/>
          <p:nvPr/>
        </p:nvSpPr>
        <p:spPr>
          <a:xfrm rot="10800000" flipV="1">
            <a:off x="3059832" y="2171351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 rot="10800000" flipV="1">
            <a:off x="438684" y="3415297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 rot="10800000" flipV="1">
            <a:off x="1403648" y="5301208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5083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0470324"/>
              </p:ext>
            </p:extLst>
          </p:nvPr>
        </p:nvGraphicFramePr>
        <p:xfrm>
          <a:off x="323528" y="332656"/>
          <a:ext cx="8568952" cy="6002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42238"/>
                <a:gridCol w="1818202"/>
                <a:gridCol w="1312601"/>
                <a:gridCol w="3295911"/>
              </a:tblGrid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인쇄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인쇄 화면을 활성화 시킨다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이전 페이지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없음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70760">
                <a:tc gridSpan="3"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5746009"/>
              </p:ext>
            </p:extLst>
          </p:nvPr>
        </p:nvGraphicFramePr>
        <p:xfrm>
          <a:off x="5796136" y="908720"/>
          <a:ext cx="2903984" cy="42793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/>
                <a:gridCol w="2183904"/>
              </a:tblGrid>
              <a:tr h="57606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Description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메뉴 바의 파일을 선택하여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파일 목록의 인쇄 항목을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선택 한 뒤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dirty="0" smtClean="0"/>
                        <a:t>인쇄 </a:t>
                      </a:r>
                      <a:r>
                        <a:rPr lang="ko-KR" altLang="en-US" sz="1200" dirty="0" smtClean="0"/>
                        <a:t>화면</a:t>
                      </a:r>
                      <a:r>
                        <a:rPr lang="ko-KR" altLang="en-US" sz="1200" baseline="0" dirty="0" smtClean="0"/>
                        <a:t> </a:t>
                      </a:r>
                      <a:endParaRPr lang="en-US" altLang="ko-KR" sz="1200" baseline="0" dirty="0" smtClean="0"/>
                    </a:p>
                    <a:p>
                      <a:pPr latinLnBrk="1"/>
                      <a:r>
                        <a:rPr lang="ko-KR" altLang="en-US" sz="1200" baseline="0" dirty="0" smtClean="0"/>
                        <a:t>활성화를 선택한다</a:t>
                      </a:r>
                      <a:endParaRPr lang="en-US" altLang="ko-KR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2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인쇄 화면이 활성화 된다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 rot="10800000" flipV="1">
            <a:off x="-856247" y="2747427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 rot="10800000" flipV="1">
            <a:off x="-1003717" y="3386325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 rot="10800000" flipV="1">
            <a:off x="-996097" y="3843525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 rot="10800000" flipV="1">
            <a:off x="-1087537" y="4487230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 rot="10800000" flipV="1">
            <a:off x="-1129204" y="1404284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18435" name="Picture 3" descr="C:\Users\JavaPro\Desktop\'청춘'\정보통신전자공학부\SW융합\중간프로젝트\벤치마킹\그림파일\프리스케쥴러 그림파일\인쇄 - 20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308" b="58889"/>
          <a:stretch/>
        </p:blipFill>
        <p:spPr bwMode="auto">
          <a:xfrm>
            <a:off x="491704" y="1271775"/>
            <a:ext cx="2440756" cy="2114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36" name="Picture 4" descr="C:\Users\JavaPro\Desktop\'청춘'\정보통신전자공학부\SW융합\중간프로젝트\벤치마킹\그림파일\프리스케쥴러 그림파일\인쇄2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3105986"/>
            <a:ext cx="3848100" cy="3028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직사각형 11"/>
          <p:cNvSpPr/>
          <p:nvPr/>
        </p:nvSpPr>
        <p:spPr>
          <a:xfrm rot="10800000" flipV="1">
            <a:off x="2932460" y="2380664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 rot="10800000" flipV="1">
            <a:off x="1564612" y="3171956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5083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6996276"/>
              </p:ext>
            </p:extLst>
          </p:nvPr>
        </p:nvGraphicFramePr>
        <p:xfrm>
          <a:off x="323528" y="332656"/>
          <a:ext cx="8568952" cy="6002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42238"/>
                <a:gridCol w="1818202"/>
                <a:gridCol w="1312601"/>
                <a:gridCol w="3295911"/>
              </a:tblGrid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일정 관련 왼쪽 툴 바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날짜 선택 및 기능 활성화 및 비활성화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이전 페이지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없음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70760">
                <a:tc gridSpan="3"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051" name="Picture 3" descr="C:\Users\JavaPro\Desktop\'청춘'\정보통신전자공학부\SW융합\중간프로젝트\벤치마킹\그림파일\프리스케쥴러 그림파일\8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8"/>
          <a:stretch/>
        </p:blipFill>
        <p:spPr bwMode="auto">
          <a:xfrm>
            <a:off x="1168790" y="1271052"/>
            <a:ext cx="1345794" cy="4838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2421477"/>
              </p:ext>
            </p:extLst>
          </p:nvPr>
        </p:nvGraphicFramePr>
        <p:xfrm>
          <a:off x="5796136" y="908720"/>
          <a:ext cx="2903984" cy="52395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/>
                <a:gridCol w="2183904"/>
              </a:tblGrid>
              <a:tr h="57606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Description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달력을 클릭할 시에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우측의 </a:t>
                      </a:r>
                      <a:r>
                        <a:rPr lang="ko-KR" altLang="en-US" sz="1200" dirty="0" smtClean="0"/>
                        <a:t>월별 달력이 제공되고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날짜를 선택할 시에 달력과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날짜의 이동이 가능하다</a:t>
                      </a:r>
                      <a:endParaRPr lang="en-US" altLang="ko-KR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2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이전달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다음달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오늘 날짜 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버튼을 통해 해당 기준으로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이동된다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3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체크 박스 버튼을 통해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아래에 </a:t>
                      </a:r>
                      <a:r>
                        <a:rPr lang="ko-KR" altLang="en-US" sz="1200" dirty="0" smtClean="0"/>
                        <a:t>일일 메모를 활성화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시키거나 비활성화 시킨다</a:t>
                      </a:r>
                      <a:r>
                        <a:rPr lang="en-US" altLang="ko-KR" sz="1200" dirty="0" smtClean="0"/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4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체크 박스 버튼을 통해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아래의 </a:t>
                      </a:r>
                      <a:r>
                        <a:rPr lang="ko-KR" altLang="en-US" sz="1200" dirty="0" smtClean="0"/>
                        <a:t>월 메모를 활성화 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시키거나 비활성화 시킨다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5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체크 박스 버튼을 통해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아래의 </a:t>
                      </a:r>
                      <a:r>
                        <a:rPr lang="ko-KR" altLang="en-US" sz="1200" dirty="0" smtClean="0"/>
                        <a:t>추진사항을 활성화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시키거나 비활성화 시킨다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6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체크 박스 버튼을 통해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아래의 </a:t>
                      </a:r>
                      <a:r>
                        <a:rPr lang="ko-KR" altLang="en-US" sz="1200" dirty="0" smtClean="0"/>
                        <a:t>일정 카테고리를 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활성화 </a:t>
                      </a:r>
                      <a:r>
                        <a:rPr lang="en-US" altLang="ko-KR" sz="1200" dirty="0" smtClean="0"/>
                        <a:t>or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비활성화 시킨다</a:t>
                      </a:r>
                      <a:endParaRPr lang="en-US" altLang="ko-KR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7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체크 박스 버튼을 통해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특기사항 </a:t>
                      </a:r>
                      <a:r>
                        <a:rPr lang="ko-KR" altLang="en-US" sz="1200" dirty="0" smtClean="0"/>
                        <a:t>카테고리를 활성화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시키거나 비활성화 시킨다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 rot="10800000" flipV="1">
            <a:off x="1168790" y="1690460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 rot="10800000" flipV="1">
            <a:off x="-940066" y="2726668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 rot="10800000" flipV="1">
            <a:off x="-1003717" y="3386325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 rot="10800000" flipV="1">
            <a:off x="-996097" y="3843525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 rot="10800000" flipV="1">
            <a:off x="-1087537" y="4487230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2637477" y="1266100"/>
            <a:ext cx="1308854" cy="1009423"/>
            <a:chOff x="2627784" y="1321953"/>
            <a:chExt cx="1308854" cy="1009423"/>
          </a:xfrm>
        </p:grpSpPr>
        <p:pic>
          <p:nvPicPr>
            <p:cNvPr id="2052" name="Picture 4" descr="C:\Users\JavaPro\Desktop\'청춘'\정보통신전자공학부\SW융합\중간프로젝트\벤치마킹\그림파일\프리스케쥴러 그림파일\7.pn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6" t="740" r="77500" b="68982"/>
            <a:stretch/>
          </p:blipFill>
          <p:spPr bwMode="auto">
            <a:xfrm>
              <a:off x="2627784" y="1321953"/>
              <a:ext cx="1308854" cy="10094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직사각형 1"/>
            <p:cNvSpPr/>
            <p:nvPr/>
          </p:nvSpPr>
          <p:spPr>
            <a:xfrm>
              <a:off x="2627784" y="1321953"/>
              <a:ext cx="1308854" cy="100942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" name="직사각형 17"/>
          <p:cNvSpPr/>
          <p:nvPr/>
        </p:nvSpPr>
        <p:spPr>
          <a:xfrm rot="10800000" flipV="1">
            <a:off x="539552" y="2009061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3" name="직선 연결선 12"/>
          <p:cNvCxnSpPr/>
          <p:nvPr/>
        </p:nvCxnSpPr>
        <p:spPr>
          <a:xfrm flipV="1">
            <a:off x="853592" y="2088952"/>
            <a:ext cx="377088" cy="3917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 rot="10800000" flipV="1">
            <a:off x="901500" y="2460206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 rot="10800000" flipV="1">
            <a:off x="1403648" y="2460206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 rot="10800000" flipV="1">
            <a:off x="1841687" y="2460206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6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 rot="10800000" flipV="1">
            <a:off x="2345181" y="2342588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7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 rot="10800000" flipV="1">
            <a:off x="2122563" y="1137821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26" name="직선 연결선 25"/>
          <p:cNvCxnSpPr/>
          <p:nvPr/>
        </p:nvCxnSpPr>
        <p:spPr>
          <a:xfrm flipV="1">
            <a:off x="1042136" y="2142292"/>
            <a:ext cx="421594" cy="31791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>
            <a:stCxn id="22" idx="0"/>
          </p:cNvCxnSpPr>
          <p:nvPr/>
        </p:nvCxnSpPr>
        <p:spPr>
          <a:xfrm flipV="1">
            <a:off x="1551118" y="2184616"/>
            <a:ext cx="212570" cy="27559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>
            <a:stCxn id="23" idx="0"/>
          </p:cNvCxnSpPr>
          <p:nvPr/>
        </p:nvCxnSpPr>
        <p:spPr>
          <a:xfrm flipV="1">
            <a:off x="1989157" y="2184617"/>
            <a:ext cx="21049" cy="27558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>
            <a:stCxn id="24" idx="0"/>
          </p:cNvCxnSpPr>
          <p:nvPr/>
        </p:nvCxnSpPr>
        <p:spPr>
          <a:xfrm flipH="1" flipV="1">
            <a:off x="2270034" y="2184618"/>
            <a:ext cx="222617" cy="15797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 rot="10800000" flipV="1">
            <a:off x="-1129204" y="1404284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6827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675375"/>
              </p:ext>
            </p:extLst>
          </p:nvPr>
        </p:nvGraphicFramePr>
        <p:xfrm>
          <a:off x="323528" y="332656"/>
          <a:ext cx="8568952" cy="6002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42238"/>
                <a:gridCol w="1818202"/>
                <a:gridCol w="1312601"/>
                <a:gridCol w="3295911"/>
              </a:tblGrid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인쇄 화면</a:t>
                      </a:r>
                      <a:r>
                        <a:rPr lang="en-US" altLang="ko-KR" sz="1200" b="1" dirty="0" smtClean="0"/>
                        <a:t>(</a:t>
                      </a:r>
                      <a:r>
                        <a:rPr lang="ko-KR" altLang="en-US" sz="1200" b="1" dirty="0" smtClean="0"/>
                        <a:t>일정</a:t>
                      </a:r>
                      <a:r>
                        <a:rPr lang="en-US" altLang="ko-KR" sz="1200" b="1" dirty="0" smtClean="0"/>
                        <a:t>)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인쇄</a:t>
                      </a:r>
                      <a:r>
                        <a:rPr lang="ko-KR" altLang="en-US" sz="1200" b="1" baseline="0" dirty="0" smtClean="0"/>
                        <a:t> 관련 설정과 일정관련 인쇄를 진행한다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이전 페이지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Scheduler </a:t>
                      </a:r>
                      <a:r>
                        <a:rPr lang="ko-KR" altLang="en-US" sz="1200" b="1" dirty="0" smtClean="0"/>
                        <a:t>초기화면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70760">
                <a:tc gridSpan="3"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1085499"/>
              </p:ext>
            </p:extLst>
          </p:nvPr>
        </p:nvGraphicFramePr>
        <p:xfrm>
          <a:off x="5796136" y="908720"/>
          <a:ext cx="2903984" cy="47365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/>
                <a:gridCol w="2183904"/>
              </a:tblGrid>
              <a:tr h="57606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Description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인쇄 대상 카테고리 선택을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통해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dirty="0" smtClean="0"/>
                        <a:t>일상업무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중요업무 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등등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dirty="0" smtClean="0"/>
                        <a:t>카테고리를 </a:t>
                      </a:r>
                      <a:r>
                        <a:rPr lang="ko-KR" altLang="en-US" sz="1200" dirty="0" smtClean="0"/>
                        <a:t>선택한다</a:t>
                      </a:r>
                      <a:endParaRPr lang="en-US" altLang="ko-KR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2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달력 카테고리를 선택하면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달력이 </a:t>
                      </a:r>
                      <a:r>
                        <a:rPr lang="ko-KR" altLang="en-US" sz="1200" dirty="0" smtClean="0"/>
                        <a:t>제공되고 설정한 기간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동안의 내용이 인쇄된다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3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일정 전체 인쇄 버튼을 통해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일정을 </a:t>
                      </a:r>
                      <a:r>
                        <a:rPr lang="ko-KR" altLang="en-US" sz="1200" dirty="0" smtClean="0"/>
                        <a:t>모두 인쇄한다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 rot="10800000" flipV="1">
            <a:off x="-856247" y="2747427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 rot="10800000" flipV="1">
            <a:off x="-1003717" y="3386325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 rot="10800000" flipV="1">
            <a:off x="-996097" y="3843525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 rot="10800000" flipV="1">
            <a:off x="-1087537" y="4487230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 rot="10800000" flipV="1">
            <a:off x="-1129204" y="1404284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11" name="Picture 4" descr="C:\Users\JavaPro\Desktop\'청춘'\정보통신전자공학부\SW융합\중간프로젝트\벤치마킹\그림파일\프리스케쥴러 그림파일\인쇄2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241285"/>
            <a:ext cx="3672408" cy="2890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직사각형 11"/>
          <p:cNvSpPr/>
          <p:nvPr/>
        </p:nvSpPr>
        <p:spPr>
          <a:xfrm rot="10800000" flipV="1">
            <a:off x="3491880" y="2204864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 rot="10800000" flipV="1">
            <a:off x="2076686" y="2624527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 rot="10800000" flipV="1">
            <a:off x="1979712" y="3110901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5083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141729"/>
              </p:ext>
            </p:extLst>
          </p:nvPr>
        </p:nvGraphicFramePr>
        <p:xfrm>
          <a:off x="323528" y="332656"/>
          <a:ext cx="8568952" cy="6002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42238"/>
                <a:gridCol w="1818202"/>
                <a:gridCol w="1312601"/>
                <a:gridCol w="3295911"/>
              </a:tblGrid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인쇄 화면</a:t>
                      </a:r>
                      <a:r>
                        <a:rPr lang="en-US" altLang="ko-KR" sz="1200" b="1" dirty="0" smtClean="0"/>
                        <a:t>(</a:t>
                      </a:r>
                      <a:r>
                        <a:rPr lang="ko-KR" altLang="en-US" sz="1200" b="1" dirty="0" smtClean="0"/>
                        <a:t>추진사항</a:t>
                      </a:r>
                      <a:r>
                        <a:rPr lang="en-US" altLang="ko-KR" sz="1200" b="1" dirty="0" smtClean="0"/>
                        <a:t>)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인쇄</a:t>
                      </a:r>
                      <a:r>
                        <a:rPr lang="ko-KR" altLang="en-US" sz="1200" b="1" baseline="0" dirty="0" smtClean="0"/>
                        <a:t> 관련 설정과 추진사항 인쇄를 진행한다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이전 페이지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Scheduler </a:t>
                      </a:r>
                      <a:r>
                        <a:rPr lang="ko-KR" altLang="en-US" sz="1200" b="1" dirty="0" smtClean="0"/>
                        <a:t>초기화면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70760">
                <a:tc gridSpan="3"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0482" name="Picture 2" descr="C:\Users\JavaPro\Desktop\'청춘'\정보통신전자공학부\SW융합\중간프로젝트\벤치마킹\그림파일\프리스케쥴러 그림파일\인쇄2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228189"/>
            <a:ext cx="3838575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0439793"/>
              </p:ext>
            </p:extLst>
          </p:nvPr>
        </p:nvGraphicFramePr>
        <p:xfrm>
          <a:off x="5796136" y="908720"/>
          <a:ext cx="2903984" cy="4160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/>
                <a:gridCol w="2183904"/>
              </a:tblGrid>
              <a:tr h="57606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Description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인쇄 대상 카테고리 선택을 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통해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dirty="0" smtClean="0"/>
                        <a:t>일상 </a:t>
                      </a:r>
                      <a:r>
                        <a:rPr lang="ko-KR" altLang="en-US" sz="1200" dirty="0" smtClean="0"/>
                        <a:t>업무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중요 업무 </a:t>
                      </a:r>
                      <a:r>
                        <a:rPr lang="ko-KR" altLang="en-US" sz="1200" dirty="0" smtClean="0"/>
                        <a:t>등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카테고리를 </a:t>
                      </a:r>
                      <a:r>
                        <a:rPr lang="ko-KR" altLang="en-US" sz="1200" dirty="0" smtClean="0"/>
                        <a:t>설정한다</a:t>
                      </a:r>
                      <a:endParaRPr lang="en-US" altLang="ko-KR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2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인쇄 시 정렬 항목을 통해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인쇄 </a:t>
                      </a:r>
                      <a:r>
                        <a:rPr lang="ko-KR" altLang="en-US" sz="1200" dirty="0" smtClean="0"/>
                        <a:t>시 정렬을</a:t>
                      </a:r>
                      <a:r>
                        <a:rPr lang="ko-KR" altLang="en-US" sz="1200" baseline="0" dirty="0" smtClean="0"/>
                        <a:t> 어떻게</a:t>
                      </a:r>
                      <a:endParaRPr lang="en-US" altLang="ko-KR" sz="1200" baseline="0" dirty="0" smtClean="0"/>
                    </a:p>
                    <a:p>
                      <a:pPr latinLnBrk="1"/>
                      <a:r>
                        <a:rPr lang="ko-KR" altLang="en-US" sz="1200" baseline="0" dirty="0" smtClean="0"/>
                        <a:t>할 것이지 설정한다</a:t>
                      </a:r>
                      <a:endParaRPr lang="en-US" altLang="ko-KR" sz="1200" baseline="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3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 rot="10800000" flipV="1">
            <a:off x="-856247" y="2747427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 rot="10800000" flipV="1">
            <a:off x="-1003717" y="3386325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 rot="10800000" flipV="1">
            <a:off x="-996097" y="3843525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 rot="10800000" flipV="1">
            <a:off x="-1087537" y="4487230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 rot="10800000" flipV="1">
            <a:off x="-1129204" y="1404284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 rot="10800000" flipV="1">
            <a:off x="3337563" y="2358065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 rot="10800000" flipV="1">
            <a:off x="3632503" y="2890990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5398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7962361"/>
              </p:ext>
            </p:extLst>
          </p:nvPr>
        </p:nvGraphicFramePr>
        <p:xfrm>
          <a:off x="323528" y="332656"/>
          <a:ext cx="8568952" cy="6002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42238"/>
                <a:gridCol w="1818202"/>
                <a:gridCol w="1312601"/>
                <a:gridCol w="3295911"/>
              </a:tblGrid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인쇄 화면</a:t>
                      </a:r>
                      <a:r>
                        <a:rPr lang="en-US" altLang="ko-KR" sz="1200" b="1" dirty="0" smtClean="0"/>
                        <a:t>(</a:t>
                      </a:r>
                      <a:r>
                        <a:rPr lang="ko-KR" altLang="en-US" sz="1200" b="1" dirty="0" smtClean="0"/>
                        <a:t>일 메모</a:t>
                      </a:r>
                      <a:r>
                        <a:rPr lang="en-US" altLang="ko-KR" sz="1200" b="1" dirty="0" smtClean="0"/>
                        <a:t>)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인쇄</a:t>
                      </a:r>
                      <a:r>
                        <a:rPr lang="ko-KR" altLang="en-US" sz="1200" b="1" baseline="0" dirty="0" smtClean="0"/>
                        <a:t> 관련 설정과 일 메모 인쇄를 진행한다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이전 페이지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Scheduler </a:t>
                      </a:r>
                      <a:r>
                        <a:rPr lang="ko-KR" altLang="en-US" sz="1200" b="1" dirty="0" smtClean="0"/>
                        <a:t>초기화면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70760">
                <a:tc gridSpan="3"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1506" name="Picture 2" descr="C:\Users\JavaPro\Desktop\'청춘'\정보통신전자공학부\SW융합\중간프로젝트\벤치마킹\그림파일\프리스케쥴러 그림파일\인쇄2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356658"/>
            <a:ext cx="3914775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3892579"/>
              </p:ext>
            </p:extLst>
          </p:nvPr>
        </p:nvGraphicFramePr>
        <p:xfrm>
          <a:off x="5796136" y="908720"/>
          <a:ext cx="2903984" cy="42793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/>
                <a:gridCol w="2183904"/>
              </a:tblGrid>
              <a:tr h="57606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Description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날짜를 클릭하여 제공된 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달력을 통해 일 메모 인쇄 시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기간을 지정하여 인쇄 범위를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설정한다</a:t>
                      </a:r>
                      <a:endParaRPr lang="en-US" altLang="ko-KR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2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일 메모 전체 인쇄 버튼을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선택하여 전체를 인쇄한다</a:t>
                      </a:r>
                      <a:endParaRPr lang="en-US" altLang="ko-KR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 rot="10800000" flipV="1">
            <a:off x="-856247" y="2747427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 rot="10800000" flipV="1">
            <a:off x="-1003717" y="3386325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 rot="10800000" flipV="1">
            <a:off x="-996097" y="3843525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 rot="10800000" flipV="1">
            <a:off x="-1087537" y="4487230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 rot="10800000" flipV="1">
            <a:off x="-1129204" y="1404284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 rot="10800000" flipV="1">
            <a:off x="2447246" y="2547619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 rot="10800000" flipV="1">
            <a:off x="2421476" y="3253094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5398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793166"/>
              </p:ext>
            </p:extLst>
          </p:nvPr>
        </p:nvGraphicFramePr>
        <p:xfrm>
          <a:off x="323528" y="332656"/>
          <a:ext cx="8568952" cy="6002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42238"/>
                <a:gridCol w="1818202"/>
                <a:gridCol w="1312601"/>
                <a:gridCol w="3295911"/>
              </a:tblGrid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인쇄 화면</a:t>
                      </a:r>
                      <a:r>
                        <a:rPr lang="en-US" altLang="ko-KR" sz="1200" b="1" dirty="0" smtClean="0"/>
                        <a:t>(</a:t>
                      </a:r>
                      <a:r>
                        <a:rPr lang="ko-KR" altLang="en-US" sz="1200" b="1" dirty="0" smtClean="0"/>
                        <a:t>월 메모</a:t>
                      </a:r>
                      <a:r>
                        <a:rPr lang="en-US" altLang="ko-KR" sz="1200" b="1" dirty="0" smtClean="0"/>
                        <a:t>)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인쇄</a:t>
                      </a:r>
                      <a:r>
                        <a:rPr lang="ko-KR" altLang="en-US" sz="1200" b="1" baseline="0" dirty="0" smtClean="0"/>
                        <a:t> 관련 설정과 월 메모 인쇄를 진행한다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이전 페이지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Scheduler </a:t>
                      </a:r>
                      <a:r>
                        <a:rPr lang="ko-KR" altLang="en-US" sz="1200" b="1" dirty="0" smtClean="0"/>
                        <a:t>초기화면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70760">
                <a:tc gridSpan="3"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2530" name="Picture 2" descr="C:\Users\JavaPro\Desktop\'청춘'\정보통신전자공학부\SW융합\중간프로젝트\벤치마킹\그림파일\프리스케쥴러 그림파일\인쇄2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243283"/>
            <a:ext cx="3876675" cy="3028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4604920"/>
              </p:ext>
            </p:extLst>
          </p:nvPr>
        </p:nvGraphicFramePr>
        <p:xfrm>
          <a:off x="5796136" y="908720"/>
          <a:ext cx="2903984" cy="42793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/>
                <a:gridCol w="2183904"/>
              </a:tblGrid>
              <a:tr h="57606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Description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날짜를 클릭하여 제공된 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달력을 통해 일 메모 인쇄 시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기간을 지정하여 인쇄 범위를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설정한다</a:t>
                      </a:r>
                      <a:endParaRPr lang="en-US" altLang="ko-KR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2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월 메모 전체 인쇄 버튼을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선택하여 전체를 인쇄한다</a:t>
                      </a:r>
                      <a:endParaRPr lang="en-US" altLang="ko-KR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 rot="10800000" flipV="1">
            <a:off x="-856247" y="2747427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 rot="10800000" flipV="1">
            <a:off x="-1003717" y="3386325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 rot="10800000" flipV="1">
            <a:off x="-996097" y="3843525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 rot="10800000" flipV="1">
            <a:off x="-1087537" y="4487230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 rot="10800000" flipV="1">
            <a:off x="-1129204" y="1404284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 rot="10800000" flipV="1">
            <a:off x="2371626" y="2447341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 rot="10800000" flipV="1">
            <a:off x="2442895" y="3125015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5398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8684487"/>
              </p:ext>
            </p:extLst>
          </p:nvPr>
        </p:nvGraphicFramePr>
        <p:xfrm>
          <a:off x="323528" y="332656"/>
          <a:ext cx="8568952" cy="6002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42238"/>
                <a:gridCol w="1818202"/>
                <a:gridCol w="1312601"/>
                <a:gridCol w="3295911"/>
              </a:tblGrid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인쇄 화면</a:t>
                      </a:r>
                      <a:r>
                        <a:rPr lang="en-US" altLang="ko-KR" sz="1200" b="1" dirty="0" smtClean="0"/>
                        <a:t>(</a:t>
                      </a:r>
                      <a:r>
                        <a:rPr lang="ko-KR" altLang="en-US" sz="1200" b="1" dirty="0" smtClean="0"/>
                        <a:t>특기 사항</a:t>
                      </a:r>
                      <a:r>
                        <a:rPr lang="en-US" altLang="ko-KR" sz="1200" b="1" dirty="0" smtClean="0"/>
                        <a:t>)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인쇄</a:t>
                      </a:r>
                      <a:r>
                        <a:rPr lang="ko-KR" altLang="en-US" sz="1200" b="1" baseline="0" dirty="0" smtClean="0"/>
                        <a:t> 관련 설정과 특기사항 인쇄를 진행한다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이전 페이지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Scheduler </a:t>
                      </a:r>
                      <a:r>
                        <a:rPr lang="ko-KR" altLang="en-US" sz="1200" b="1" dirty="0" smtClean="0"/>
                        <a:t>초기화면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70760">
                <a:tc gridSpan="3"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3554" name="Picture 2" descr="C:\Users\JavaPro\Desktop\'청춘'\정보통신전자공학부\SW융합\중간프로젝트\벤치마킹\그림파일\프리스케쥴러 그림파일\인쇄2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85" y="1327909"/>
            <a:ext cx="3924300" cy="3057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6295225"/>
              </p:ext>
            </p:extLst>
          </p:nvPr>
        </p:nvGraphicFramePr>
        <p:xfrm>
          <a:off x="5796136" y="908720"/>
          <a:ext cx="2903984" cy="434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/>
                <a:gridCol w="2183904"/>
              </a:tblGrid>
              <a:tr h="57606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Description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인쇄 대상 카테고리를 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선택하여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dirty="0" smtClean="0"/>
                        <a:t>기념일</a:t>
                      </a:r>
                      <a:r>
                        <a:rPr lang="en-US" altLang="ko-KR" sz="1200" dirty="0" smtClean="0"/>
                        <a:t>,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공휴일 등</a:t>
                      </a:r>
                      <a:endParaRPr lang="en-US" altLang="ko-KR" sz="1200" baseline="0" dirty="0" smtClean="0"/>
                    </a:p>
                    <a:p>
                      <a:pPr latinLnBrk="1"/>
                      <a:r>
                        <a:rPr lang="ko-KR" altLang="en-US" sz="1200" baseline="0" dirty="0" smtClean="0"/>
                        <a:t>특기 사항 인쇄 범위를 </a:t>
                      </a:r>
                      <a:r>
                        <a:rPr lang="ko-KR" altLang="en-US" sz="1200" baseline="0" dirty="0" smtClean="0"/>
                        <a:t>설정</a:t>
                      </a:r>
                      <a:endParaRPr lang="en-US" altLang="ko-KR" sz="1200" baseline="0" dirty="0" smtClean="0"/>
                    </a:p>
                    <a:p>
                      <a:pPr latinLnBrk="1"/>
                      <a:r>
                        <a:rPr lang="ko-KR" altLang="en-US" sz="1200" baseline="0" dirty="0" smtClean="0"/>
                        <a:t>한다</a:t>
                      </a:r>
                      <a:endParaRPr lang="en-US" altLang="ko-KR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2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인쇄</a:t>
                      </a:r>
                      <a:r>
                        <a:rPr lang="ko-KR" altLang="en-US" sz="1200" baseline="0" dirty="0" smtClean="0"/>
                        <a:t> 시 정렬 </a:t>
                      </a:r>
                      <a:r>
                        <a:rPr lang="ko-KR" altLang="en-US" sz="1200" baseline="0" dirty="0" smtClean="0"/>
                        <a:t>방법을 </a:t>
                      </a:r>
                      <a:endParaRPr lang="en-US" altLang="ko-KR" sz="1200" baseline="0" dirty="0" smtClean="0"/>
                    </a:p>
                    <a:p>
                      <a:pPr latinLnBrk="1"/>
                      <a:r>
                        <a:rPr lang="ko-KR" altLang="en-US" sz="1200" baseline="0" dirty="0" smtClean="0"/>
                        <a:t>선택하여 정렬 방법을</a:t>
                      </a:r>
                      <a:endParaRPr lang="en-US" altLang="ko-KR" sz="1200" baseline="0" dirty="0" smtClean="0"/>
                    </a:p>
                    <a:p>
                      <a:pPr latinLnBrk="1"/>
                      <a:r>
                        <a:rPr lang="ko-KR" altLang="en-US" sz="1200" baseline="0" dirty="0" smtClean="0"/>
                        <a:t>설정한다</a:t>
                      </a:r>
                      <a:endParaRPr lang="en-US" altLang="ko-KR" sz="1200" baseline="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 rot="10800000" flipV="1">
            <a:off x="-856247" y="2747427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 rot="10800000" flipV="1">
            <a:off x="-1003717" y="3386325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 rot="10800000" flipV="1">
            <a:off x="-996097" y="3843525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 rot="10800000" flipV="1">
            <a:off x="-1087537" y="4487230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 rot="10800000" flipV="1">
            <a:off x="-1129204" y="1404284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 rot="10800000" flipV="1">
            <a:off x="3347864" y="2446757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 rot="10800000" flipV="1">
            <a:off x="3637439" y="3125016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1884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9599258"/>
              </p:ext>
            </p:extLst>
          </p:nvPr>
        </p:nvGraphicFramePr>
        <p:xfrm>
          <a:off x="323528" y="332656"/>
          <a:ext cx="8568952" cy="6002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42238"/>
                <a:gridCol w="1818202"/>
                <a:gridCol w="1312601"/>
                <a:gridCol w="3295911"/>
              </a:tblGrid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현재 화면 인쇄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현재 화면 인쇄를 진행한다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이전 페이지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없음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70760">
                <a:tc gridSpan="3"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1143369"/>
              </p:ext>
            </p:extLst>
          </p:nvPr>
        </p:nvGraphicFramePr>
        <p:xfrm>
          <a:off x="5796136" y="908720"/>
          <a:ext cx="2903984" cy="42793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/>
                <a:gridCol w="2183904"/>
              </a:tblGrid>
              <a:tr h="57606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Description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메뉴 바의 파일을 선택하고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현재화면 인쇄 항목을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선택 한 뒤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현재화면 </a:t>
                      </a:r>
                      <a:r>
                        <a:rPr lang="ko-KR" altLang="en-US" sz="1200" dirty="0" smtClean="0"/>
                        <a:t>인쇄를 진행한다</a:t>
                      </a:r>
                      <a:endParaRPr lang="en-US" altLang="ko-KR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2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현재화면을 인쇄할지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결정한다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 rot="10800000" flipV="1">
            <a:off x="-856247" y="2747427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 rot="10800000" flipV="1">
            <a:off x="-1003717" y="3386325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 rot="10800000" flipV="1">
            <a:off x="-996097" y="3843525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 rot="10800000" flipV="1">
            <a:off x="-1087537" y="4487230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 rot="10800000" flipV="1">
            <a:off x="-1129204" y="1404284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24578" name="Picture 2" descr="C:\Users\JavaPro\Desktop\'청춘'\정보통신전자공학부\SW융합\중간프로젝트\벤치마킹\그림파일\프리스케쥴러 그림파일\전체화면인쇄 29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021" b="57778"/>
          <a:stretch/>
        </p:blipFill>
        <p:spPr bwMode="auto">
          <a:xfrm>
            <a:off x="611560" y="1323860"/>
            <a:ext cx="3168352" cy="2789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직사각형 10"/>
          <p:cNvSpPr/>
          <p:nvPr/>
        </p:nvSpPr>
        <p:spPr>
          <a:xfrm rot="10800000" flipV="1">
            <a:off x="610091" y="3253094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12" name="Picture 2" descr="C:\Users\JavaPro\Desktop\'청춘'\정보통신전자공학부\SW융합\중간프로젝트\벤치마킹\그림파일\프리스케쥴러 그림파일\전체화면인쇄 3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9796" y="4318767"/>
            <a:ext cx="3238500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직사각형 12"/>
          <p:cNvSpPr/>
          <p:nvPr/>
        </p:nvSpPr>
        <p:spPr>
          <a:xfrm rot="10800000" flipV="1">
            <a:off x="1272326" y="4112988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5083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9275376"/>
              </p:ext>
            </p:extLst>
          </p:nvPr>
        </p:nvGraphicFramePr>
        <p:xfrm>
          <a:off x="323528" y="332656"/>
          <a:ext cx="8568952" cy="6002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42238"/>
                <a:gridCol w="1818202"/>
                <a:gridCol w="1312601"/>
                <a:gridCol w="3295911"/>
              </a:tblGrid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특기사항 관리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특기사항 관리 화면을 활성화 시킨다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이전 페이지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없음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70760">
                <a:tc gridSpan="3"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6589750"/>
              </p:ext>
            </p:extLst>
          </p:nvPr>
        </p:nvGraphicFramePr>
        <p:xfrm>
          <a:off x="5796136" y="908720"/>
          <a:ext cx="2903984" cy="54314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/>
                <a:gridCol w="2183904"/>
              </a:tblGrid>
              <a:tr h="57606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Description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메뉴</a:t>
                      </a:r>
                      <a:r>
                        <a:rPr lang="ko-KR" altLang="en-US" sz="1200" baseline="0" dirty="0" smtClean="0"/>
                        <a:t> 바의 편집 항목을</a:t>
                      </a:r>
                      <a:endParaRPr lang="en-US" altLang="ko-KR" sz="1200" baseline="0" dirty="0" smtClean="0"/>
                    </a:p>
                    <a:p>
                      <a:pPr latinLnBrk="1"/>
                      <a:r>
                        <a:rPr lang="ko-KR" altLang="en-US" sz="1200" baseline="0" dirty="0" smtClean="0"/>
                        <a:t>선택하고 편집 목록에서</a:t>
                      </a:r>
                      <a:endParaRPr lang="en-US" altLang="ko-KR" sz="1200" baseline="0" dirty="0" smtClean="0"/>
                    </a:p>
                    <a:p>
                      <a:pPr latinLnBrk="1"/>
                      <a:r>
                        <a:rPr lang="ko-KR" altLang="en-US" sz="1200" baseline="0" dirty="0" smtClean="0"/>
                        <a:t>특기사항 관리 항목을 </a:t>
                      </a:r>
                      <a:endParaRPr lang="en-US" altLang="ko-KR" sz="1200" baseline="0" dirty="0" smtClean="0"/>
                    </a:p>
                    <a:p>
                      <a:pPr latinLnBrk="1"/>
                      <a:r>
                        <a:rPr lang="ko-KR" altLang="en-US" sz="1200" baseline="0" dirty="0" smtClean="0"/>
                        <a:t>선택한다</a:t>
                      </a:r>
                      <a:r>
                        <a:rPr lang="en-US" altLang="ko-KR" sz="1200" baseline="0" dirty="0" smtClean="0"/>
                        <a:t>.</a:t>
                      </a:r>
                      <a:endParaRPr lang="en-US" altLang="ko-KR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2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특기사항 관리 화면이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활성화 된다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 rot="10800000" flipV="1">
            <a:off x="-856247" y="2747427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 rot="10800000" flipV="1">
            <a:off x="-1003717" y="3386325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 rot="10800000" flipV="1">
            <a:off x="-996097" y="3843525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 rot="10800000" flipV="1">
            <a:off x="-1087537" y="4487230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 rot="10800000" flipV="1">
            <a:off x="-1129204" y="1404284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25604" name="Picture 4" descr="C:\Users\JavaPro\Desktop\'청춘'\정보통신전자공학부\SW융합\중간프로젝트\벤치마킹\그림파일\프리스케쥴러 그림파일\편집 특기사항관리32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051" b="76592"/>
          <a:stretch/>
        </p:blipFill>
        <p:spPr bwMode="auto">
          <a:xfrm>
            <a:off x="453257" y="1139143"/>
            <a:ext cx="2189931" cy="1204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605" name="Picture 5" descr="C:\Users\JavaPro\Desktop\'청춘'\정보통신전자공학부\SW융합\중간프로젝트\벤치마킹\그림파일\프리스케쥴러 그림파일\편집 특기사항관리3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535319"/>
            <a:ext cx="5003130" cy="3684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직사각형 12"/>
          <p:cNvSpPr/>
          <p:nvPr/>
        </p:nvSpPr>
        <p:spPr>
          <a:xfrm rot="10800000" flipV="1">
            <a:off x="2821639" y="1294091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 rot="10800000" flipV="1">
            <a:off x="320074" y="2535319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5083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6976681"/>
              </p:ext>
            </p:extLst>
          </p:nvPr>
        </p:nvGraphicFramePr>
        <p:xfrm>
          <a:off x="323528" y="332656"/>
          <a:ext cx="8568952" cy="6002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42238"/>
                <a:gridCol w="1818202"/>
                <a:gridCol w="1312601"/>
                <a:gridCol w="3295911"/>
              </a:tblGrid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특기사항 관리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특기사항을 수정</a:t>
                      </a:r>
                      <a:r>
                        <a:rPr lang="en-US" altLang="ko-KR" sz="1200" b="1" dirty="0" smtClean="0"/>
                        <a:t>.</a:t>
                      </a:r>
                      <a:r>
                        <a:rPr lang="ko-KR" altLang="en-US" sz="1200" b="1" dirty="0" smtClean="0"/>
                        <a:t>추가</a:t>
                      </a:r>
                      <a:r>
                        <a:rPr lang="en-US" altLang="ko-KR" sz="1200" b="1" dirty="0" smtClean="0"/>
                        <a:t>,</a:t>
                      </a:r>
                      <a:r>
                        <a:rPr lang="ko-KR" altLang="en-US" sz="1200" b="1" dirty="0" smtClean="0"/>
                        <a:t>삭제 한다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이전 페이지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Scheduler </a:t>
                      </a:r>
                      <a:r>
                        <a:rPr lang="ko-KR" altLang="en-US" sz="1200" b="1" dirty="0" smtClean="0"/>
                        <a:t>초기화면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70760">
                <a:tc gridSpan="3"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0182344"/>
              </p:ext>
            </p:extLst>
          </p:nvPr>
        </p:nvGraphicFramePr>
        <p:xfrm>
          <a:off x="5796136" y="908720"/>
          <a:ext cx="2903984" cy="535325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/>
                <a:gridCol w="2183904"/>
              </a:tblGrid>
              <a:tr h="415492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Description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05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특기 사항 관리 항목에서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특기 </a:t>
                      </a:r>
                      <a:r>
                        <a:rPr lang="ko-KR" altLang="en-US" sz="1200" dirty="0" smtClean="0"/>
                        <a:t>사항 관리를 진행할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카테고리를 선택한다</a:t>
                      </a:r>
                      <a:endParaRPr lang="en-US" altLang="ko-KR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54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2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선택된 카테고리의 내용을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화면에 보여준다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05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3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특기사항 검색 내용을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입력한 뒤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dirty="0" smtClean="0"/>
                        <a:t>특기사항을 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검색한다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05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4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기준 연도 선택 </a:t>
                      </a:r>
                      <a:r>
                        <a:rPr lang="ko-KR" altLang="en-US" sz="1200" dirty="0" err="1" smtClean="0"/>
                        <a:t>콤보</a:t>
                      </a:r>
                      <a:r>
                        <a:rPr lang="ko-KR" altLang="en-US" sz="1200" dirty="0" smtClean="0"/>
                        <a:t> 박스를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선택하면 달력 형태가 제공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되고 기준 연도를 선택하다</a:t>
                      </a:r>
                      <a:r>
                        <a:rPr lang="en-US" altLang="ko-KR" sz="1200" dirty="0" smtClean="0"/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05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5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인쇄 버튼을 클릭하면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인쇄 </a:t>
                      </a:r>
                      <a:r>
                        <a:rPr lang="ko-KR" altLang="en-US" sz="1200" dirty="0" smtClean="0"/>
                        <a:t>기능 화면을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활성화 시킨다</a:t>
                      </a:r>
                      <a:endParaRPr lang="en-US" altLang="ko-KR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05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6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추가 버튼을 클릭하면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추가 </a:t>
                      </a:r>
                      <a:r>
                        <a:rPr lang="ko-KR" altLang="en-US" sz="1200" dirty="0" smtClean="0"/>
                        <a:t>기능 화면을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활성화 시킨다</a:t>
                      </a:r>
                      <a:endParaRPr lang="en-US" altLang="ko-KR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05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7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수정 버튼을 클릭하면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수정 </a:t>
                      </a:r>
                      <a:r>
                        <a:rPr lang="ko-KR" altLang="en-US" sz="1200" dirty="0" smtClean="0"/>
                        <a:t>기능 화면을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화면을 활성화 시킨다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05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8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삭제할 특기사항 내용을 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선택하고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dirty="0" smtClean="0"/>
                        <a:t>삭제 버튼을 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클릭하면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dirty="0" smtClean="0"/>
                        <a:t>삭제를 </a:t>
                      </a:r>
                      <a:r>
                        <a:rPr lang="ko-KR" altLang="en-US" sz="1200" dirty="0" smtClean="0"/>
                        <a:t>진행한다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 rot="10800000" flipV="1">
            <a:off x="-856247" y="2747427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 rot="10800000" flipV="1">
            <a:off x="-1003717" y="3386325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 rot="10800000" flipV="1">
            <a:off x="-996097" y="3843525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 rot="10800000" flipV="1">
            <a:off x="-1087537" y="4487230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 rot="10800000" flipV="1">
            <a:off x="-1129204" y="1404284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26626" name="Picture 2" descr="C:\Users\JavaPro\Desktop\'청춘'\정보통신전자공학부\SW융합\중간프로젝트\벤치마킹\그림파일\프리스케쥴러 그림파일\편집 특기사항관리3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658" y="1166259"/>
            <a:ext cx="5148665" cy="3791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직사각형 10"/>
          <p:cNvSpPr/>
          <p:nvPr/>
        </p:nvSpPr>
        <p:spPr>
          <a:xfrm rot="10800000" flipV="1">
            <a:off x="245188" y="1274500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 rot="10800000" flipV="1">
            <a:off x="2411760" y="1318831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 rot="10800000" flipV="1">
            <a:off x="1231886" y="1437358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 rot="10800000" flipV="1">
            <a:off x="2133586" y="4307558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 rot="10800000" flipV="1">
            <a:off x="2819520" y="4307558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6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 rot="10800000" flipV="1">
            <a:off x="3419872" y="4307558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7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 rot="10800000" flipV="1">
            <a:off x="4139952" y="4307558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8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 rot="10800000" flipV="1">
            <a:off x="4572000" y="1318831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6409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2834304"/>
              </p:ext>
            </p:extLst>
          </p:nvPr>
        </p:nvGraphicFramePr>
        <p:xfrm>
          <a:off x="323528" y="332656"/>
          <a:ext cx="8568952" cy="6002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42238"/>
                <a:gridCol w="1818202"/>
                <a:gridCol w="1312601"/>
                <a:gridCol w="3295911"/>
              </a:tblGrid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카테고리 선택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카테고리를 선택함에 따라 내용을 제공한다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이전 페이지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Scheduler</a:t>
                      </a:r>
                      <a:r>
                        <a:rPr lang="en-US" altLang="ko-KR" sz="1200" b="1" baseline="0" dirty="0" smtClean="0"/>
                        <a:t> </a:t>
                      </a:r>
                      <a:r>
                        <a:rPr lang="ko-KR" altLang="en-US" sz="1200" b="1" baseline="0" dirty="0" smtClean="0"/>
                        <a:t>초기화면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70760">
                <a:tc gridSpan="3"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2370034"/>
              </p:ext>
            </p:extLst>
          </p:nvPr>
        </p:nvGraphicFramePr>
        <p:xfrm>
          <a:off x="5796136" y="908720"/>
          <a:ext cx="2903984" cy="46725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/>
                <a:gridCol w="2183904"/>
              </a:tblGrid>
              <a:tr h="57606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Description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521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공휴일 카테고리를 선택하면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공휴일 관련 특기사항 내용만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제공된다</a:t>
                      </a:r>
                      <a:endParaRPr lang="en-US" altLang="ko-KR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2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공휴일 중에 검색 내용을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입력하고 검색을 진행하면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검색에 </a:t>
                      </a:r>
                      <a:r>
                        <a:rPr lang="ko-KR" altLang="en-US" sz="1200" dirty="0" smtClean="0"/>
                        <a:t>따른 결과가 제공된다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521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3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수정도 추가와 기능이 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비슷하다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추가에서 수정의 기능도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수행할 수 있다</a:t>
                      </a:r>
                      <a:r>
                        <a:rPr lang="en-US" altLang="ko-KR" sz="1200" dirty="0" smtClean="0"/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 rot="10800000" flipV="1">
            <a:off x="-1003717" y="3386325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 rot="10800000" flipV="1">
            <a:off x="-996097" y="3843525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 rot="10800000" flipV="1">
            <a:off x="-1087537" y="4487230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27650" name="Picture 2" descr="C:\Users\JavaPro\Desktop\'청춘'\정보통신전자공학부\SW융합\중간프로젝트\벤치마킹\그림파일\프리스케쥴러 그림파일\편집 특기사항관리3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340768"/>
            <a:ext cx="4890145" cy="3625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/>
          <p:cNvSpPr/>
          <p:nvPr/>
        </p:nvSpPr>
        <p:spPr>
          <a:xfrm rot="10800000" flipV="1">
            <a:off x="392082" y="1537514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27651" name="Picture 3" descr="C:\Users\JavaPro\Desktop\'청춘'\정보통신전자공학부\SW융합\중간프로젝트\벤치마킹\그림파일\프리스케쥴러 그림파일\28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9" t="4204" r="1178"/>
          <a:stretch/>
        </p:blipFill>
        <p:spPr bwMode="auto">
          <a:xfrm>
            <a:off x="520378" y="5085184"/>
            <a:ext cx="4877023" cy="1052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/>
        </p:nvSpPr>
        <p:spPr>
          <a:xfrm rot="10800000" flipV="1">
            <a:off x="323528" y="4951953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 rot="10800000" flipV="1">
            <a:off x="3203848" y="4349424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6409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7244482"/>
              </p:ext>
            </p:extLst>
          </p:nvPr>
        </p:nvGraphicFramePr>
        <p:xfrm>
          <a:off x="323528" y="332656"/>
          <a:ext cx="8568952" cy="6002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42238"/>
                <a:gridCol w="1818202"/>
                <a:gridCol w="1312601"/>
                <a:gridCol w="3295911"/>
              </a:tblGrid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특기사항 추가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특기사항을 추가하거나 수정한다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이전 페이지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Scheduler</a:t>
                      </a:r>
                      <a:r>
                        <a:rPr lang="en-US" altLang="ko-KR" sz="1200" b="1" baseline="0" dirty="0" smtClean="0"/>
                        <a:t> </a:t>
                      </a:r>
                      <a:r>
                        <a:rPr lang="ko-KR" altLang="en-US" sz="1200" b="1" baseline="0" dirty="0" smtClean="0"/>
                        <a:t>초기화면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70760">
                <a:tc gridSpan="3"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0436520"/>
              </p:ext>
            </p:extLst>
          </p:nvPr>
        </p:nvGraphicFramePr>
        <p:xfrm>
          <a:off x="5796136" y="908720"/>
          <a:ext cx="2903984" cy="52485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/>
                <a:gridCol w="2183904"/>
              </a:tblGrid>
              <a:tr h="57606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Description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카테고리 버튼을 통해서 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카테고리 관리 화면을 활성화</a:t>
                      </a:r>
                      <a:endParaRPr lang="en-US" altLang="ko-KR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2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카테고리 </a:t>
                      </a:r>
                      <a:r>
                        <a:rPr lang="ko-KR" altLang="en-US" sz="1200" dirty="0" smtClean="0"/>
                        <a:t>내용을 입력한다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3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알림과 글자 관련 </a:t>
                      </a:r>
                      <a:r>
                        <a:rPr lang="ko-KR" altLang="en-US" sz="1200" dirty="0" smtClean="0"/>
                        <a:t>설정</a:t>
                      </a:r>
                      <a:r>
                        <a:rPr lang="en-US" altLang="ko-KR" sz="1200" dirty="0" smtClean="0"/>
                        <a:t>(</a:t>
                      </a:r>
                      <a:r>
                        <a:rPr lang="ko-KR" altLang="en-US" sz="1200" dirty="0" smtClean="0"/>
                        <a:t>글자 굵게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글자 색</a:t>
                      </a:r>
                      <a:r>
                        <a:rPr lang="en-US" altLang="ko-KR" sz="1200" dirty="0" smtClean="0"/>
                        <a:t>)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ko-KR" altLang="en-US" sz="1200" dirty="0" smtClean="0"/>
                        <a:t>등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세부 기능을 설정한다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4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반복과 적용 </a:t>
                      </a:r>
                      <a:r>
                        <a:rPr lang="ko-KR" altLang="en-US" sz="1200" dirty="0" smtClean="0"/>
                        <a:t>횟수 선택하여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횟수를 </a:t>
                      </a:r>
                      <a:r>
                        <a:rPr lang="ko-KR" altLang="en-US" sz="1200" dirty="0" smtClean="0"/>
                        <a:t>설정한다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5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카테고리 관리 창을 활성화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시킨다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6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특기 사항의 이름 </a:t>
                      </a:r>
                      <a:r>
                        <a:rPr lang="ko-KR" altLang="en-US" sz="1200" dirty="0" smtClean="0"/>
                        <a:t>변경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글자 색</a:t>
                      </a:r>
                      <a:r>
                        <a:rPr lang="en-US" altLang="ko-KR" sz="1200" dirty="0" smtClean="0"/>
                        <a:t>,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배경 </a:t>
                      </a:r>
                      <a:r>
                        <a:rPr lang="ko-KR" altLang="en-US" sz="1200" baseline="0" dirty="0" smtClean="0"/>
                        <a:t>색을 </a:t>
                      </a:r>
                      <a:r>
                        <a:rPr lang="ko-KR" altLang="en-US" sz="1200" baseline="0" dirty="0" smtClean="0"/>
                        <a:t>설정할 수 있다</a:t>
                      </a:r>
                      <a:r>
                        <a:rPr lang="en-US" altLang="ko-KR" sz="1200" baseline="0" dirty="0" smtClean="0"/>
                        <a:t>.</a:t>
                      </a:r>
                      <a:endParaRPr lang="en-US" altLang="ko-KR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7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카테고리 배치 순서를 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조정한다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8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추가 버튼을 통해 카테고리를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입력하여 추가할 </a:t>
                      </a:r>
                      <a:r>
                        <a:rPr lang="ko-KR" altLang="en-US" sz="1200" dirty="0" smtClean="0"/>
                        <a:t>수 있다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 rot="10800000" flipV="1">
            <a:off x="-856247" y="2747427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 rot="10800000" flipV="1">
            <a:off x="-1003717" y="3386325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 rot="10800000" flipV="1">
            <a:off x="-996097" y="3843525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 rot="10800000" flipV="1">
            <a:off x="-1087537" y="4487230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 rot="10800000" flipV="1">
            <a:off x="-1129204" y="1404284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28674" name="Picture 2" descr="C:\Users\JavaPro\Desktop\'청춘'\정보통신전자공학부\SW융합\중간프로젝트\벤치마킹\그림파일\프리스케쥴러 그림파일\편집 특기사항관리3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216368"/>
            <a:ext cx="3820747" cy="2436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675" name="Picture 3" descr="C:\Users\JavaPro\Desktop\'청춘'\정보통신전자공학부\SW융합\중간프로젝트\벤치마킹\그림파일\프리스케쥴러 그림파일\29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7" t="986" r="1073" b="2118"/>
          <a:stretch/>
        </p:blipFill>
        <p:spPr bwMode="auto">
          <a:xfrm>
            <a:off x="2485743" y="3793660"/>
            <a:ext cx="2778125" cy="265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직사각형 10"/>
          <p:cNvSpPr/>
          <p:nvPr/>
        </p:nvSpPr>
        <p:spPr>
          <a:xfrm rot="10800000" flipV="1">
            <a:off x="2699792" y="1427442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 rot="10800000" flipV="1">
            <a:off x="611560" y="1772816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 rot="10800000" flipV="1">
            <a:off x="1115616" y="2615124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 rot="10800000" flipV="1">
            <a:off x="611560" y="2168115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7" name="직선 연결선 16"/>
          <p:cNvCxnSpPr>
            <a:stCxn id="11" idx="2"/>
            <a:endCxn id="28675" idx="0"/>
          </p:cNvCxnSpPr>
          <p:nvPr/>
        </p:nvCxnSpPr>
        <p:spPr>
          <a:xfrm>
            <a:off x="2847262" y="1693904"/>
            <a:ext cx="1027544" cy="209975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 rot="10800000" flipV="1">
            <a:off x="2338273" y="3644455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 rot="10800000" flipV="1">
            <a:off x="5116398" y="4220768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6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 rot="10800000" flipV="1">
            <a:off x="4076022" y="5589240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7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 rot="10800000" flipV="1">
            <a:off x="3579865" y="5863293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8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28676" name="Picture 4" descr="C:\Users\JavaPro\Desktop\'청춘'\정보통신전자공학부\SW융합\중간프로젝트\벤치마킹\그림파일\프리스케쥴러 그림파일\3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029" y="5032376"/>
            <a:ext cx="2793332" cy="1097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6287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3288094"/>
              </p:ext>
            </p:extLst>
          </p:nvPr>
        </p:nvGraphicFramePr>
        <p:xfrm>
          <a:off x="323528" y="332656"/>
          <a:ext cx="8568952" cy="6002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42238"/>
                <a:gridCol w="1818202"/>
                <a:gridCol w="1312601"/>
                <a:gridCol w="3295911"/>
              </a:tblGrid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일일 </a:t>
                      </a:r>
                      <a:r>
                        <a:rPr lang="ko-KR" altLang="en-US" sz="1200" b="1" dirty="0" smtClean="0"/>
                        <a:t>메모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메모를 작성한다</a:t>
                      </a:r>
                      <a:r>
                        <a:rPr lang="en-US" altLang="ko-KR" sz="1200" b="1" dirty="0" smtClean="0"/>
                        <a:t>.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이전 페이지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없음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70760">
                <a:tc gridSpan="3"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2607481"/>
              </p:ext>
            </p:extLst>
          </p:nvPr>
        </p:nvGraphicFramePr>
        <p:xfrm>
          <a:off x="5796136" y="908720"/>
          <a:ext cx="2903984" cy="37398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/>
                <a:gridCol w="2183904"/>
              </a:tblGrid>
              <a:tr h="57606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Description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일</a:t>
                      </a:r>
                      <a:r>
                        <a:rPr lang="ko-KR" altLang="en-US" sz="1200" baseline="0" dirty="0" smtClean="0"/>
                        <a:t> 메모 영역을</a:t>
                      </a:r>
                      <a:r>
                        <a:rPr lang="ko-KR" altLang="en-US" sz="1200" dirty="0" smtClean="0"/>
                        <a:t> 클릭 </a:t>
                      </a:r>
                      <a:r>
                        <a:rPr lang="ko-KR" altLang="en-US" sz="1200" dirty="0" smtClean="0"/>
                        <a:t>시 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일 </a:t>
                      </a:r>
                      <a:r>
                        <a:rPr lang="ko-KR" altLang="en-US" sz="1200" dirty="0" smtClean="0"/>
                        <a:t>메모 관리자가 </a:t>
                      </a:r>
                      <a:r>
                        <a:rPr lang="ko-KR" altLang="en-US" sz="1200" dirty="0" smtClean="0"/>
                        <a:t>활성화 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된다</a:t>
                      </a:r>
                      <a:r>
                        <a:rPr lang="en-US" altLang="ko-KR" sz="1200" dirty="0" smtClean="0"/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2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일 메모 관리자의 년도와 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월을 선택하면 해당 월의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모든 메모가 날짜를 기준으로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제공되고 해당 날짜를 클릭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선택하면 메모 내용이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제공된다</a:t>
                      </a:r>
                      <a:r>
                        <a:rPr lang="en-US" altLang="ko-KR" sz="1200" dirty="0" smtClean="0"/>
                        <a:t>. </a:t>
                      </a:r>
                      <a:r>
                        <a:rPr lang="ko-KR" altLang="en-US" sz="1200" dirty="0" smtClean="0"/>
                        <a:t>메모 내용을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수정하거나 작성할 수 있다</a:t>
                      </a:r>
                      <a:r>
                        <a:rPr lang="en-US" altLang="ko-KR" sz="1200" dirty="0" smtClean="0"/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 rot="10800000" flipV="1">
            <a:off x="-856247" y="2747427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 rot="10800000" flipV="1">
            <a:off x="-1003717" y="3386325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 rot="10800000" flipV="1">
            <a:off x="-996097" y="3843525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 rot="10800000" flipV="1">
            <a:off x="-1087537" y="4487230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 rot="10800000" flipV="1">
            <a:off x="-1129204" y="1404284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3074" name="Picture 2" descr="C:\Users\JavaPro\Desktop\'청춘'\정보통신전자공학부\SW융합\중간프로젝트\벤치마킹\그림파일\프리스케쥴러 그림파일\2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4" r="-1"/>
          <a:stretch/>
        </p:blipFill>
        <p:spPr bwMode="auto">
          <a:xfrm>
            <a:off x="544753" y="1404283"/>
            <a:ext cx="2007444" cy="147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직사각형 10"/>
          <p:cNvSpPr/>
          <p:nvPr/>
        </p:nvSpPr>
        <p:spPr>
          <a:xfrm rot="10800000" flipV="1">
            <a:off x="1504516" y="1719697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3076" name="Picture 4" descr="C:\Users\JavaPro\Desktop\'청춘'\정보통신전자공학부\SW융합\중간프로젝트\벤치마킹\그림파일\프리스케쥴러 그림파일\9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3" t="1639" r="1437" b="1556"/>
          <a:stretch/>
        </p:blipFill>
        <p:spPr bwMode="auto">
          <a:xfrm>
            <a:off x="1259632" y="2419720"/>
            <a:ext cx="4072131" cy="3380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직사각형 13"/>
          <p:cNvSpPr/>
          <p:nvPr/>
        </p:nvSpPr>
        <p:spPr>
          <a:xfrm rot="10800000" flipV="1">
            <a:off x="964692" y="2415729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0652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2044804"/>
              </p:ext>
            </p:extLst>
          </p:nvPr>
        </p:nvGraphicFramePr>
        <p:xfrm>
          <a:off x="323528" y="332656"/>
          <a:ext cx="8568952" cy="6002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42238"/>
                <a:gridCol w="1818202"/>
                <a:gridCol w="1312601"/>
                <a:gridCol w="3295911"/>
              </a:tblGrid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일정추가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일정 추가 화면을 활성화 시킨다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이전 페이지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없음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70760">
                <a:tc gridSpan="3"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8471427"/>
              </p:ext>
            </p:extLst>
          </p:nvPr>
        </p:nvGraphicFramePr>
        <p:xfrm>
          <a:off x="5796136" y="908720"/>
          <a:ext cx="2903984" cy="52485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/>
                <a:gridCol w="2183904"/>
              </a:tblGrid>
              <a:tr h="57606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Description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메뉴 바의 편집 항목을 선택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하여 일정 </a:t>
                      </a:r>
                      <a:r>
                        <a:rPr lang="ko-KR" altLang="en-US" sz="1200" dirty="0" smtClean="0"/>
                        <a:t>추가 화면을 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활성화 시킨다</a:t>
                      </a:r>
                      <a:endParaRPr lang="en-US" altLang="ko-KR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2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일정 추가 관리자 </a:t>
                      </a:r>
                      <a:r>
                        <a:rPr lang="ko-KR" altLang="en-US" sz="1200" dirty="0" smtClean="0"/>
                        <a:t>화면이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활성화 된다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 rot="10800000" flipV="1">
            <a:off x="-856247" y="2747427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 rot="10800000" flipV="1">
            <a:off x="-1003717" y="3386325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 rot="10800000" flipV="1">
            <a:off x="-996097" y="3843525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 rot="10800000" flipV="1">
            <a:off x="-1087537" y="4487230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 rot="10800000" flipV="1">
            <a:off x="-1129204" y="1404284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29700" name="Picture 4" descr="C:\Users\JavaPro\Desktop\'청춘'\정보통신전자공학부\SW융합\중간프로젝트\벤치마킹\그림파일\프리스케쥴러 그림파일\편집 특기사항관리46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" t="924" r="76130" b="38521"/>
          <a:stretch/>
        </p:blipFill>
        <p:spPr bwMode="auto">
          <a:xfrm>
            <a:off x="467544" y="1268760"/>
            <a:ext cx="1368152" cy="1983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701" name="Picture 5" descr="C:\Users\JavaPro\Desktop\'청춘'\정보통신전자공학부\SW융합\중간프로젝트\벤치마킹\그림파일\프리스케쥴러 그림파일\일정추가 4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097739"/>
            <a:ext cx="4955431" cy="2778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직사각형 12"/>
          <p:cNvSpPr/>
          <p:nvPr/>
        </p:nvSpPr>
        <p:spPr>
          <a:xfrm rot="10800000" flipV="1">
            <a:off x="1907704" y="1370292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 rot="10800000" flipV="1">
            <a:off x="320074" y="3013889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7327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8042125"/>
              </p:ext>
            </p:extLst>
          </p:nvPr>
        </p:nvGraphicFramePr>
        <p:xfrm>
          <a:off x="323528" y="332656"/>
          <a:ext cx="8568952" cy="6002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42238"/>
                <a:gridCol w="1818202"/>
                <a:gridCol w="1312601"/>
                <a:gridCol w="3295911"/>
              </a:tblGrid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일정 추</a:t>
                      </a:r>
                      <a:r>
                        <a:rPr lang="ko-KR" altLang="en-US" sz="1200" b="1" baseline="0" dirty="0" smtClean="0"/>
                        <a:t>가 상단 메뉴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일정을 추가한다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이전 페이지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Scheduler </a:t>
                      </a:r>
                      <a:r>
                        <a:rPr lang="ko-KR" altLang="en-US" sz="1200" b="1" dirty="0" smtClean="0"/>
                        <a:t>초기화면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70760">
                <a:tc gridSpan="3"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9982920"/>
              </p:ext>
            </p:extLst>
          </p:nvPr>
        </p:nvGraphicFramePr>
        <p:xfrm>
          <a:off x="5796136" y="908720"/>
          <a:ext cx="2903984" cy="4800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/>
                <a:gridCol w="2183904"/>
              </a:tblGrid>
              <a:tr h="57606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Description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설정 일시 버튼을 누른 뒤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달력</a:t>
                      </a:r>
                      <a:r>
                        <a:rPr lang="ko-KR" altLang="en-US" sz="1200" baseline="0" dirty="0" smtClean="0"/>
                        <a:t> 창에서 날짜를 선택하여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일정을 </a:t>
                      </a:r>
                      <a:r>
                        <a:rPr lang="ko-KR" altLang="en-US" sz="1200" dirty="0" smtClean="0"/>
                        <a:t>추가할 날짜를 설정</a:t>
                      </a:r>
                      <a:endParaRPr lang="en-US" altLang="ko-KR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2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일상업무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중요업무 </a:t>
                      </a:r>
                      <a:r>
                        <a:rPr lang="ko-KR" altLang="en-US" sz="1200" dirty="0" smtClean="0"/>
                        <a:t>등 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카테고리를 설정한다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3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일정 내용 구간에 일정의 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구체적인 내용을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dirty="0" smtClean="0"/>
                        <a:t>입력한다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4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완료 일자 체크 박스 선택을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하면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dirty="0" smtClean="0"/>
                        <a:t>완료 </a:t>
                      </a:r>
                      <a:r>
                        <a:rPr lang="ko-KR" altLang="en-US" sz="1200" dirty="0" smtClean="0"/>
                        <a:t>일자를 입력한다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5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종료 시간을 입력한다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6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글자</a:t>
                      </a:r>
                      <a:r>
                        <a:rPr lang="ko-KR" altLang="en-US" sz="1200" baseline="0" dirty="0" smtClean="0"/>
                        <a:t> 색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글자 </a:t>
                      </a:r>
                      <a:r>
                        <a:rPr lang="ko-KR" altLang="en-US" sz="1200" baseline="0" dirty="0" smtClean="0"/>
                        <a:t>굵기를 </a:t>
                      </a:r>
                      <a:endParaRPr lang="en-US" altLang="ko-KR" sz="1200" baseline="0" dirty="0" smtClean="0"/>
                    </a:p>
                    <a:p>
                      <a:pPr latinLnBrk="1"/>
                      <a:r>
                        <a:rPr lang="ko-KR" altLang="en-US" sz="1200" baseline="0" dirty="0" smtClean="0"/>
                        <a:t>체크 박스 선택을 통해 </a:t>
                      </a:r>
                      <a:endParaRPr lang="en-US" altLang="ko-KR" sz="1200" baseline="0" dirty="0" smtClean="0"/>
                    </a:p>
                    <a:p>
                      <a:pPr latinLnBrk="1"/>
                      <a:r>
                        <a:rPr lang="ko-KR" altLang="en-US" sz="1200" baseline="0" dirty="0" smtClean="0"/>
                        <a:t>설정한다</a:t>
                      </a:r>
                      <a:endParaRPr lang="en-US" altLang="ko-KR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7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하루</a:t>
                      </a:r>
                      <a:r>
                        <a:rPr lang="ko-KR" altLang="en-US" sz="1200" baseline="0" dirty="0" smtClean="0"/>
                        <a:t> 종일인지 </a:t>
                      </a:r>
                      <a:r>
                        <a:rPr lang="ko-KR" altLang="en-US" sz="1200" baseline="0" dirty="0" smtClean="0"/>
                        <a:t>여부를</a:t>
                      </a:r>
                      <a:endParaRPr lang="en-US" altLang="ko-KR" sz="1200" baseline="0" dirty="0" smtClean="0"/>
                    </a:p>
                    <a:p>
                      <a:pPr latinLnBrk="1"/>
                      <a:r>
                        <a:rPr lang="ko-KR" altLang="en-US" sz="1200" baseline="0" dirty="0" smtClean="0"/>
                        <a:t>체크 박스 선택을 통해</a:t>
                      </a:r>
                      <a:endParaRPr lang="en-US" altLang="ko-KR" sz="1200" baseline="0" dirty="0" smtClean="0"/>
                    </a:p>
                    <a:p>
                      <a:pPr latinLnBrk="1"/>
                      <a:r>
                        <a:rPr lang="ko-KR" altLang="en-US" sz="1200" baseline="0" dirty="0" smtClean="0"/>
                        <a:t>설정 한다</a:t>
                      </a:r>
                      <a:r>
                        <a:rPr lang="en-US" altLang="ko-KR" sz="1200" baseline="0" dirty="0" smtClean="0"/>
                        <a:t>.</a:t>
                      </a:r>
                      <a:endParaRPr lang="en-US" altLang="ko-KR" sz="1200" baseline="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 rot="10800000" flipV="1">
            <a:off x="-856247" y="2747427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 rot="10800000" flipV="1">
            <a:off x="-1003717" y="3386325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 rot="10800000" flipV="1">
            <a:off x="-996097" y="3843525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 rot="10800000" flipV="1">
            <a:off x="-1087537" y="4487230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 rot="10800000" flipV="1">
            <a:off x="-795404" y="1718500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30723" name="Picture 3" descr="C:\Users\JavaPro\Desktop\'청춘'\정보통신전자공학부\SW융합\중간프로젝트\벤치마킹\그림파일\프리스케쥴러 그림파일\3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928210"/>
            <a:ext cx="5141664" cy="1572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직사각형 10"/>
          <p:cNvSpPr/>
          <p:nvPr/>
        </p:nvSpPr>
        <p:spPr>
          <a:xfrm rot="10800000" flipV="1">
            <a:off x="179512" y="2070415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 rot="10800000" flipV="1">
            <a:off x="179512" y="2354429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 rot="10800000" flipV="1">
            <a:off x="1115616" y="2714609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 rot="10800000" flipV="1">
            <a:off x="3491880" y="1928210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 rot="10800000" flipV="1">
            <a:off x="4190628" y="2601793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6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 rot="10800000" flipV="1">
            <a:off x="2483768" y="2666444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 rot="10800000" flipV="1">
            <a:off x="4716016" y="1928210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7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7327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7927484"/>
              </p:ext>
            </p:extLst>
          </p:nvPr>
        </p:nvGraphicFramePr>
        <p:xfrm>
          <a:off x="323528" y="332656"/>
          <a:ext cx="8568952" cy="6002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42238"/>
                <a:gridCol w="1818202"/>
                <a:gridCol w="1312601"/>
                <a:gridCol w="3295911"/>
              </a:tblGrid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일정 추가 하단 메뉴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일정을 추가한다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이전 페이지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Scheduler </a:t>
                      </a:r>
                      <a:r>
                        <a:rPr lang="ko-KR" altLang="en-US" sz="1200" b="1" dirty="0" smtClean="0"/>
                        <a:t>초기화면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70760">
                <a:tc gridSpan="3"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375889"/>
              </p:ext>
            </p:extLst>
          </p:nvPr>
        </p:nvGraphicFramePr>
        <p:xfrm>
          <a:off x="5796136" y="908720"/>
          <a:ext cx="2903984" cy="52485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/>
                <a:gridCol w="2183904"/>
              </a:tblGrid>
              <a:tr h="57606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Description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예고 일을 </a:t>
                      </a:r>
                      <a:r>
                        <a:rPr lang="ko-KR" altLang="en-US" sz="1200" dirty="0" smtClean="0"/>
                        <a:t>몇 일 전부터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몇 일 후까지의 날짜를 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선택하여 설정한다</a:t>
                      </a:r>
                      <a:endParaRPr lang="en-US" altLang="ko-KR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2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우선순위</a:t>
                      </a:r>
                      <a:r>
                        <a:rPr lang="en-US" altLang="ko-KR" sz="1200" dirty="0" smtClean="0"/>
                        <a:t>(</a:t>
                      </a:r>
                      <a:r>
                        <a:rPr lang="ko-KR" altLang="en-US" sz="1200" dirty="0" smtClean="0"/>
                        <a:t>높음</a:t>
                      </a:r>
                      <a:r>
                        <a:rPr lang="en-US" altLang="ko-KR" sz="1200" dirty="0" smtClean="0"/>
                        <a:t>,</a:t>
                      </a:r>
                      <a:r>
                        <a:rPr lang="ko-KR" altLang="en-US" sz="1200" dirty="0" smtClean="0"/>
                        <a:t> 중간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낮음</a:t>
                      </a:r>
                      <a:r>
                        <a:rPr lang="en-US" altLang="ko-KR" sz="1200" dirty="0" smtClean="0"/>
                        <a:t>)</a:t>
                      </a:r>
                      <a:r>
                        <a:rPr lang="ko-KR" altLang="en-US" sz="1200" dirty="0" smtClean="0"/>
                        <a:t>를 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지정한다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3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링크</a:t>
                      </a:r>
                      <a:r>
                        <a:rPr lang="ko-KR" altLang="en-US" sz="1200" baseline="0" dirty="0" smtClean="0"/>
                        <a:t> 기능을 사용한다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4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알람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ko-KR" altLang="en-US" sz="1200" dirty="0" smtClean="0"/>
                        <a:t>기능</a:t>
                      </a:r>
                      <a:r>
                        <a:rPr lang="en-US" altLang="ko-KR" sz="1200" dirty="0" smtClean="0"/>
                        <a:t>(</a:t>
                      </a:r>
                      <a:r>
                        <a:rPr lang="ko-KR" altLang="en-US" sz="1200" dirty="0" smtClean="0"/>
                        <a:t>분 단위의 선택</a:t>
                      </a:r>
                      <a:r>
                        <a:rPr lang="en-US" altLang="ko-KR" sz="1200" dirty="0" smtClean="0"/>
                        <a:t>)</a:t>
                      </a:r>
                      <a:r>
                        <a:rPr lang="ko-KR" altLang="en-US" sz="1200" dirty="0" smtClean="0"/>
                        <a:t>을 </a:t>
                      </a:r>
                      <a:r>
                        <a:rPr lang="ko-KR" altLang="en-US" sz="1200" dirty="0" smtClean="0"/>
                        <a:t>설정한다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 rot="10800000" flipV="1">
            <a:off x="-856247" y="2747427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 rot="10800000" flipV="1">
            <a:off x="-1003717" y="3386325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 rot="10800000" flipV="1">
            <a:off x="-996097" y="3843525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 rot="10800000" flipV="1">
            <a:off x="-1087537" y="4487230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 rot="10800000" flipV="1">
            <a:off x="-1129204" y="1404284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31746" name="Picture 2" descr="C:\Users\JavaPro\Desktop\'청춘'\정보통신전자공학부\SW융합\중간프로젝트\벤치마킹\그림파일\프리스케쥴러 그림파일\3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454" y="2005050"/>
            <a:ext cx="4742634" cy="847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직사각형 10"/>
          <p:cNvSpPr/>
          <p:nvPr/>
        </p:nvSpPr>
        <p:spPr>
          <a:xfrm rot="10800000" flipV="1">
            <a:off x="326513" y="1934865"/>
            <a:ext cx="294942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 rot="10800000" flipV="1">
            <a:off x="326513" y="2222670"/>
            <a:ext cx="294942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 rot="10800000" flipV="1">
            <a:off x="3429766" y="1938070"/>
            <a:ext cx="294942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 rot="10800000" flipV="1">
            <a:off x="326513" y="2490344"/>
            <a:ext cx="294942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6287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6290131"/>
              </p:ext>
            </p:extLst>
          </p:nvPr>
        </p:nvGraphicFramePr>
        <p:xfrm>
          <a:off x="323528" y="332656"/>
          <a:ext cx="8568952" cy="6002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42238"/>
                <a:gridCol w="1818202"/>
                <a:gridCol w="1312601"/>
                <a:gridCol w="3295911"/>
              </a:tblGrid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편집</a:t>
                      </a:r>
                      <a:r>
                        <a:rPr lang="ko-KR" altLang="en-US" sz="1200" b="1" baseline="0" dirty="0" smtClean="0"/>
                        <a:t> 기능에 있는 메뉴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편집과 관련된 기능으로 이동한다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이전 페이지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없음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70760">
                <a:tc gridSpan="3"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6568699"/>
              </p:ext>
            </p:extLst>
          </p:nvPr>
        </p:nvGraphicFramePr>
        <p:xfrm>
          <a:off x="5796136" y="908720"/>
          <a:ext cx="2903984" cy="5806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/>
                <a:gridCol w="2183904"/>
              </a:tblGrid>
              <a:tr h="57606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Description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메뉴 바의 편집 항목을 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선택하여 편집 목록의 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일별 메모 항목 선택 한다</a:t>
                      </a:r>
                      <a:endParaRPr lang="en-US" altLang="ko-KR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2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메뉴 바의 편집 항목을 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선택하여 편집 목록의 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월별 메모 항목 선택 한다</a:t>
                      </a:r>
                      <a:endParaRPr lang="en-US" altLang="ko-KR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3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메뉴 바의 편집 항목을 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선택하여 편집 목록 중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err="1" smtClean="0"/>
                        <a:t>일정추친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en-US" altLang="ko-KR" sz="1200" dirty="0" smtClean="0"/>
                        <a:t>/ </a:t>
                      </a:r>
                      <a:r>
                        <a:rPr lang="ko-KR" altLang="en-US" sz="1200" dirty="0" smtClean="0"/>
                        <a:t>카테고리 편집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항목을 </a:t>
                      </a:r>
                      <a:r>
                        <a:rPr lang="ko-KR" altLang="en-US" sz="1200" dirty="0" smtClean="0"/>
                        <a:t>선택한다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4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메뉴 바의 편집 항목을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선택하여 편집 목록 중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특기사항 </a:t>
                      </a:r>
                      <a:r>
                        <a:rPr lang="en-US" altLang="ko-KR" sz="1200" dirty="0" smtClean="0"/>
                        <a:t>/ </a:t>
                      </a:r>
                      <a:r>
                        <a:rPr lang="ko-KR" altLang="en-US" sz="1200" dirty="0" smtClean="0"/>
                        <a:t>카테고리 편집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항목을 </a:t>
                      </a:r>
                      <a:r>
                        <a:rPr lang="ko-KR" altLang="en-US" sz="1200" dirty="0" smtClean="0"/>
                        <a:t>선택한다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 rot="10800000" flipV="1">
            <a:off x="-856247" y="2747427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 rot="10800000" flipV="1">
            <a:off x="-1003717" y="3386325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 rot="10800000" flipV="1">
            <a:off x="-996097" y="3843525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 rot="10800000" flipV="1">
            <a:off x="-1087537" y="4487230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 rot="10800000" flipV="1">
            <a:off x="-1129204" y="1404284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32770" name="Picture 2" descr="C:\Users\JavaPro\Desktop\'청춘'\정보통신전자공학부\SW융합\중간프로젝트\벤치마킹\그림파일\프리스케쥴러 그림파일\33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555" b="58911"/>
          <a:stretch/>
        </p:blipFill>
        <p:spPr bwMode="auto">
          <a:xfrm>
            <a:off x="827584" y="1404283"/>
            <a:ext cx="2235200" cy="2113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직사각형 10"/>
          <p:cNvSpPr/>
          <p:nvPr/>
        </p:nvSpPr>
        <p:spPr>
          <a:xfrm rot="10800000" flipV="1">
            <a:off x="2767844" y="2132856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 rot="10800000" flipV="1">
            <a:off x="2847262" y="2564147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 rot="10800000" flipV="1">
            <a:off x="2915313" y="2924944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 rot="10800000" flipV="1">
            <a:off x="2699792" y="3384446"/>
            <a:ext cx="294940" cy="266463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6287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0803904"/>
              </p:ext>
            </p:extLst>
          </p:nvPr>
        </p:nvGraphicFramePr>
        <p:xfrm>
          <a:off x="323528" y="332656"/>
          <a:ext cx="8568952" cy="6002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42238"/>
                <a:gridCol w="1818202"/>
                <a:gridCol w="1312601"/>
                <a:gridCol w="3295911"/>
              </a:tblGrid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일별</a:t>
                      </a:r>
                      <a:r>
                        <a:rPr lang="en-US" altLang="ko-KR" sz="1200" b="1" dirty="0" smtClean="0"/>
                        <a:t>,</a:t>
                      </a:r>
                      <a:r>
                        <a:rPr lang="en-US" altLang="ko-KR" sz="1200" b="1" baseline="0" dirty="0" smtClean="0"/>
                        <a:t> </a:t>
                      </a:r>
                      <a:r>
                        <a:rPr lang="ko-KR" altLang="en-US" sz="1200" b="1" baseline="0" dirty="0" err="1" smtClean="0"/>
                        <a:t>주별</a:t>
                      </a:r>
                      <a:r>
                        <a:rPr lang="en-US" altLang="ko-KR" sz="1200" b="1" baseline="0" dirty="0" smtClean="0"/>
                        <a:t>, </a:t>
                      </a:r>
                      <a:r>
                        <a:rPr lang="ko-KR" altLang="en-US" sz="1200" b="1" baseline="0" dirty="0" smtClean="0"/>
                        <a:t>월별 보기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일별</a:t>
                      </a:r>
                      <a:r>
                        <a:rPr lang="en-US" altLang="ko-KR" sz="1200" b="1" dirty="0" smtClean="0"/>
                        <a:t>, </a:t>
                      </a:r>
                      <a:r>
                        <a:rPr lang="ko-KR" altLang="en-US" sz="1200" b="1" dirty="0" err="1" smtClean="0"/>
                        <a:t>주별</a:t>
                      </a:r>
                      <a:r>
                        <a:rPr lang="en-US" altLang="ko-KR" sz="1200" b="1" dirty="0" smtClean="0"/>
                        <a:t>, </a:t>
                      </a:r>
                      <a:r>
                        <a:rPr lang="ko-KR" altLang="en-US" sz="1200" b="1" dirty="0" smtClean="0"/>
                        <a:t>월별로 화면을 제공한다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이전 페이지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없음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70760">
                <a:tc gridSpan="3"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4445112"/>
              </p:ext>
            </p:extLst>
          </p:nvPr>
        </p:nvGraphicFramePr>
        <p:xfrm>
          <a:off x="5796136" y="908720"/>
          <a:ext cx="2903984" cy="53766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/>
                <a:gridCol w="2183904"/>
              </a:tblGrid>
              <a:tr h="57606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Description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메뉴 바의 이동 항목을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선택하여 이동 목록 중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일별 보기 항목을 </a:t>
                      </a:r>
                      <a:r>
                        <a:rPr lang="ko-KR" altLang="en-US" sz="1200" dirty="0" smtClean="0"/>
                        <a:t>선택한다</a:t>
                      </a:r>
                      <a:endParaRPr lang="en-US" altLang="ko-KR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2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메뉴 바의 이동 항목을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선택하여 이동 목록 중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주 별 보기</a:t>
                      </a:r>
                      <a:r>
                        <a:rPr lang="ko-KR" altLang="en-US" sz="1200" baseline="0" dirty="0" smtClean="0"/>
                        <a:t> 항목을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ko-KR" altLang="en-US" sz="1200" dirty="0" smtClean="0"/>
                        <a:t>선택한다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3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메뉴 바의 이동 항목을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선택하여 이동 목록 중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월별 보기</a:t>
                      </a:r>
                      <a:r>
                        <a:rPr lang="ko-KR" altLang="en-US" sz="1200" baseline="0" dirty="0" smtClean="0"/>
                        <a:t> 항목을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ko-KR" altLang="en-US" sz="1200" dirty="0" smtClean="0"/>
                        <a:t>선택한다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 rot="10800000" flipV="1">
            <a:off x="-856247" y="2747427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 rot="10800000" flipV="1">
            <a:off x="-1003717" y="3386325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 rot="10800000" flipV="1">
            <a:off x="-996097" y="3843525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 rot="10800000" flipV="1">
            <a:off x="-1087537" y="4487230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 rot="10800000" flipV="1">
            <a:off x="-1129204" y="1404284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33794" name="Picture 2" descr="C:\Users\JavaPro\Desktop\'청춘'\정보통신전자공학부\SW융합\중간프로젝트\벤치마킹\그림파일\프리스케쥴러 그림파일\일별보기 주별보기 월별보기 63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8495" b="31186"/>
          <a:stretch/>
        </p:blipFill>
        <p:spPr bwMode="auto">
          <a:xfrm>
            <a:off x="813396" y="1404283"/>
            <a:ext cx="1966416" cy="3539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직사각형 10"/>
          <p:cNvSpPr/>
          <p:nvPr/>
        </p:nvSpPr>
        <p:spPr>
          <a:xfrm rot="10800000" flipV="1">
            <a:off x="2915816" y="1709660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 rot="10800000" flipV="1">
            <a:off x="2915817" y="1983744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 rot="10800000" flipV="1">
            <a:off x="2915817" y="2250207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78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2864365"/>
              </p:ext>
            </p:extLst>
          </p:nvPr>
        </p:nvGraphicFramePr>
        <p:xfrm>
          <a:off x="323528" y="332656"/>
          <a:ext cx="8568952" cy="6002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42238"/>
                <a:gridCol w="1818202"/>
                <a:gridCol w="1312601"/>
                <a:gridCol w="3295911"/>
              </a:tblGrid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일별 보기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일별로 특기사항</a:t>
                      </a:r>
                      <a:r>
                        <a:rPr lang="en-US" altLang="ko-KR" sz="1200" b="1" dirty="0" smtClean="0"/>
                        <a:t>, </a:t>
                      </a:r>
                      <a:r>
                        <a:rPr lang="ko-KR" altLang="en-US" sz="1200" b="1" dirty="0" smtClean="0"/>
                        <a:t>일정</a:t>
                      </a:r>
                      <a:r>
                        <a:rPr lang="en-US" altLang="ko-KR" sz="1200" b="1" dirty="0" smtClean="0"/>
                        <a:t>, </a:t>
                      </a:r>
                      <a:r>
                        <a:rPr lang="ko-KR" altLang="en-US" sz="1200" b="1" dirty="0" smtClean="0"/>
                        <a:t>추진사항을 보여줌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이전 페이지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Scheduler </a:t>
                      </a:r>
                      <a:r>
                        <a:rPr lang="ko-KR" altLang="en-US" sz="1200" b="1" dirty="0" smtClean="0"/>
                        <a:t>초기화면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70760">
                <a:tc gridSpan="3"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8461102"/>
              </p:ext>
            </p:extLst>
          </p:nvPr>
        </p:nvGraphicFramePr>
        <p:xfrm>
          <a:off x="5796136" y="908720"/>
          <a:ext cx="2903984" cy="51845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/>
                <a:gridCol w="2183904"/>
              </a:tblGrid>
              <a:tr h="57606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Description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일</a:t>
                      </a:r>
                      <a:r>
                        <a:rPr lang="ko-KR" altLang="en-US" sz="1200" baseline="0" dirty="0" smtClean="0"/>
                        <a:t>별 보기 내용 중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특기사항 </a:t>
                      </a:r>
                      <a:r>
                        <a:rPr lang="ko-KR" altLang="en-US" sz="1200" dirty="0" smtClean="0"/>
                        <a:t>정보를 제공한다</a:t>
                      </a:r>
                      <a:endParaRPr lang="en-US" altLang="ko-KR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2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일별 보기 내용 중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일정 </a:t>
                      </a:r>
                      <a:r>
                        <a:rPr lang="ko-KR" altLang="en-US" sz="1200" dirty="0" smtClean="0"/>
                        <a:t>정보를 제공한다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3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일별 보기 내용 중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추진사항</a:t>
                      </a:r>
                      <a:r>
                        <a:rPr lang="ko-KR" altLang="en-US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정보를 제공한다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 rot="10800000" flipV="1">
            <a:off x="-856247" y="2747427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 rot="10800000" flipV="1">
            <a:off x="-1003717" y="3386325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 rot="10800000" flipV="1">
            <a:off x="-996097" y="3843525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 rot="10800000" flipV="1">
            <a:off x="-1087537" y="4487230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 rot="10800000" flipV="1">
            <a:off x="-1129204" y="1404284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34818" name="Picture 2" descr="C:\Users\JavaPro\Desktop\'청춘'\정보통신전자공학부\SW융합\중간프로젝트\벤치마킹\그림파일\프리스케쥴러 그림파일\일별보기 주별보기 월별보기 64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887"/>
          <a:stretch/>
        </p:blipFill>
        <p:spPr bwMode="auto">
          <a:xfrm>
            <a:off x="395536" y="1358660"/>
            <a:ext cx="5112568" cy="3606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직사각형 10"/>
          <p:cNvSpPr/>
          <p:nvPr/>
        </p:nvSpPr>
        <p:spPr>
          <a:xfrm rot="10800000" flipV="1">
            <a:off x="1259632" y="1271052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 rot="10800000" flipV="1">
            <a:off x="1259632" y="2348880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 rot="10800000" flipV="1">
            <a:off x="1259632" y="3601367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78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5214347"/>
              </p:ext>
            </p:extLst>
          </p:nvPr>
        </p:nvGraphicFramePr>
        <p:xfrm>
          <a:off x="323528" y="332656"/>
          <a:ext cx="8568952" cy="6002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42238"/>
                <a:gridCol w="1818202"/>
                <a:gridCol w="1312601"/>
                <a:gridCol w="3295911"/>
              </a:tblGrid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주간 보기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주간 단위로 화면을 제공한다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이전 페이지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Scheduler</a:t>
                      </a:r>
                      <a:r>
                        <a:rPr lang="en-US" altLang="ko-KR" sz="1200" b="1" baseline="0" dirty="0" smtClean="0"/>
                        <a:t> </a:t>
                      </a:r>
                      <a:r>
                        <a:rPr lang="ko-KR" altLang="en-US" sz="1200" b="1" baseline="0" dirty="0" smtClean="0"/>
                        <a:t>초기화면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70760">
                <a:tc gridSpan="3"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0954215"/>
              </p:ext>
            </p:extLst>
          </p:nvPr>
        </p:nvGraphicFramePr>
        <p:xfrm>
          <a:off x="5796136" y="908720"/>
          <a:ext cx="2903984" cy="51845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/>
                <a:gridCol w="2183904"/>
              </a:tblGrid>
              <a:tr h="57606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Description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521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</a:t>
                      </a:r>
                      <a:endParaRPr lang="ko-KR" altLang="en-US" sz="1200" b="1" dirty="0"/>
                    </a:p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달력 형태의 날짜를 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더블 </a:t>
                      </a:r>
                      <a:r>
                        <a:rPr lang="ko-KR" altLang="en-US" sz="1200" dirty="0" smtClean="0"/>
                        <a:t>클릭 시 일정을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추가할 수 있다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일정 추가 화면이 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제공된다</a:t>
                      </a:r>
                      <a:r>
                        <a:rPr lang="en-US" altLang="ko-KR" sz="1200" dirty="0" smtClean="0"/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 rot="10800000" flipV="1">
            <a:off x="-856247" y="2747427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 rot="10800000" flipV="1">
            <a:off x="-468560" y="3169192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 rot="10800000" flipV="1">
            <a:off x="-996097" y="3843525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 rot="10800000" flipV="1">
            <a:off x="-1087537" y="4487230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 rot="10800000" flipV="1">
            <a:off x="-1129204" y="1404284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35842" name="Picture 2" descr="C:\Users\JavaPro\Desktop\'청춘'\정보통신전자공학부\SW융합\중간프로젝트\벤치마킹\그림파일\프리스케쥴러 그림파일\일별보기 주별보기 월별보기 65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60" r="43181"/>
          <a:stretch/>
        </p:blipFill>
        <p:spPr bwMode="auto">
          <a:xfrm>
            <a:off x="433833" y="1196431"/>
            <a:ext cx="4819809" cy="3840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직사각형 10"/>
          <p:cNvSpPr/>
          <p:nvPr/>
        </p:nvSpPr>
        <p:spPr>
          <a:xfrm rot="10800000" flipV="1">
            <a:off x="1763688" y="1541622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6287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1902853"/>
              </p:ext>
            </p:extLst>
          </p:nvPr>
        </p:nvGraphicFramePr>
        <p:xfrm>
          <a:off x="323528" y="332656"/>
          <a:ext cx="8568952" cy="6002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42238"/>
                <a:gridCol w="1818202"/>
                <a:gridCol w="1312601"/>
                <a:gridCol w="3295911"/>
              </a:tblGrid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FTP </a:t>
                      </a:r>
                      <a:r>
                        <a:rPr lang="ko-KR" altLang="en-US" sz="1200" b="1" dirty="0" smtClean="0"/>
                        <a:t>업로드</a:t>
                      </a:r>
                      <a:r>
                        <a:rPr lang="en-US" altLang="ko-KR" sz="1200" b="1" dirty="0" smtClean="0"/>
                        <a:t>, </a:t>
                      </a:r>
                      <a:r>
                        <a:rPr lang="ko-KR" altLang="en-US" sz="1200" b="1" dirty="0" smtClean="0"/>
                        <a:t>다운로드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FTP</a:t>
                      </a:r>
                      <a:r>
                        <a:rPr lang="ko-KR" altLang="en-US" sz="1200" b="1" dirty="0" smtClean="0"/>
                        <a:t>를 통해 파일을 업로드</a:t>
                      </a:r>
                      <a:r>
                        <a:rPr lang="en-US" altLang="ko-KR" sz="1200" b="1" dirty="0" smtClean="0"/>
                        <a:t>, </a:t>
                      </a:r>
                      <a:r>
                        <a:rPr lang="ko-KR" altLang="en-US" sz="1200" b="1" dirty="0" smtClean="0"/>
                        <a:t>다운로드 한다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이전 페이지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없음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70760">
                <a:tc gridSpan="3"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1267384"/>
              </p:ext>
            </p:extLst>
          </p:nvPr>
        </p:nvGraphicFramePr>
        <p:xfrm>
          <a:off x="5796136" y="908720"/>
          <a:ext cx="2903984" cy="51845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/>
                <a:gridCol w="2183904"/>
              </a:tblGrid>
              <a:tr h="57606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Description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FTP </a:t>
                      </a:r>
                      <a:r>
                        <a:rPr lang="ko-KR" altLang="en-US" sz="1200" dirty="0" smtClean="0"/>
                        <a:t>자료 업로드를 통해서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en-US" altLang="ko-KR" sz="1200" dirty="0" smtClean="0"/>
                        <a:t>File</a:t>
                      </a:r>
                      <a:r>
                        <a:rPr lang="ko-KR" altLang="en-US" sz="1200" dirty="0" smtClean="0"/>
                        <a:t>을 업로드 한다</a:t>
                      </a:r>
                      <a:endParaRPr lang="en-US" altLang="ko-KR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2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FTP </a:t>
                      </a:r>
                      <a:r>
                        <a:rPr lang="ko-KR" altLang="en-US" sz="1200" dirty="0" smtClean="0"/>
                        <a:t>자료 다운로드를 통해서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en-US" altLang="ko-KR" sz="1200" dirty="0" smtClean="0"/>
                        <a:t>File</a:t>
                      </a:r>
                      <a:r>
                        <a:rPr lang="ko-KR" altLang="en-US" sz="1200" dirty="0" smtClean="0"/>
                        <a:t>을 다운로드 한다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 rot="10800000" flipV="1">
            <a:off x="-856247" y="2747427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 rot="10800000" flipV="1">
            <a:off x="-1003717" y="3386325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 rot="10800000" flipV="1">
            <a:off x="-996097" y="3843525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 rot="10800000" flipV="1">
            <a:off x="-1087537" y="4487230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 rot="10800000" flipV="1">
            <a:off x="-1129204" y="1404284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36866" name="Picture 2" descr="C:\Users\JavaPro\Desktop\'청춘'\정보통신전자공학부\SW융합\중간프로젝트\벤치마킹\그림파일\프리스케쥴러 그림파일\36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532" b="63867"/>
          <a:stretch/>
        </p:blipFill>
        <p:spPr bwMode="auto">
          <a:xfrm>
            <a:off x="584660" y="1342475"/>
            <a:ext cx="3063469" cy="1618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직사각형 10"/>
          <p:cNvSpPr/>
          <p:nvPr/>
        </p:nvSpPr>
        <p:spPr>
          <a:xfrm rot="10800000" flipV="1">
            <a:off x="3500659" y="2018549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 rot="10800000" flipV="1">
            <a:off x="3500659" y="2285012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36867" name="Picture 3" descr="C:\Users\JavaPro\Desktop\'청춘'\정보통신전자공학부\SW융합\중간프로젝트\벤치마킹\그림파일\프리스케쥴러 그림파일\3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501008"/>
            <a:ext cx="2495972" cy="2211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868" name="Picture 4" descr="C:\Users\JavaPro\Desktop\'청춘'\정보통신전자공학부\SW융합\중간프로젝트\벤치마킹\그림파일\프리스케쥴러 그림파일\34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9807" y="3013889"/>
            <a:ext cx="2578824" cy="2286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6287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6267049"/>
              </p:ext>
            </p:extLst>
          </p:nvPr>
        </p:nvGraphicFramePr>
        <p:xfrm>
          <a:off x="323528" y="332656"/>
          <a:ext cx="8568952" cy="6002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42238"/>
                <a:gridCol w="1818202"/>
                <a:gridCol w="1312601"/>
                <a:gridCol w="3295911"/>
              </a:tblGrid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일 메모 관리자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일일 메모를 작성하고 관리한다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이전 페이지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Scheduler </a:t>
                      </a:r>
                      <a:r>
                        <a:rPr lang="ko-KR" altLang="en-US" sz="1200" b="1" dirty="0" smtClean="0"/>
                        <a:t>초기화면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70760">
                <a:tc gridSpan="3"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8453380"/>
              </p:ext>
            </p:extLst>
          </p:nvPr>
        </p:nvGraphicFramePr>
        <p:xfrm>
          <a:off x="5796136" y="908720"/>
          <a:ext cx="3024336" cy="4526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9923"/>
                <a:gridCol w="2274413"/>
              </a:tblGrid>
              <a:tr h="57606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Description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날짜의 우측의 </a:t>
                      </a:r>
                      <a:r>
                        <a:rPr lang="ko-KR" altLang="en-US" sz="1200" dirty="0" smtClean="0"/>
                        <a:t>버튼을 클릭 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할 시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dirty="0" smtClean="0"/>
                        <a:t>달력을 </a:t>
                      </a:r>
                      <a:r>
                        <a:rPr lang="ko-KR" altLang="en-US" sz="1200" dirty="0" smtClean="0"/>
                        <a:t>제공해 준다</a:t>
                      </a:r>
                      <a:endParaRPr lang="en-US" altLang="ko-KR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2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아이콘 툴 바의 아이콘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클릭을 통해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dirty="0" smtClean="0"/>
                        <a:t>저장</a:t>
                      </a:r>
                      <a:r>
                        <a:rPr lang="en-US" altLang="ko-KR" sz="1200" dirty="0" smtClean="0"/>
                        <a:t>,</a:t>
                      </a:r>
                      <a:r>
                        <a:rPr lang="ko-KR" altLang="en-US" sz="1200" baseline="0" dirty="0" smtClean="0"/>
                        <a:t> 삭제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검색</a:t>
                      </a:r>
                      <a:r>
                        <a:rPr lang="en-US" altLang="ko-KR" sz="1200" baseline="0" dirty="0" smtClean="0"/>
                        <a:t>,</a:t>
                      </a:r>
                    </a:p>
                    <a:p>
                      <a:pPr latinLnBrk="1"/>
                      <a:r>
                        <a:rPr lang="ko-KR" altLang="en-US" sz="1200" baseline="0" dirty="0" smtClean="0"/>
                        <a:t>인쇄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현재시간 제공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특수기호</a:t>
                      </a:r>
                      <a:endParaRPr lang="en-US" altLang="ko-KR" sz="1200" baseline="0" dirty="0" smtClean="0"/>
                    </a:p>
                    <a:p>
                      <a:pPr latinLnBrk="1"/>
                      <a:r>
                        <a:rPr lang="ko-KR" altLang="en-US" sz="1200" baseline="0" dirty="0" smtClean="0"/>
                        <a:t>삽입 등의 기능을 제공한다</a:t>
                      </a:r>
                      <a:endParaRPr lang="en-US" altLang="ko-KR" sz="1200" baseline="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3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년도와 월 선택을 통해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년도와 </a:t>
                      </a:r>
                      <a:r>
                        <a:rPr lang="ko-KR" altLang="en-US" sz="1200" dirty="0" smtClean="0"/>
                        <a:t>월을 선택할 수 있다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4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선택된 년도와 월 선택을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통해 해당 월의 모든 메모를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간략하게 보여주고 선택할 수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있다</a:t>
                      </a:r>
                      <a:endParaRPr lang="en-US" altLang="ko-KR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5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선택된 날짜의 메모를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수정하거나 입력할 수 있다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 rot="10800000" flipV="1">
            <a:off x="-856247" y="2747427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 rot="10800000" flipV="1">
            <a:off x="-1003717" y="3386325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 rot="10800000" flipV="1">
            <a:off x="-996097" y="3843525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 rot="10800000" flipV="1">
            <a:off x="-1087537" y="4487230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 rot="10800000" flipV="1">
            <a:off x="-1129204" y="1404284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11" name="Picture 4" descr="C:\Users\JavaPro\Desktop\'청춘'\정보통신전자공학부\SW융합\중간프로젝트\벤치마킹\그림파일\프리스케쥴러 그림파일\9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3" t="1639" r="1437" b="1556"/>
          <a:stretch/>
        </p:blipFill>
        <p:spPr bwMode="auto">
          <a:xfrm>
            <a:off x="467544" y="1292718"/>
            <a:ext cx="5040560" cy="4720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직사각형 11"/>
          <p:cNvSpPr/>
          <p:nvPr/>
        </p:nvSpPr>
        <p:spPr>
          <a:xfrm rot="10800000" flipV="1">
            <a:off x="251520" y="1537514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 rot="10800000" flipV="1">
            <a:off x="1763688" y="1306232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 rot="10800000" flipV="1">
            <a:off x="191002" y="2132856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 rot="10800000" flipV="1">
            <a:off x="1403648" y="2398574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 rot="10800000" flipV="1">
            <a:off x="2411760" y="2132856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0652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6412537"/>
              </p:ext>
            </p:extLst>
          </p:nvPr>
        </p:nvGraphicFramePr>
        <p:xfrm>
          <a:off x="323528" y="332656"/>
          <a:ext cx="8568952" cy="6093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42238"/>
                <a:gridCol w="1818202"/>
                <a:gridCol w="1312601"/>
                <a:gridCol w="3295911"/>
              </a:tblGrid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일별 메모 상단</a:t>
                      </a:r>
                      <a:r>
                        <a:rPr lang="ko-KR" altLang="en-US" sz="1200" b="1" baseline="0" dirty="0" smtClean="0"/>
                        <a:t> </a:t>
                      </a:r>
                      <a:r>
                        <a:rPr lang="ko-KR" altLang="en-US" sz="1200" b="1" baseline="0" dirty="0" smtClean="0"/>
                        <a:t>아이콘</a:t>
                      </a:r>
                      <a:endParaRPr lang="en-US" altLang="ko-KR" sz="1200" b="1" baseline="0" dirty="0" smtClean="0"/>
                    </a:p>
                    <a:p>
                      <a:pPr algn="ctr" latinLnBrk="1"/>
                      <a:r>
                        <a:rPr lang="ko-KR" altLang="en-US" sz="1200" b="1" baseline="0" dirty="0" smtClean="0"/>
                        <a:t>툴 바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일별 메모에 필요한 다양한 기능 제공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이전 페이지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Scheduler </a:t>
                      </a:r>
                      <a:r>
                        <a:rPr lang="ko-KR" altLang="en-US" sz="1200" b="1" dirty="0" smtClean="0"/>
                        <a:t>초기화면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70760">
                <a:tc gridSpan="3"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1169401"/>
              </p:ext>
            </p:extLst>
          </p:nvPr>
        </p:nvGraphicFramePr>
        <p:xfrm>
          <a:off x="5796136" y="908720"/>
          <a:ext cx="2903984" cy="54607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/>
                <a:gridCol w="2183904"/>
              </a:tblGrid>
              <a:tr h="559599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Description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95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우측의 버튼을 클릭 할 시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달력을 제공한다</a:t>
                      </a:r>
                      <a:r>
                        <a:rPr lang="en-US" altLang="ko-KR" sz="1200" dirty="0" smtClean="0"/>
                        <a:t>.(</a:t>
                      </a:r>
                      <a:r>
                        <a:rPr lang="ko-KR" altLang="en-US" sz="1200" dirty="0" smtClean="0"/>
                        <a:t>날짜 선택</a:t>
                      </a:r>
                      <a:r>
                        <a:rPr lang="en-US" altLang="ko-KR" sz="1200" dirty="0" smtClean="0"/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95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2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저장 버튼을 클릭하여 기록한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메모를 저장한다</a:t>
                      </a:r>
                      <a:endParaRPr lang="en-US" altLang="ko-KR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17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3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검색 버튼을 클릭하여 입력한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단어 </a:t>
                      </a:r>
                      <a:r>
                        <a:rPr lang="en-US" altLang="ko-KR" sz="1200" dirty="0" smtClean="0"/>
                        <a:t>or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문장을 해당 년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월의</a:t>
                      </a:r>
                      <a:endParaRPr lang="en-US" altLang="ko-KR" sz="1200" baseline="0" dirty="0" smtClean="0"/>
                    </a:p>
                    <a:p>
                      <a:pPr latinLnBrk="1"/>
                      <a:r>
                        <a:rPr lang="ko-KR" altLang="en-US" sz="1200" baseline="0" dirty="0" smtClean="0"/>
                        <a:t>단위로 검색한다</a:t>
                      </a:r>
                      <a:endParaRPr lang="en-US" altLang="ko-KR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95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4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선택된 년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월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날짜의 메모를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삭제한다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95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5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선택된 년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월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날짜의 메모를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인쇄한다</a:t>
                      </a:r>
                      <a:endParaRPr lang="ko-KR" altLang="en-US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17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6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선택된 년</a:t>
                      </a:r>
                      <a:r>
                        <a:rPr lang="en-US" altLang="ko-KR" sz="1200" dirty="0" smtClean="0"/>
                        <a:t>,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월 날짜의 메모에</a:t>
                      </a:r>
                      <a:endParaRPr lang="en-US" altLang="ko-KR" sz="1200" baseline="0" dirty="0" smtClean="0"/>
                    </a:p>
                    <a:p>
                      <a:pPr latinLnBrk="1"/>
                      <a:r>
                        <a:rPr lang="ko-KR" altLang="en-US" sz="1200" baseline="0" dirty="0" smtClean="0"/>
                        <a:t>현재 날짜 및 시간을 </a:t>
                      </a:r>
                      <a:endParaRPr lang="en-US" altLang="ko-KR" sz="1200" baseline="0" dirty="0" smtClean="0"/>
                    </a:p>
                    <a:p>
                      <a:pPr latinLnBrk="1"/>
                      <a:r>
                        <a:rPr lang="ko-KR" altLang="en-US" sz="1200" baseline="0" dirty="0" smtClean="0"/>
                        <a:t>입력한다</a:t>
                      </a:r>
                      <a:endParaRPr lang="en-US" altLang="ko-KR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94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7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특수 기호 버튼을 클릭 시 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특수 기호 삽입을 위한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기호 넣기 창이 화면에 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나온다</a:t>
                      </a:r>
                      <a:r>
                        <a:rPr lang="en-US" altLang="ko-KR" sz="1200" dirty="0" smtClean="0"/>
                        <a:t>. </a:t>
                      </a:r>
                      <a:r>
                        <a:rPr lang="ko-KR" altLang="en-US" sz="1200" dirty="0" smtClean="0"/>
                        <a:t>그리고 기호를 입력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95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8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검색 모드로 진입한다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 rot="10800000" flipV="1">
            <a:off x="-856247" y="2747427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 rot="10800000" flipV="1">
            <a:off x="-1003717" y="3386325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 rot="10800000" flipV="1">
            <a:off x="-996097" y="3843525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 rot="10800000" flipV="1">
            <a:off x="-1087537" y="4487230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 rot="10800000" flipV="1">
            <a:off x="-1129204" y="1404284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4098" name="Picture 2" descr="C:\Users\JavaPro\Desktop\'청춘'\정보통신전자공학부\SW융합\중간프로젝트\벤치마킹\그림파일\프리스케쥴러 그림파일\1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444081"/>
            <a:ext cx="4800638" cy="453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직사각형 10"/>
          <p:cNvSpPr/>
          <p:nvPr/>
        </p:nvSpPr>
        <p:spPr>
          <a:xfrm rot="10800000" flipV="1">
            <a:off x="827584" y="1988840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 rot="10800000" flipV="1">
            <a:off x="2790293" y="1988840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 rot="10800000" flipV="1">
            <a:off x="3085233" y="1988840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 rot="10800000" flipV="1">
            <a:off x="3380173" y="1988840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 rot="10800000" flipV="1">
            <a:off x="3675113" y="1988840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 rot="10800000" flipV="1">
            <a:off x="3970053" y="1988840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6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 rot="10800000" flipV="1">
            <a:off x="4264993" y="1988840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7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 rot="10800000" flipV="1">
            <a:off x="4559933" y="1988840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8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601564" y="2510133"/>
            <a:ext cx="1728192" cy="1466623"/>
            <a:chOff x="2627784" y="1321953"/>
            <a:chExt cx="1308854" cy="1009423"/>
          </a:xfrm>
        </p:grpSpPr>
        <p:pic>
          <p:nvPicPr>
            <p:cNvPr id="20" name="Picture 4" descr="C:\Users\JavaPro\Desktop\'청춘'\정보통신전자공학부\SW융합\중간프로젝트\벤치마킹\그림파일\프리스케쥴러 그림파일\7.pn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6" t="740" r="77500" b="68982"/>
            <a:stretch/>
          </p:blipFill>
          <p:spPr bwMode="auto">
            <a:xfrm>
              <a:off x="2627784" y="1321953"/>
              <a:ext cx="1308854" cy="10094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직사각형 20"/>
            <p:cNvSpPr/>
            <p:nvPr/>
          </p:nvSpPr>
          <p:spPr>
            <a:xfrm>
              <a:off x="2627784" y="1321953"/>
              <a:ext cx="1308854" cy="100942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4099" name="Picture 3" descr="C:\Users\JavaPro\Desktop\'청춘'\정보통신전자공학부\SW융합\중간프로젝트\벤치마킹\그림파일\프리스케쥴러 그림파일\11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6" t="2296" r="2067" b="2833"/>
          <a:stretch/>
        </p:blipFill>
        <p:spPr bwMode="auto">
          <a:xfrm>
            <a:off x="2439270" y="2594998"/>
            <a:ext cx="2766623" cy="2025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2" name="직선 연결선 21"/>
          <p:cNvCxnSpPr>
            <a:stCxn id="20" idx="0"/>
          </p:cNvCxnSpPr>
          <p:nvPr/>
        </p:nvCxnSpPr>
        <p:spPr>
          <a:xfrm flipV="1">
            <a:off x="1465660" y="1772816"/>
            <a:ext cx="1216520" cy="73731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>
            <a:stCxn id="4099" idx="0"/>
          </p:cNvCxnSpPr>
          <p:nvPr/>
        </p:nvCxnSpPr>
        <p:spPr>
          <a:xfrm flipV="1">
            <a:off x="3822582" y="2255303"/>
            <a:ext cx="589881" cy="33969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0652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6706115"/>
              </p:ext>
            </p:extLst>
          </p:nvPr>
        </p:nvGraphicFramePr>
        <p:xfrm>
          <a:off x="323528" y="332656"/>
          <a:ext cx="8568952" cy="6002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42238"/>
                <a:gridCol w="1818202"/>
                <a:gridCol w="1312601"/>
                <a:gridCol w="3295911"/>
              </a:tblGrid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검색 모드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전체 일정</a:t>
                      </a:r>
                      <a:r>
                        <a:rPr lang="ko-KR" altLang="en-US" sz="1200" b="1" baseline="0" dirty="0" smtClean="0"/>
                        <a:t> </a:t>
                      </a:r>
                      <a:r>
                        <a:rPr lang="en-US" altLang="ko-KR" sz="1200" b="1" baseline="0" dirty="0" smtClean="0"/>
                        <a:t>schedule </a:t>
                      </a:r>
                      <a:r>
                        <a:rPr lang="ko-KR" altLang="en-US" sz="1200" b="1" baseline="0" dirty="0" smtClean="0"/>
                        <a:t>내용 중 특정 내용 검색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이전 페이지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일별 메모 관리자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70760">
                <a:tc gridSpan="3"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1671544"/>
              </p:ext>
            </p:extLst>
          </p:nvPr>
        </p:nvGraphicFramePr>
        <p:xfrm>
          <a:off x="5796136" y="908720"/>
          <a:ext cx="2903984" cy="5440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/>
                <a:gridCol w="2183904"/>
              </a:tblGrid>
              <a:tr h="57606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Description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검색 모드 취소 버튼을 통해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검색 </a:t>
                      </a:r>
                      <a:r>
                        <a:rPr lang="ko-KR" altLang="en-US" sz="1200" dirty="0" smtClean="0"/>
                        <a:t>모드를 취소하고 일별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메모 관리자로 이동한다</a:t>
                      </a:r>
                      <a:endParaRPr lang="en-US" altLang="ko-KR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2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입력 된 검색 </a:t>
                      </a:r>
                      <a:r>
                        <a:rPr lang="ko-KR" altLang="en-US" sz="1200" dirty="0" smtClean="0"/>
                        <a:t>내용에 따른 검색을 </a:t>
                      </a:r>
                      <a:r>
                        <a:rPr lang="ko-KR" altLang="en-US" sz="1200" dirty="0" smtClean="0"/>
                        <a:t>모든 년</a:t>
                      </a:r>
                      <a:r>
                        <a:rPr lang="en-US" altLang="ko-KR" sz="1200" dirty="0" smtClean="0"/>
                        <a:t>,</a:t>
                      </a:r>
                      <a:r>
                        <a:rPr lang="ko-KR" altLang="en-US" sz="1200" dirty="0" smtClean="0"/>
                        <a:t>월</a:t>
                      </a:r>
                      <a:r>
                        <a:rPr lang="en-US" altLang="ko-KR" sz="1200" dirty="0" smtClean="0"/>
                        <a:t>,</a:t>
                      </a:r>
                      <a:r>
                        <a:rPr lang="ko-KR" altLang="en-US" sz="1200" dirty="0" smtClean="0"/>
                        <a:t>날짜에 대해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진행한다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3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검색</a:t>
                      </a:r>
                      <a:r>
                        <a:rPr lang="ko-KR" altLang="en-US" sz="1200" baseline="0" dirty="0" smtClean="0"/>
                        <a:t> 된 결과를 통해 </a:t>
                      </a:r>
                      <a:endParaRPr lang="en-US" altLang="ko-KR" sz="1200" baseline="0" dirty="0" smtClean="0"/>
                    </a:p>
                    <a:p>
                      <a:pPr latinLnBrk="1"/>
                      <a:r>
                        <a:rPr lang="ko-KR" altLang="en-US" sz="1200" dirty="0" smtClean="0"/>
                        <a:t>검색 </a:t>
                      </a:r>
                      <a:r>
                        <a:rPr lang="ko-KR" altLang="en-US" sz="1200" dirty="0" smtClean="0"/>
                        <a:t>내용이 포함된 날짜를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보여준다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4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검색</a:t>
                      </a:r>
                      <a:r>
                        <a:rPr lang="ko-KR" altLang="en-US" sz="1200" baseline="0" dirty="0" smtClean="0"/>
                        <a:t> 된 결과 중 선택 된</a:t>
                      </a:r>
                      <a:r>
                        <a:rPr lang="ko-KR" altLang="en-US" sz="1200" dirty="0" smtClean="0"/>
                        <a:t> 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날짜의 </a:t>
                      </a:r>
                      <a:r>
                        <a:rPr lang="ko-KR" altLang="en-US" sz="1200" dirty="0" smtClean="0"/>
                        <a:t>메모 내용을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보여준다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5123" name="Picture 3" descr="C:\Users\JavaPro\Desktop\'청춘'\정보통신전자공학부\SW융합\중간프로젝트\벤치마킹\그림파일\프리스케쥴러 그림파일\12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6" t="1250" r="1082" b="2141"/>
          <a:stretch/>
        </p:blipFill>
        <p:spPr bwMode="auto">
          <a:xfrm>
            <a:off x="467544" y="1268760"/>
            <a:ext cx="4971404" cy="4104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/>
        </p:nvSpPr>
        <p:spPr>
          <a:xfrm rot="10800000" flipV="1">
            <a:off x="-856247" y="2747427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 rot="10800000" flipV="1">
            <a:off x="-1003717" y="3386325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 rot="10800000" flipV="1">
            <a:off x="-996097" y="3843525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 rot="10800000" flipV="1">
            <a:off x="-1087537" y="4487230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 rot="10800000" flipV="1">
            <a:off x="-1129204" y="1404284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 rot="10800000" flipV="1">
            <a:off x="461955" y="1320374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 rot="10800000" flipV="1">
            <a:off x="1537821" y="1391732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 rot="10800000" flipV="1">
            <a:off x="632895" y="2060848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 rot="10800000" flipV="1">
            <a:off x="2195736" y="2060848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0652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1271120"/>
              </p:ext>
            </p:extLst>
          </p:nvPr>
        </p:nvGraphicFramePr>
        <p:xfrm>
          <a:off x="323528" y="332656"/>
          <a:ext cx="8568952" cy="6002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42238"/>
                <a:gridCol w="1818202"/>
                <a:gridCol w="1312601"/>
                <a:gridCol w="3295911"/>
              </a:tblGrid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일별</a:t>
                      </a:r>
                      <a:r>
                        <a:rPr lang="en-US" altLang="ko-KR" sz="1200" b="1" baseline="0" dirty="0" smtClean="0"/>
                        <a:t> </a:t>
                      </a:r>
                      <a:r>
                        <a:rPr lang="ko-KR" altLang="en-US" sz="1200" b="1" baseline="0" dirty="0" smtClean="0"/>
                        <a:t>메모 관리자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일별 메모를 관리하고 입력한다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이전 페이지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Scheduler </a:t>
                      </a:r>
                      <a:r>
                        <a:rPr lang="ko-KR" altLang="en-US" sz="1200" b="1" dirty="0" smtClean="0"/>
                        <a:t>초기화면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70760">
                <a:tc gridSpan="3"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2471330"/>
              </p:ext>
            </p:extLst>
          </p:nvPr>
        </p:nvGraphicFramePr>
        <p:xfrm>
          <a:off x="5796136" y="908720"/>
          <a:ext cx="2903984" cy="52485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/>
                <a:gridCol w="2183904"/>
              </a:tblGrid>
              <a:tr h="57606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Description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년도와 월 선택 창에서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년도와 </a:t>
                      </a:r>
                      <a:r>
                        <a:rPr lang="ko-KR" altLang="en-US" sz="1200" dirty="0" smtClean="0"/>
                        <a:t>월을 선택한다</a:t>
                      </a:r>
                      <a:endParaRPr lang="en-US" altLang="ko-KR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2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선택된 년도와 월의 메모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중에서 선택된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dirty="0" smtClean="0"/>
                        <a:t>해당 </a:t>
                      </a:r>
                      <a:r>
                        <a:rPr lang="ko-KR" altLang="en-US" sz="1200" dirty="0" smtClean="0"/>
                        <a:t>월의 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검색된 메모를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dirty="0" smtClean="0"/>
                        <a:t>선택한다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3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선택된 날짜에 메모를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입력한다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 rot="10800000" flipV="1">
            <a:off x="-856247" y="2747427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 rot="10800000" flipV="1">
            <a:off x="-1003717" y="3386325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 rot="10800000" flipV="1">
            <a:off x="-996097" y="3843525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 rot="10800000" flipV="1">
            <a:off x="-1087537" y="4487230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 rot="10800000" flipV="1">
            <a:off x="-1129204" y="1404284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6146" name="Picture 2" descr="C:\Users\JavaPro\Desktop\'청춘'\정보통신전자공학부\SW융합\중간프로젝트\벤치마킹\그림파일\프리스케쥴러 그림파일\1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266467"/>
            <a:ext cx="5077113" cy="3746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직사각형 10"/>
          <p:cNvSpPr/>
          <p:nvPr/>
        </p:nvSpPr>
        <p:spPr>
          <a:xfrm rot="10800000" flipV="1">
            <a:off x="320074" y="1133236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 rot="10800000" flipV="1">
            <a:off x="1335093" y="1594306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 rot="10800000" flipV="1">
            <a:off x="2583535" y="1137821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0652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9313883"/>
              </p:ext>
            </p:extLst>
          </p:nvPr>
        </p:nvGraphicFramePr>
        <p:xfrm>
          <a:off x="323528" y="332656"/>
          <a:ext cx="8568952" cy="6002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42238"/>
                <a:gridCol w="1818202"/>
                <a:gridCol w="1312601"/>
                <a:gridCol w="3295911"/>
              </a:tblGrid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월 메모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월</a:t>
                      </a:r>
                      <a:r>
                        <a:rPr lang="ko-KR" altLang="en-US" sz="1200" b="1" baseline="0" dirty="0" smtClean="0"/>
                        <a:t> 메모를 관리하고 입력한다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이전 페이지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Scheduler </a:t>
                      </a:r>
                      <a:r>
                        <a:rPr lang="ko-KR" altLang="en-US" sz="1200" b="1" dirty="0" smtClean="0"/>
                        <a:t>초기화면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70760">
                <a:tc gridSpan="3"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4967704"/>
              </p:ext>
            </p:extLst>
          </p:nvPr>
        </p:nvGraphicFramePr>
        <p:xfrm>
          <a:off x="5796136" y="908720"/>
          <a:ext cx="3024336" cy="46542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9923"/>
                <a:gridCol w="2274413"/>
              </a:tblGrid>
              <a:tr h="57606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Description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우측의 버튼을 클릭 할 시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날짜를 선택할 수 있는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달력을 제공해 준다</a:t>
                      </a:r>
                      <a:endParaRPr lang="en-US" altLang="ko-KR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2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아이콘 툴 바의 아이콘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클릭을 통해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dirty="0" smtClean="0"/>
                        <a:t>저장</a:t>
                      </a:r>
                      <a:r>
                        <a:rPr lang="en-US" altLang="ko-KR" sz="1200" dirty="0" smtClean="0"/>
                        <a:t>,</a:t>
                      </a:r>
                      <a:r>
                        <a:rPr lang="ko-KR" altLang="en-US" sz="1200" baseline="0" dirty="0" smtClean="0"/>
                        <a:t> 삭제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검색</a:t>
                      </a:r>
                      <a:r>
                        <a:rPr lang="en-US" altLang="ko-KR" sz="1200" baseline="0" dirty="0" smtClean="0"/>
                        <a:t>,</a:t>
                      </a:r>
                    </a:p>
                    <a:p>
                      <a:pPr latinLnBrk="1"/>
                      <a:r>
                        <a:rPr lang="ko-KR" altLang="en-US" sz="1200" baseline="0" dirty="0" smtClean="0"/>
                        <a:t>인쇄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현재시간 제공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특수기호</a:t>
                      </a:r>
                      <a:endParaRPr lang="en-US" altLang="ko-KR" sz="1200" baseline="0" dirty="0" smtClean="0"/>
                    </a:p>
                    <a:p>
                      <a:pPr latinLnBrk="1"/>
                      <a:r>
                        <a:rPr lang="ko-KR" altLang="en-US" sz="1200" baseline="0" dirty="0" smtClean="0"/>
                        <a:t>삽입 등의 기능을 제공한다</a:t>
                      </a:r>
                      <a:endParaRPr lang="en-US" altLang="ko-KR" sz="1200" baseline="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3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년도</a:t>
                      </a:r>
                      <a:r>
                        <a:rPr lang="ko-KR" altLang="en-US" sz="1200" baseline="0" dirty="0" smtClean="0"/>
                        <a:t> </a:t>
                      </a:r>
                      <a:r>
                        <a:rPr lang="ko-KR" altLang="en-US" sz="1200" dirty="0" smtClean="0"/>
                        <a:t>선택을 통해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년도를 선택할 수 있다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4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선택된 년도</a:t>
                      </a:r>
                      <a:r>
                        <a:rPr lang="ko-KR" altLang="en-US" sz="1200" baseline="0" dirty="0" smtClean="0"/>
                        <a:t> </a:t>
                      </a:r>
                      <a:r>
                        <a:rPr lang="ko-KR" altLang="en-US" sz="1200" dirty="0" smtClean="0"/>
                        <a:t>선택을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통해 해당 년의 모든 메모를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간략하게 보여주고 선택할 수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있다</a:t>
                      </a:r>
                      <a:endParaRPr lang="en-US" altLang="ko-KR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5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선택된 년</a:t>
                      </a:r>
                      <a:r>
                        <a:rPr lang="en-US" altLang="ko-KR" sz="1200" dirty="0" smtClean="0"/>
                        <a:t>,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월의 월별 메모가</a:t>
                      </a:r>
                      <a:endParaRPr lang="en-US" altLang="ko-KR" sz="1200" baseline="0" dirty="0" smtClean="0"/>
                    </a:p>
                    <a:p>
                      <a:pPr latinLnBrk="1"/>
                      <a:r>
                        <a:rPr lang="ko-KR" altLang="en-US" sz="1200" baseline="0" dirty="0" smtClean="0"/>
                        <a:t>제공되고 월별 메모를</a:t>
                      </a:r>
                      <a:endParaRPr lang="en-US" altLang="ko-KR" sz="1200" baseline="0" dirty="0" smtClean="0"/>
                    </a:p>
                    <a:p>
                      <a:pPr latinLnBrk="1"/>
                      <a:r>
                        <a:rPr lang="ko-KR" altLang="en-US" sz="1200" baseline="0" dirty="0" smtClean="0"/>
                        <a:t>수정하거나 기록할 수 있다</a:t>
                      </a:r>
                      <a:r>
                        <a:rPr lang="en-US" altLang="ko-KR" sz="1200" baseline="0" dirty="0" smtClean="0"/>
                        <a:t>.</a:t>
                      </a:r>
                      <a:endParaRPr lang="en-US" altLang="ko-KR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 rot="10800000" flipV="1">
            <a:off x="-856247" y="2747427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 rot="10800000" flipV="1">
            <a:off x="-1003717" y="3386325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 rot="10800000" flipV="1">
            <a:off x="-996097" y="3843525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 rot="10800000" flipV="1">
            <a:off x="-1087537" y="4487230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 rot="10800000" flipV="1">
            <a:off x="-1129204" y="1404284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7170" name="Picture 2" descr="C:\Users\JavaPro\Desktop\'청춘'\정보통신전자공학부\SW융합\중간프로젝트\벤치마킹\그림파일\프리스케쥴러 그림파일\14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0" t="1673" r="1324" b="1569"/>
          <a:stretch/>
        </p:blipFill>
        <p:spPr bwMode="auto">
          <a:xfrm>
            <a:off x="395536" y="1268449"/>
            <a:ext cx="5138807" cy="4235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직사각형 10"/>
          <p:cNvSpPr/>
          <p:nvPr/>
        </p:nvSpPr>
        <p:spPr>
          <a:xfrm rot="10800000" flipV="1">
            <a:off x="395536" y="1265635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 rot="10800000" flipV="1">
            <a:off x="1619672" y="1300679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 rot="10800000" flipV="1">
            <a:off x="530038" y="2747427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 rot="10800000" flipV="1">
            <a:off x="1586247" y="2132856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 rot="10800000" flipV="1">
            <a:off x="2411760" y="2119412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6409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1721873"/>
              </p:ext>
            </p:extLst>
          </p:nvPr>
        </p:nvGraphicFramePr>
        <p:xfrm>
          <a:off x="323528" y="332656"/>
          <a:ext cx="8568952" cy="6093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42238"/>
                <a:gridCol w="1818202"/>
                <a:gridCol w="1312601"/>
                <a:gridCol w="3295911"/>
              </a:tblGrid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월 메모 상단 </a:t>
                      </a:r>
                      <a:r>
                        <a:rPr lang="ko-KR" altLang="en-US" sz="1200" b="1" dirty="0" smtClean="0"/>
                        <a:t>아이콘</a:t>
                      </a:r>
                      <a:endParaRPr lang="en-US" altLang="ko-KR" sz="1200" b="1" dirty="0" smtClean="0"/>
                    </a:p>
                    <a:p>
                      <a:pPr algn="ctr" latinLnBrk="1"/>
                      <a:r>
                        <a:rPr lang="ko-KR" altLang="en-US" sz="1200" b="1" dirty="0" smtClean="0"/>
                        <a:t>툴 바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월 메모에 필요한 다양한 기능 제공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이전 페이지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Scheduler</a:t>
                      </a:r>
                      <a:r>
                        <a:rPr lang="en-US" altLang="ko-KR" sz="1200" b="1" baseline="0" dirty="0" smtClean="0"/>
                        <a:t> </a:t>
                      </a:r>
                      <a:r>
                        <a:rPr lang="ko-KR" altLang="en-US" sz="1200" b="1" baseline="0" dirty="0" smtClean="0"/>
                        <a:t>초기화면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70760">
                <a:tc gridSpan="3"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2254421"/>
              </p:ext>
            </p:extLst>
          </p:nvPr>
        </p:nvGraphicFramePr>
        <p:xfrm>
          <a:off x="5796136" y="908720"/>
          <a:ext cx="2903984" cy="531846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/>
                <a:gridCol w="2183904"/>
              </a:tblGrid>
              <a:tr h="535891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Description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58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우측의 버튼을 클릭 할 시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달력을 제공한다</a:t>
                      </a:r>
                      <a:r>
                        <a:rPr lang="en-US" altLang="ko-KR" sz="1200" dirty="0" smtClean="0"/>
                        <a:t>.(</a:t>
                      </a:r>
                      <a:r>
                        <a:rPr lang="ko-KR" altLang="en-US" sz="1200" dirty="0" smtClean="0"/>
                        <a:t>월 </a:t>
                      </a:r>
                      <a:r>
                        <a:rPr lang="ko-KR" altLang="en-US" sz="1200" dirty="0" smtClean="0"/>
                        <a:t>선택</a:t>
                      </a:r>
                      <a:r>
                        <a:rPr lang="en-US" altLang="ko-KR" sz="1200" dirty="0" smtClean="0"/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58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2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저장 버튼을 클릭하여 기록한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메모를 저장한다</a:t>
                      </a:r>
                      <a:endParaRPr lang="en-US" altLang="ko-KR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12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3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검색 버튼을 클릭하여 입력한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단어 </a:t>
                      </a:r>
                      <a:r>
                        <a:rPr lang="en-US" altLang="ko-KR" sz="1200" dirty="0" smtClean="0"/>
                        <a:t>or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문장을 해당 년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월의</a:t>
                      </a:r>
                      <a:endParaRPr lang="en-US" altLang="ko-KR" sz="1200" baseline="0" dirty="0" smtClean="0"/>
                    </a:p>
                    <a:p>
                      <a:pPr latinLnBrk="1"/>
                      <a:r>
                        <a:rPr lang="ko-KR" altLang="en-US" sz="1200" baseline="0" dirty="0" smtClean="0"/>
                        <a:t>단위로 검색한다</a:t>
                      </a:r>
                      <a:endParaRPr lang="en-US" altLang="ko-KR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58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4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선택된 년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월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날짜의 메모를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삭제한다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58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5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선택된 년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월의 </a:t>
                      </a:r>
                      <a:r>
                        <a:rPr lang="ko-KR" altLang="en-US" sz="1200" dirty="0" smtClean="0"/>
                        <a:t>메모를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인쇄한다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12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6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선택된 년</a:t>
                      </a:r>
                      <a:r>
                        <a:rPr lang="en-US" altLang="ko-KR" sz="1200" dirty="0" smtClean="0"/>
                        <a:t>,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월 </a:t>
                      </a:r>
                      <a:r>
                        <a:rPr lang="ko-KR" altLang="en-US" sz="1200" baseline="0" dirty="0" smtClean="0"/>
                        <a:t>메모에</a:t>
                      </a:r>
                      <a:endParaRPr lang="en-US" altLang="ko-KR" sz="1200" baseline="0" dirty="0" smtClean="0"/>
                    </a:p>
                    <a:p>
                      <a:pPr latinLnBrk="1"/>
                      <a:r>
                        <a:rPr lang="ko-KR" altLang="en-US" sz="1200" baseline="0" dirty="0" smtClean="0"/>
                        <a:t>현재 날짜 및 시간을 </a:t>
                      </a:r>
                      <a:endParaRPr lang="en-US" altLang="ko-KR" sz="1200" baseline="0" dirty="0" smtClean="0"/>
                    </a:p>
                    <a:p>
                      <a:pPr latinLnBrk="1"/>
                      <a:r>
                        <a:rPr lang="ko-KR" altLang="en-US" sz="1200" baseline="0" dirty="0" smtClean="0"/>
                        <a:t>입력한다</a:t>
                      </a:r>
                      <a:endParaRPr lang="en-US" altLang="ko-KR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87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7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특수 기호 버튼을 클릭 시 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특수 기호 삽입을 위한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기호 넣기 창이 화면에 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나온다</a:t>
                      </a:r>
                      <a:r>
                        <a:rPr lang="en-US" altLang="ko-KR" sz="1200" dirty="0" smtClean="0"/>
                        <a:t>. </a:t>
                      </a:r>
                      <a:r>
                        <a:rPr lang="ko-KR" altLang="en-US" sz="1200" dirty="0" smtClean="0"/>
                        <a:t>그리고 기호를 입력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58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8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검색 모드로 진입한다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 rot="10800000" flipV="1">
            <a:off x="-856247" y="2747427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 rot="10800000" flipV="1">
            <a:off x="-1003717" y="3386325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 rot="10800000" flipV="1">
            <a:off x="-996097" y="3843525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 rot="10800000" flipV="1">
            <a:off x="-1087537" y="4487230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 rot="10800000" flipV="1">
            <a:off x="-1129204" y="1404284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8194" name="Picture 2" descr="C:\Users\JavaPro\Desktop\'청춘'\정보통신전자공학부\SW융합\중간프로젝트\벤치마킹\그림파일\프리스케쥴러 그림파일\1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936" y="1334662"/>
            <a:ext cx="5036072" cy="430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직사각형 10"/>
          <p:cNvSpPr/>
          <p:nvPr/>
        </p:nvSpPr>
        <p:spPr>
          <a:xfrm rot="10800000" flipV="1">
            <a:off x="837580" y="1899107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 rot="10800000" flipV="1">
            <a:off x="2800289" y="1899107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 rot="10800000" flipV="1">
            <a:off x="3095229" y="1899107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 rot="10800000" flipV="1">
            <a:off x="3390169" y="1899107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 rot="10800000" flipV="1">
            <a:off x="3685109" y="1899107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 rot="10800000" flipV="1">
            <a:off x="3980049" y="1899107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6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 rot="10800000" flipV="1">
            <a:off x="4274989" y="1899107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7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 rot="10800000" flipV="1">
            <a:off x="4569929" y="1899107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8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611560" y="2420400"/>
            <a:ext cx="1728192" cy="1466623"/>
            <a:chOff x="2627784" y="1321953"/>
            <a:chExt cx="1308854" cy="1009423"/>
          </a:xfrm>
        </p:grpSpPr>
        <p:pic>
          <p:nvPicPr>
            <p:cNvPr id="20" name="Picture 4" descr="C:\Users\JavaPro\Desktop\'청춘'\정보통신전자공학부\SW융합\중간프로젝트\벤치마킹\그림파일\프리스케쥴러 그림파일\7.pn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6" t="740" r="77500" b="68982"/>
            <a:stretch/>
          </p:blipFill>
          <p:spPr bwMode="auto">
            <a:xfrm>
              <a:off x="2627784" y="1321953"/>
              <a:ext cx="1308854" cy="10094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직사각형 20"/>
            <p:cNvSpPr/>
            <p:nvPr/>
          </p:nvSpPr>
          <p:spPr>
            <a:xfrm>
              <a:off x="2627784" y="1321953"/>
              <a:ext cx="1308854" cy="100942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2" name="Picture 3" descr="C:\Users\JavaPro\Desktop\'청춘'\정보통신전자공학부\SW융합\중간프로젝트\벤치마킹\그림파일\프리스케쥴러 그림파일\11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6" t="2296" r="2067" b="2833"/>
          <a:stretch/>
        </p:blipFill>
        <p:spPr bwMode="auto">
          <a:xfrm>
            <a:off x="2618997" y="2444104"/>
            <a:ext cx="2525578" cy="1848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" name="직선 연결선 22"/>
          <p:cNvCxnSpPr/>
          <p:nvPr/>
        </p:nvCxnSpPr>
        <p:spPr>
          <a:xfrm flipV="1">
            <a:off x="1475656" y="1765300"/>
            <a:ext cx="216024" cy="65510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>
            <a:stCxn id="22" idx="0"/>
          </p:cNvCxnSpPr>
          <p:nvPr/>
        </p:nvCxnSpPr>
        <p:spPr>
          <a:xfrm flipV="1">
            <a:off x="3881786" y="2165570"/>
            <a:ext cx="540673" cy="27853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6409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674</TotalTime>
  <Words>2507</Words>
  <Application>Microsoft Office PowerPoint</Application>
  <PresentationFormat>화면 슬라이드 쇼(4:3)</PresentationFormat>
  <Paragraphs>1092</Paragraphs>
  <Slides>37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37</vt:i4>
      </vt:variant>
    </vt:vector>
  </HeadingPairs>
  <TitlesOfParts>
    <vt:vector size="38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JavaPro</dc:creator>
  <cp:lastModifiedBy>JavaPro</cp:lastModifiedBy>
  <cp:revision>75</cp:revision>
  <cp:lastPrinted>2015-05-02T07:47:20Z</cp:lastPrinted>
  <dcterms:created xsi:type="dcterms:W3CDTF">2015-05-01T07:35:28Z</dcterms:created>
  <dcterms:modified xsi:type="dcterms:W3CDTF">2015-05-03T05:31:22Z</dcterms:modified>
</cp:coreProperties>
</file>