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73" r:id="rId4"/>
    <p:sldId id="272" r:id="rId5"/>
    <p:sldId id="274" r:id="rId6"/>
    <p:sldId id="275" r:id="rId7"/>
    <p:sldId id="277" r:id="rId8"/>
    <p:sldId id="276" r:id="rId9"/>
    <p:sldId id="278" r:id="rId10"/>
    <p:sldId id="279" r:id="rId11"/>
    <p:sldId id="281" r:id="rId12"/>
    <p:sldId id="282" r:id="rId13"/>
    <p:sldId id="290" r:id="rId14"/>
    <p:sldId id="283" r:id="rId15"/>
    <p:sldId id="284" r:id="rId16"/>
    <p:sldId id="285" r:id="rId17"/>
    <p:sldId id="291" r:id="rId18"/>
    <p:sldId id="287" r:id="rId19"/>
    <p:sldId id="288" r:id="rId20"/>
    <p:sldId id="289" r:id="rId21"/>
    <p:sldId id="292" r:id="rId22"/>
    <p:sldId id="293" r:id="rId23"/>
    <p:sldId id="294" r:id="rId24"/>
  </p:sldIdLst>
  <p:sldSz cx="12192000" cy="6858000"/>
  <p:notesSz cx="6864350" cy="9996488"/>
  <p:embeddedFontLst>
    <p:embeddedFont>
      <p:font typeface="맑은 고딕" panose="020B0503020000020004" pitchFamily="50" charset="-127"/>
      <p:regular r:id="rId26"/>
      <p:bold r:id="rId27"/>
    </p:embeddedFont>
    <p:embeddedFont>
      <p:font typeface="HY헤드라인M" panose="0203060000010101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B9"/>
    <a:srgbClr val="DADA10"/>
    <a:srgbClr val="FFFF66"/>
    <a:srgbClr val="3F3F3F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0" autoAdjust="0"/>
    <p:restoredTop sz="83903" autoAdjust="0"/>
  </p:normalViewPr>
  <p:slideViewPr>
    <p:cSldViewPr snapToGrid="0" showGuides="1">
      <p:cViewPr varScale="1">
        <p:scale>
          <a:sx n="96" d="100"/>
          <a:sy n="96" d="100"/>
        </p:scale>
        <p:origin x="144" y="216"/>
      </p:cViewPr>
      <p:guideLst>
        <p:guide orient="horz" pos="2092"/>
        <p:guide pos="3840"/>
        <p:guide pos="17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E8B1019B-74AE-4A43-8378-47B652A93DB0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119B9F3E-CE33-4662-98DB-7F6551FCE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412">
              <a:defRPr/>
            </a:pPr>
            <a:r>
              <a:rPr lang="ko-KR" altLang="ko-KR" sz="1300"/>
              <a:t>일단 일정에 관련된 달력을 제공하기 위해 안드로이드기반의 스케쥴과 프리 스케쥴러를 벤치마킹 하였다</a:t>
            </a:r>
            <a:r>
              <a:rPr lang="en-US" altLang="ko-KR" sz="1300"/>
              <a:t>.</a:t>
            </a:r>
            <a:endParaRPr lang="ko-KR" altLang="ko-KR" sz="13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0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300"/>
              <a:t>기본적으로 문서 작업을 할 </a:t>
            </a:r>
            <a:r>
              <a:rPr lang="ko-KR" altLang="en-US" sz="1300" smtClean="0"/>
              <a:t>수 있는</a:t>
            </a:r>
            <a:r>
              <a:rPr lang="en-US" altLang="ko-KR" sz="1300" smtClean="0"/>
              <a:t> </a:t>
            </a:r>
            <a:r>
              <a:rPr lang="en-US" altLang="ko-KR" sz="1300"/>
              <a:t>MS Office</a:t>
            </a:r>
            <a:r>
              <a:rPr lang="ko-KR" altLang="ko-KR" sz="1300"/>
              <a:t>의</a:t>
            </a:r>
            <a:r>
              <a:rPr lang="en-US" altLang="ko-KR" sz="1300"/>
              <a:t> </a:t>
            </a:r>
            <a:r>
              <a:rPr lang="en-US" altLang="ko-KR" sz="1300" smtClean="0"/>
              <a:t>Word</a:t>
            </a:r>
            <a:r>
              <a:rPr lang="ko-KR" altLang="ko-KR" sz="1300"/>
              <a:t>와</a:t>
            </a:r>
            <a:r>
              <a:rPr lang="en-US" altLang="ko-KR" sz="1300"/>
              <a:t> </a:t>
            </a:r>
            <a:r>
              <a:rPr lang="ko-KR" altLang="ko-KR" sz="1300" smtClean="0"/>
              <a:t>한글</a:t>
            </a:r>
            <a:r>
              <a:rPr lang="en-US" altLang="ko-KR" sz="1300" smtClean="0"/>
              <a:t> </a:t>
            </a:r>
            <a:r>
              <a:rPr lang="en-US" altLang="ko-KR" sz="1300"/>
              <a:t>2010 </a:t>
            </a:r>
            <a:r>
              <a:rPr lang="ko-KR" altLang="ko-KR" sz="1300"/>
              <a:t>을 </a:t>
            </a:r>
            <a:r>
              <a:rPr lang="ko-KR" altLang="ko-KR" sz="1300" smtClean="0"/>
              <a:t>벤치마킹</a:t>
            </a:r>
            <a:r>
              <a:rPr lang="en-US" altLang="ko-KR" sz="1300" smtClean="0"/>
              <a:t> </a:t>
            </a:r>
            <a:r>
              <a:rPr lang="ko-KR" altLang="ko-KR" sz="1300" smtClean="0"/>
              <a:t>하였</a:t>
            </a:r>
            <a:r>
              <a:rPr lang="ko-KR" altLang="en-US" sz="1300" smtClean="0"/>
              <a:t>다</a:t>
            </a:r>
            <a:r>
              <a:rPr lang="en-US" altLang="ko-KR" sz="130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300" smtClean="0"/>
              <a:t>노트형식으로 간단한 문서작업을 할 수 있는 </a:t>
            </a:r>
            <a:r>
              <a:rPr lang="en-US" altLang="ko-KR" sz="1300" smtClean="0"/>
              <a:t>MS </a:t>
            </a:r>
            <a:r>
              <a:rPr lang="en-US" altLang="ko-KR" sz="1300"/>
              <a:t>Office</a:t>
            </a:r>
            <a:r>
              <a:rPr lang="ko-KR" altLang="ko-KR" sz="1300"/>
              <a:t>의</a:t>
            </a:r>
            <a:r>
              <a:rPr lang="en-US" altLang="ko-KR" sz="1300"/>
              <a:t> One </a:t>
            </a:r>
            <a:r>
              <a:rPr lang="en-US" altLang="ko-KR" sz="1300" smtClean="0"/>
              <a:t>Note </a:t>
            </a:r>
            <a:r>
              <a:rPr lang="ko-KR" altLang="ko-KR" sz="1300" smtClean="0"/>
              <a:t>와</a:t>
            </a:r>
            <a:r>
              <a:rPr lang="en-US" altLang="ko-KR" sz="1300" smtClean="0"/>
              <a:t> Sticky Notes</a:t>
            </a:r>
            <a:r>
              <a:rPr lang="ko-KR" altLang="en-US" sz="1300" smtClean="0"/>
              <a:t>를 벤치마킹 하였다</a:t>
            </a:r>
            <a:r>
              <a:rPr lang="en-US" altLang="ko-KR" sz="130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412">
              <a:defRPr/>
            </a:pPr>
            <a:r>
              <a:rPr lang="ko-KR" altLang="ko-KR" sz="1300"/>
              <a:t>개발자</a:t>
            </a:r>
            <a:r>
              <a:rPr lang="en-US" altLang="ko-KR" sz="1300"/>
              <a:t>,</a:t>
            </a:r>
            <a:r>
              <a:rPr lang="ko-KR" altLang="ko-KR" sz="1300"/>
              <a:t>개발 학습자가 사용할</a:t>
            </a:r>
            <a:r>
              <a:rPr lang="en-US" altLang="ko-KR" sz="1300"/>
              <a:t> Java Code </a:t>
            </a:r>
            <a:r>
              <a:rPr lang="ko-KR" altLang="ko-KR" sz="1300"/>
              <a:t>편집기로</a:t>
            </a:r>
            <a:r>
              <a:rPr lang="en-US" altLang="ko-KR" sz="1300"/>
              <a:t> Edit Plus</a:t>
            </a:r>
            <a:r>
              <a:rPr lang="ko-KR" altLang="ko-KR" sz="1300"/>
              <a:t>와</a:t>
            </a:r>
            <a:r>
              <a:rPr lang="en-US" altLang="ko-KR" sz="1300"/>
              <a:t> Eclipse</a:t>
            </a:r>
            <a:r>
              <a:rPr lang="ko-KR" altLang="ko-KR" sz="1300"/>
              <a:t>를 벤치마킹을 </a:t>
            </a:r>
            <a:r>
              <a:rPr lang="ko-KR" altLang="ko-KR" sz="1300" smtClean="0"/>
              <a:t>하였</a:t>
            </a:r>
            <a:r>
              <a:rPr lang="ko-KR" altLang="en-US" sz="1300" smtClean="0"/>
              <a:t>다</a:t>
            </a:r>
            <a:endParaRPr lang="ko-KR" altLang="ko-KR" sz="13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2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B9F3E-CE33-4662-98DB-7F6551FCEA8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4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5891" y="2417583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5891" y="3196991"/>
            <a:ext cx="2538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STriKe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94009" y="2417583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57427" y="2195795"/>
            <a:ext cx="0" cy="3755062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590954" y="2479137"/>
            <a:ext cx="135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90954" y="3215945"/>
            <a:ext cx="15696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장재영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김대섭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박세훈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김정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윤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JavaPro\AppData\Local\Microsoft\Windows\Temporary Internet Files\Content.IE5\4ZW5H5MJ\Pen-Scribbling-2964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94" y="794481"/>
            <a:ext cx="2423022" cy="28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18633" y="313012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790894" y="2724950"/>
            <a:ext cx="584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 Marking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30201" y="5083632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8633" y="39972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197460" y="1843088"/>
            <a:ext cx="4263054" cy="3759021"/>
            <a:chOff x="1197460" y="1843088"/>
            <a:chExt cx="4263054" cy="3759021"/>
          </a:xfrm>
        </p:grpSpPr>
        <p:sp>
          <p:nvSpPr>
            <p:cNvPr id="3" name="TextBox 2"/>
            <p:cNvSpPr txBox="1"/>
            <p:nvPr/>
          </p:nvSpPr>
          <p:spPr>
            <a:xfrm>
              <a:off x="2038350" y="4533900"/>
              <a:ext cx="2581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안드로이드의 캘린더</a:t>
              </a:r>
              <a:endParaRPr lang="ko-KR" altLang="en-US" sz="2000" b="1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1916" y="1843088"/>
              <a:ext cx="1776342" cy="26273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197460" y="4955778"/>
              <a:ext cx="4263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전세계적으로 안드로이드를 사용하는 이용자가 많기 때문에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28990" y="1555343"/>
            <a:ext cx="4637479" cy="4301997"/>
            <a:chOff x="6828990" y="1555343"/>
            <a:chExt cx="4637479" cy="4301997"/>
          </a:xfrm>
        </p:grpSpPr>
        <p:sp>
          <p:nvSpPr>
            <p:cNvPr id="4" name="TextBox 3"/>
            <p:cNvSpPr txBox="1"/>
            <p:nvPr/>
          </p:nvSpPr>
          <p:spPr>
            <a:xfrm>
              <a:off x="8202553" y="4533900"/>
              <a:ext cx="1890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프리 스케쥴러</a:t>
              </a:r>
              <a:endParaRPr lang="ko-KR" altLang="en-US" sz="2000" b="1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744" y="1555343"/>
              <a:ext cx="4020111" cy="29150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28990" y="4934010"/>
              <a:ext cx="46374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일정관리 </a:t>
              </a:r>
              <a:r>
                <a:rPr lang="en-US" altLang="ko-KR" smtClean="0"/>
                <a:t>Software</a:t>
              </a:r>
              <a:r>
                <a:rPr lang="ko-KR" altLang="en-US" smtClean="0"/>
                <a:t>중 가장 많은 </a:t>
              </a:r>
              <a:r>
                <a:rPr lang="en-US" altLang="ko-KR" smtClean="0"/>
                <a:t>Download </a:t>
              </a:r>
              <a:r>
                <a:rPr lang="ko-KR" altLang="en-US" smtClean="0"/>
                <a:t>횟수를 기록한 프로그램이기에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3735" y="377956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175735" y="1783646"/>
            <a:ext cx="3240472" cy="3723016"/>
            <a:chOff x="1175735" y="1783646"/>
            <a:chExt cx="3240472" cy="37230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735" y="1783646"/>
              <a:ext cx="3240472" cy="24303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0917" y="4214000"/>
              <a:ext cx="2547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Ms Office Word</a:t>
              </a:r>
              <a:endParaRPr lang="ko-KR" altLang="en-US" sz="20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5735" y="4583332"/>
              <a:ext cx="3240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전 세계적으로 가장 많이 사용되는 </a:t>
              </a:r>
              <a:r>
                <a:rPr lang="en-US" altLang="ko-KR" smtClean="0"/>
                <a:t>Office</a:t>
              </a:r>
              <a:r>
                <a:rPr lang="ko-KR" altLang="en-US" smtClean="0"/>
                <a:t>이기 때문에 벤치마킹을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253670" y="2075746"/>
            <a:ext cx="3784600" cy="3461694"/>
            <a:chOff x="7253670" y="2075746"/>
            <a:chExt cx="3784600" cy="346169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888" y="2075746"/>
              <a:ext cx="2986165" cy="204696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106667" y="4214000"/>
              <a:ext cx="2405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한컴 오피스 </a:t>
              </a:r>
              <a:r>
                <a:rPr lang="en-US" altLang="ko-KR" sz="2000" b="1" smtClean="0"/>
                <a:t>2010</a:t>
              </a:r>
              <a:endParaRPr lang="ko-KR" altLang="en-US" sz="2000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53670" y="4614110"/>
              <a:ext cx="378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Ms Office Word </a:t>
              </a:r>
              <a:r>
                <a:rPr lang="ko-KR" altLang="en-US" smtClean="0"/>
                <a:t>다음으로 가장 많이 사용하고 한글에 가장 특화된 </a:t>
              </a:r>
              <a:r>
                <a:rPr lang="en-US" altLang="ko-KR" smtClean="0"/>
                <a:t>Office</a:t>
              </a:r>
              <a:r>
                <a:rPr lang="ko-KR" altLang="en-US" smtClean="0"/>
                <a:t>이기 때문에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3735" y="377956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9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036616" y="1797594"/>
            <a:ext cx="3835400" cy="3753794"/>
            <a:chOff x="1036616" y="1797594"/>
            <a:chExt cx="3835400" cy="375379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080" y="1797594"/>
              <a:ext cx="3240472" cy="243035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85212" y="4227948"/>
              <a:ext cx="2975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Ms Office One Note</a:t>
              </a:r>
              <a:endParaRPr lang="ko-KR" altLang="en-US" sz="2000" b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6616" y="4628058"/>
              <a:ext cx="383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MS Office</a:t>
              </a:r>
              <a:r>
                <a:rPr lang="ko-KR" altLang="en-US" smtClean="0"/>
                <a:t>에서 제공하는 빠르고 노트하기가 쉬운 프로그램이라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17601" y="1962694"/>
            <a:ext cx="3924300" cy="3398557"/>
            <a:chOff x="7017601" y="1962694"/>
            <a:chExt cx="3924300" cy="339855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601" y="1962694"/>
              <a:ext cx="3823958" cy="209700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220698" y="4037811"/>
              <a:ext cx="1609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스티커 메모</a:t>
              </a:r>
              <a:endParaRPr lang="ko-KR" altLang="en-US" sz="2000" b="1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601" y="4437921"/>
              <a:ext cx="39243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윈도우 </a:t>
              </a:r>
              <a:r>
                <a:rPr lang="en-US" altLang="ko-KR" smtClean="0"/>
                <a:t>OS</a:t>
              </a:r>
              <a:r>
                <a:rPr lang="ko-KR" altLang="en-US" smtClean="0"/>
                <a:t>에 기본적으로 제공되는 노트할 수 있는 프로그램이기 때문에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73735" y="377956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8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19225" y="2285999"/>
            <a:ext cx="3581400" cy="3559328"/>
            <a:chOff x="1419225" y="2285999"/>
            <a:chExt cx="3581400" cy="355932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2285999"/>
              <a:ext cx="3581400" cy="198966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707311" y="4275666"/>
              <a:ext cx="1005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Eclipse</a:t>
              </a:r>
              <a:endParaRPr lang="ko-KR" altLang="en-US" sz="2000" b="1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19225" y="4644998"/>
              <a:ext cx="3482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Java </a:t>
              </a:r>
              <a:r>
                <a:rPr lang="ko-KR" altLang="en-US" smtClean="0"/>
                <a:t>개발자들이 가장많이 사용하는 에디트 툴이고 편리한 기능이 많은 툴이라서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323137" y="1714413"/>
            <a:ext cx="3454400" cy="4130914"/>
            <a:chOff x="7323137" y="1714413"/>
            <a:chExt cx="3454400" cy="413091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100" y="1714413"/>
              <a:ext cx="2530475" cy="25304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607084" y="4244888"/>
              <a:ext cx="127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EditPlus</a:t>
              </a:r>
              <a:endParaRPr lang="ko-KR" altLang="en-US" sz="20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23137" y="4644998"/>
              <a:ext cx="345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Eclipse</a:t>
              </a:r>
              <a:r>
                <a:rPr lang="ko-KR" altLang="en-US" smtClean="0"/>
                <a:t>보다는 아니지만 </a:t>
              </a:r>
              <a:r>
                <a:rPr lang="en-US" altLang="ko-KR" smtClean="0"/>
                <a:t>Java </a:t>
              </a:r>
              <a:r>
                <a:rPr lang="ko-KR" altLang="en-US" smtClean="0"/>
                <a:t>개발자들이 단순하고 빠르게 작업할 수 있는 툴이라서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3735" y="377956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770" y="5283610"/>
            <a:ext cx="1055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-</a:t>
            </a:r>
            <a:r>
              <a:rPr lang="ko-KR" altLang="ko-KR" sz="2400" b="1" smtClean="0"/>
              <a:t>개발자 </a:t>
            </a:r>
            <a:r>
              <a:rPr lang="ko-KR" altLang="ko-KR" sz="2400" b="1"/>
              <a:t>및 학습자들이 학습 단계에서 </a:t>
            </a:r>
            <a:r>
              <a:rPr lang="en-US" altLang="ko-KR" sz="2400" b="1"/>
              <a:t>Java Code</a:t>
            </a:r>
            <a:r>
              <a:rPr lang="ko-KR" altLang="ko-KR" sz="2400" b="1"/>
              <a:t>와 </a:t>
            </a:r>
            <a:r>
              <a:rPr lang="en-US" altLang="ko-KR" sz="2400" b="1"/>
              <a:t>Code</a:t>
            </a:r>
            <a:r>
              <a:rPr lang="ko-KR" altLang="ko-KR" sz="2400" b="1"/>
              <a:t>에 대한 </a:t>
            </a:r>
            <a:r>
              <a:rPr lang="ko-KR" altLang="ko-KR" sz="2400" b="1" smtClean="0"/>
              <a:t>설명</a:t>
            </a:r>
            <a:r>
              <a:rPr lang="ko-KR" altLang="en-US" sz="2400" b="1" smtClean="0"/>
              <a:t>을</a:t>
            </a:r>
            <a:r>
              <a:rPr lang="ko-KR" altLang="ko-KR" sz="2400" b="1" smtClean="0"/>
              <a:t> </a:t>
            </a:r>
            <a:endParaRPr lang="en-US" altLang="ko-KR" sz="2400" b="1" smtClean="0"/>
          </a:p>
          <a:p>
            <a:endParaRPr lang="en-US" altLang="ko-KR" sz="2400" b="1" smtClean="0"/>
          </a:p>
          <a:p>
            <a:r>
              <a:rPr lang="ko-KR" altLang="ko-KR" sz="2400" b="1" smtClean="0"/>
              <a:t>가독성을 </a:t>
            </a:r>
            <a:r>
              <a:rPr lang="ko-KR" altLang="ko-KR" sz="2400" b="1"/>
              <a:t>높이기 위해 주석처리 대신에 일반적인 </a:t>
            </a:r>
            <a:r>
              <a:rPr lang="en-US" altLang="ko-KR" sz="2400" b="1"/>
              <a:t>Text</a:t>
            </a:r>
            <a:r>
              <a:rPr lang="ko-KR" altLang="ko-KR" sz="2400" b="1"/>
              <a:t>입력 형태로 설명한다</a:t>
            </a:r>
            <a:r>
              <a:rPr lang="en-US" altLang="ko-KR" sz="2400" b="1"/>
              <a:t>.</a:t>
            </a:r>
            <a:endParaRPr lang="ko-KR" altLang="ko-KR" sz="2400" b="1"/>
          </a:p>
        </p:txBody>
      </p:sp>
      <p:sp>
        <p:nvSpPr>
          <p:cNvPr id="4" name="직사각형 3"/>
          <p:cNvSpPr/>
          <p:nvPr/>
        </p:nvSpPr>
        <p:spPr>
          <a:xfrm>
            <a:off x="318633" y="39972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요구 사항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42" y="232914"/>
            <a:ext cx="5777780" cy="4333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824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2172" y="1741120"/>
            <a:ext cx="6096000" cy="8206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기본 서비스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월별 형태의</a:t>
            </a:r>
            <a:r>
              <a:rPr lang="en-US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UI,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문서 작업</a:t>
            </a:r>
            <a:r>
              <a:rPr lang="en-US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,Java Code 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편집 기능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2172" y="3375459"/>
            <a:ext cx="6096000" cy="8206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특화 서비스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-Java Code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포맷팅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소스 코드 설명부 자동 주석처리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2172" y="5009799"/>
            <a:ext cx="6096000" cy="11169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부가 서비스</a:t>
            </a:r>
            <a:endParaRPr lang="ko-KR" altLang="ko-KR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일별 단위의 일정 관리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기념일 표시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추진 일정 표시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알림 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기능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284" y="461075"/>
            <a:ext cx="213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제공 서비스</a:t>
            </a:r>
            <a:endParaRPr lang="ko-KR" altLang="en-US" sz="2800" b="1"/>
          </a:p>
        </p:txBody>
      </p:sp>
      <p:cxnSp>
        <p:nvCxnSpPr>
          <p:cNvPr id="8" name="직선 연결선 7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26" y="313012"/>
            <a:ext cx="4863005" cy="4863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2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18633" y="313012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781522" y="2724950"/>
            <a:ext cx="262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단계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40902" y="5109023"/>
            <a:ext cx="193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단계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508"/>
              </p:ext>
            </p:extLst>
          </p:nvPr>
        </p:nvGraphicFramePr>
        <p:xfrm>
          <a:off x="6096000" y="3897007"/>
          <a:ext cx="4440555" cy="1865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8113"/>
                <a:gridCol w="1362442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400" b="1" i="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명사</a:t>
                      </a:r>
                      <a:endParaRPr 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400" b="1" i="0" u="none" strike="noStrike">
                          <a:solidFill>
                            <a:schemeClr val="tx1"/>
                          </a:solidFill>
                          <a:effectLst/>
                        </a:rPr>
                        <a:t>중복횟수</a:t>
                      </a:r>
                      <a:endParaRPr 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424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50" u="none" strike="noStrike">
                          <a:effectLst/>
                        </a:rPr>
                        <a:t>사용자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</a:tr>
              <a:tr h="2354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smtClean="0">
                          <a:effectLst/>
                        </a:rPr>
                        <a:t> </a:t>
                      </a:r>
                      <a:r>
                        <a:rPr lang="ko-KR" sz="1050" u="none" strike="noStrike" smtClean="0">
                          <a:effectLst/>
                        </a:rPr>
                        <a:t>사람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학습자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학습자들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087427" y="4819650"/>
            <a:ext cx="4457700" cy="228600"/>
          </a:xfrm>
          <a:prstGeom prst="rect">
            <a:avLst/>
          </a:prstGeom>
          <a:solidFill>
            <a:schemeClr val="accent1">
              <a:lumMod val="5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0" y="4170362"/>
            <a:ext cx="1485169" cy="14986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8" idx="1"/>
            <a:endCxn id="9" idx="3"/>
          </p:cNvCxnSpPr>
          <p:nvPr/>
        </p:nvCxnSpPr>
        <p:spPr>
          <a:xfrm flipH="1" flipV="1">
            <a:off x="2961909" y="4919662"/>
            <a:ext cx="3125518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3734" y="377956"/>
            <a:ext cx="2548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명사 키 추출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69254"/>
              </p:ext>
            </p:extLst>
          </p:nvPr>
        </p:nvGraphicFramePr>
        <p:xfrm>
          <a:off x="5264032" y="1135108"/>
          <a:ext cx="6134437" cy="5021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412"/>
                <a:gridCol w="613707"/>
                <a:gridCol w="2073166"/>
                <a:gridCol w="662152"/>
              </a:tblGrid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동사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중복횟수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동사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중복횟수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가능하다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인쇄가</a:t>
                      </a:r>
                      <a:r>
                        <a:rPr lang="en-US" altLang="ko-KR" sz="900" u="none" strike="noStrike">
                          <a:effectLst/>
                        </a:rPr>
                        <a:t>,&gt;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저장하다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사용자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검색하다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단어 </a:t>
                      </a:r>
                      <a:r>
                        <a:rPr lang="en-US" altLang="ko-KR" sz="900" u="none" strike="noStrike">
                          <a:effectLst/>
                        </a:rPr>
                        <a:t>or </a:t>
                      </a:r>
                      <a:r>
                        <a:rPr lang="ko-KR" altLang="en-US" sz="900" u="none" strike="noStrike">
                          <a:effectLst/>
                        </a:rPr>
                        <a:t>문장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저장하다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자동으로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계획하다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글꼴 편집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공부하다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programming</a:t>
                      </a:r>
                      <a:r>
                        <a:rPr lang="ko-KR" altLang="en-US" sz="900" u="none" strike="noStrike">
                          <a:effectLst/>
                        </a:rPr>
                        <a:t>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리펙토링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관리하다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메모 관리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구분하다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서비스 내용을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다양하다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글꼴 편집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인쇄 서비스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변경하다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배경 색을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 관리 기능을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불러오다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자동 저장 기능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사용하다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en-US" sz="900" u="none" strike="noStrike">
                          <a:effectLst/>
                        </a:rPr>
                        <a:t>scheduler</a:t>
                      </a:r>
                      <a:r>
                        <a:rPr lang="ko-KR" altLang="en-US" sz="900" u="none" strike="noStrike">
                          <a:effectLst/>
                        </a:rPr>
                        <a:t>를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코드 자동 포멧팅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207275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사용하다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일정 관리 </a:t>
                      </a:r>
                      <a:r>
                        <a:rPr lang="ko-KR" altLang="en-US" sz="900" u="none" strike="noStrike" smtClean="0">
                          <a:effectLst/>
                        </a:rPr>
                        <a:t>프로그램을</a:t>
                      </a:r>
                      <a:r>
                        <a:rPr lang="en-US" altLang="ko-KR" sz="900" u="none" strike="noStrike" smtClean="0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키워드 별 색깔 지정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생성하다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파일을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제공하다</a:t>
                      </a:r>
                      <a:r>
                        <a:rPr lang="en-US" altLang="ko-KR" sz="900" u="none" strike="noStrike">
                          <a:effectLst/>
                        </a:rPr>
                        <a:t>&lt;Scheduler </a:t>
                      </a:r>
                      <a:r>
                        <a:rPr lang="ko-KR" altLang="en-US" sz="900" u="none" strike="noStrike">
                          <a:effectLst/>
                        </a:rPr>
                        <a:t>정보를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설명하다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일정을</a:t>
                      </a:r>
                      <a:r>
                        <a:rPr lang="en-US" altLang="ko-KR" sz="900" u="none" strike="noStrike">
                          <a:effectLst/>
                        </a:rPr>
                        <a:t>,&gt;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지정하다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키워드 별 색깔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세우다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추가하다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메모를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97567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수정하다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추가하다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할 일을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이용하다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scheduler</a:t>
                      </a:r>
                      <a:r>
                        <a:rPr lang="ko-KR" altLang="en-US" sz="900" u="none" strike="noStrike">
                          <a:effectLst/>
                        </a:rPr>
                        <a:t>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편집하다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Java code</a:t>
                      </a:r>
                      <a:r>
                        <a:rPr lang="ko-KR" altLang="en-US" sz="900" u="none" strike="noStrike">
                          <a:effectLst/>
                        </a:rPr>
                        <a:t>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인쇄하다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편집하다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글꼴을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인쇄하다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월별 일정표를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편집하다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메모를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작성하다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편집하다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77222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작성하다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개발자 및 학습자들이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이론 및 실습 내용을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포멧팅하다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코드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작성하다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표시하다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공휴일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작성하다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문장을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표시하다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기념일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작업하다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표시하다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일정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작업하다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쉽게 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표시하다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추진일정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작업하다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한글 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필터링하다</a:t>
                      </a:r>
                      <a:r>
                        <a:rPr lang="en-US" altLang="ko-KR" sz="900" u="none" strike="noStrike">
                          <a:effectLst/>
                        </a:rPr>
                        <a:t>&lt;</a:t>
                      </a:r>
                      <a:r>
                        <a:rPr lang="ko-KR" altLang="en-US" sz="900" u="none" strike="noStrike">
                          <a:effectLst/>
                        </a:rPr>
                        <a:t>일정과 특기사항을</a:t>
                      </a:r>
                      <a:r>
                        <a:rPr lang="en-US" altLang="ko-KR" sz="900" u="none" strike="noStrike">
                          <a:effectLst/>
                        </a:rPr>
                        <a:t>&gt;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20899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작업하다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한글에 특화된 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학습하다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java programming</a:t>
                      </a:r>
                      <a:r>
                        <a:rPr lang="ko-KR" altLang="en-US" sz="900" u="none" strike="noStrike">
                          <a:effectLst/>
                        </a:rPr>
                        <a:t>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저장하다</a:t>
                      </a:r>
                      <a:r>
                        <a:rPr lang="en-US" altLang="ko-KR" sz="900" u="none" strike="noStrike">
                          <a:effectLst/>
                        </a:rPr>
                        <a:t>(Sticky, </a:t>
                      </a:r>
                      <a:r>
                        <a:rPr lang="ko-KR" altLang="en-US" sz="900" u="none" strike="noStrike">
                          <a:effectLst/>
                        </a:rPr>
                        <a:t>자동으로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900" u="none" strike="noStrike">
                          <a:effectLst/>
                        </a:rPr>
                        <a:t>학습하다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내용을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>
                          <a:effectLst/>
                        </a:rPr>
                        <a:t>저장하다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문서를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/>
                        <a:t>검증하다</a:t>
                      </a:r>
                      <a:r>
                        <a:rPr lang="en-US" sz="900"/>
                        <a:t>&lt;Logic</a:t>
                      </a:r>
                      <a:r>
                        <a:rPr lang="ko-KR" sz="900"/>
                        <a:t>을</a:t>
                      </a:r>
                      <a:r>
                        <a:rPr lang="en-US" sz="900"/>
                        <a:t>, </a:t>
                      </a:r>
                      <a:r>
                        <a:rPr lang="ko-KR" sz="900"/>
                        <a:t>계산기가</a:t>
                      </a:r>
                      <a:r>
                        <a:rPr lang="en-US" sz="900"/>
                        <a:t>&gt;</a:t>
                      </a:r>
                      <a:endParaRPr lang="ko-KR" sz="9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5259705" y="1477010"/>
            <a:ext cx="5461636" cy="4675515"/>
            <a:chOff x="5259705" y="1477010"/>
            <a:chExt cx="5461636" cy="4675515"/>
          </a:xfrm>
        </p:grpSpPr>
        <p:grpSp>
          <p:nvGrpSpPr>
            <p:cNvPr id="39" name="그룹 38"/>
            <p:cNvGrpSpPr/>
            <p:nvPr/>
          </p:nvGrpSpPr>
          <p:grpSpPr>
            <a:xfrm>
              <a:off x="5259705" y="1477010"/>
              <a:ext cx="5461636" cy="4675515"/>
              <a:chOff x="5259705" y="1477010"/>
              <a:chExt cx="5461636" cy="467551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5267325" y="3721100"/>
                <a:ext cx="2778125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272085" y="4081470"/>
                <a:ext cx="2778125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267325" y="2673350"/>
                <a:ext cx="2778125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270500" y="3213100"/>
                <a:ext cx="2778125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267325" y="4260850"/>
                <a:ext cx="2778125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267321" y="6000125"/>
                <a:ext cx="2778125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267325" y="1477010"/>
                <a:ext cx="2778125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259705" y="1995170"/>
                <a:ext cx="2778125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671561" y="3721100"/>
                <a:ext cx="2042160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679181" y="5979805"/>
                <a:ext cx="2042160" cy="152400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8671561" y="4420870"/>
              <a:ext cx="2042160" cy="152400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73734" y="377956"/>
            <a:ext cx="2548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동사 </a:t>
            </a:r>
            <a:r>
              <a:rPr lang="ko-KR" altLang="en-US" sz="3200" b="1"/>
              <a:t>키 추출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692828" y="1327435"/>
            <a:ext cx="2763815" cy="2231402"/>
            <a:chOff x="1738908" y="1927524"/>
            <a:chExt cx="2763815" cy="2231402"/>
          </a:xfrm>
        </p:grpSpPr>
        <p:sp>
          <p:nvSpPr>
            <p:cNvPr id="24" name="직사각형 23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742031" y="3574151"/>
              <a:ext cx="27606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프로그램 개요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333148" y="352303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031114" y="1327435"/>
            <a:ext cx="2574589" cy="2231402"/>
            <a:chOff x="1738908" y="1927524"/>
            <a:chExt cx="2574589" cy="2231402"/>
          </a:xfrm>
        </p:grpSpPr>
        <p:sp>
          <p:nvSpPr>
            <p:cNvPr id="94" name="직사각형 93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1742031" y="3574151"/>
              <a:ext cx="2571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벤치 </a:t>
              </a:r>
              <a:r>
                <a:rPr lang="ko-KR" altLang="en-US" sz="3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마킹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282315" y="1327435"/>
            <a:ext cx="2574589" cy="2231402"/>
            <a:chOff x="1738908" y="1927524"/>
            <a:chExt cx="2574589" cy="2231402"/>
          </a:xfrm>
        </p:grpSpPr>
        <p:sp>
          <p:nvSpPr>
            <p:cNvPr id="98" name="직사각형 97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1742031" y="3574151"/>
              <a:ext cx="2571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분석 단계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980120" y="3881950"/>
            <a:ext cx="2574589" cy="2231402"/>
            <a:chOff x="1738908" y="1927524"/>
            <a:chExt cx="2574589" cy="2231402"/>
          </a:xfrm>
        </p:grpSpPr>
        <p:sp>
          <p:nvSpPr>
            <p:cNvPr id="104" name="직사각형 103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742031" y="3574151"/>
              <a:ext cx="2571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설계 단계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137023" y="3881950"/>
            <a:ext cx="2937360" cy="2231402"/>
            <a:chOff x="1586992" y="1927524"/>
            <a:chExt cx="2937360" cy="2231402"/>
          </a:xfrm>
        </p:grpSpPr>
        <p:sp>
          <p:nvSpPr>
            <p:cNvPr id="108" name="직사각형 107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586992" y="3574151"/>
              <a:ext cx="2937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상세 설계 단계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388224" y="3881950"/>
            <a:ext cx="2937360" cy="2231402"/>
            <a:chOff x="1586992" y="1927524"/>
            <a:chExt cx="2937360" cy="2231402"/>
          </a:xfrm>
        </p:grpSpPr>
        <p:sp>
          <p:nvSpPr>
            <p:cNvPr id="112" name="직사각형 111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1586992" y="3574151"/>
              <a:ext cx="2937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동영상 시현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88" y="921505"/>
            <a:ext cx="5077998" cy="593649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18460" y="3726180"/>
            <a:ext cx="662940" cy="82296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29100" y="1089660"/>
            <a:ext cx="3436620" cy="304038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학습문서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29100" y="4419600"/>
            <a:ext cx="3436620" cy="226314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일정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576638" y="2552700"/>
            <a:ext cx="1331912" cy="1250157"/>
          </a:xfrm>
          <a:prstGeom prst="line">
            <a:avLst/>
          </a:prstGeom>
          <a:ln w="19050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6638" y="4375150"/>
            <a:ext cx="1331912" cy="1104900"/>
          </a:xfrm>
          <a:prstGeom prst="line">
            <a:avLst/>
          </a:prstGeom>
          <a:ln>
            <a:solidFill>
              <a:srgbClr val="FF0000">
                <a:alpha val="3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5204" y="164107"/>
            <a:ext cx="2548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유즈케이스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02921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6751" y="313012"/>
            <a:ext cx="280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시퀀스</a:t>
            </a:r>
            <a:endParaRPr lang="en-US" altLang="ko-KR" sz="3200" b="1" smtClean="0"/>
          </a:p>
          <a:p>
            <a:r>
              <a:rPr lang="ko-KR" altLang="en-US" sz="3200" b="1" smtClean="0"/>
              <a:t>문서 저장하기</a:t>
            </a:r>
            <a:endParaRPr lang="ko-KR" altLang="en-US" sz="3200" b="1"/>
          </a:p>
        </p:txBody>
      </p:sp>
      <p:sp>
        <p:nvSpPr>
          <p:cNvPr id="12" name="직사각형 11"/>
          <p:cNvSpPr/>
          <p:nvPr/>
        </p:nvSpPr>
        <p:spPr>
          <a:xfrm>
            <a:off x="467413" y="2650186"/>
            <a:ext cx="10706100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Main Flows</a:t>
            </a:r>
            <a:b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b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	1-1-1. </a:t>
            </a:r>
            <a:r>
              <a:rPr lang="ko-KR" altLang="ko-KR">
                <a:cs typeface="Times New Roman" panose="02020603050405020304" pitchFamily="18" charset="0"/>
              </a:rPr>
              <a:t>학습자는 학습문서 저장하기를 요청한다</a:t>
            </a:r>
            <a:r>
              <a:rPr lang="en-US" altLang="ko-KR">
                <a:cs typeface="Times New Roman" panose="02020603050405020304" pitchFamily="18" charset="0"/>
              </a:rPr>
              <a:t>.</a:t>
            </a:r>
            <a:br>
              <a:rPr lang="en-US" altLang="ko-KR">
                <a:cs typeface="Times New Roman" panose="02020603050405020304" pitchFamily="18" charset="0"/>
              </a:rPr>
            </a:br>
            <a:r>
              <a:rPr lang="en-US" altLang="ko-KR">
                <a:cs typeface="Times New Roman" panose="02020603050405020304" pitchFamily="18" charset="0"/>
              </a:rPr>
              <a:t>	1-1-2. </a:t>
            </a:r>
            <a:r>
              <a:rPr lang="ko-KR" altLang="ko-KR">
                <a:cs typeface="Times New Roman" panose="02020603050405020304" pitchFamily="18" charset="0"/>
              </a:rPr>
              <a:t>시스템은 학습문서 정보</a:t>
            </a:r>
            <a:r>
              <a:rPr lang="en-US" altLang="ko-KR">
                <a:cs typeface="Times New Roman" panose="02020603050405020304" pitchFamily="18" charset="0"/>
              </a:rPr>
              <a:t>(N-1)</a:t>
            </a:r>
            <a:r>
              <a:rPr lang="ko-KR" altLang="ko-KR">
                <a:cs typeface="Times New Roman" panose="02020603050405020304" pitchFamily="18" charset="0"/>
              </a:rPr>
              <a:t>목록</a:t>
            </a:r>
            <a:r>
              <a:rPr lang="en-US" altLang="ko-KR">
                <a:cs typeface="Times New Roman" panose="02020603050405020304" pitchFamily="18" charset="0"/>
              </a:rPr>
              <a:t>(N-2)</a:t>
            </a:r>
            <a:r>
              <a:rPr lang="ko-KR" altLang="ko-KR">
                <a:cs typeface="Times New Roman" panose="02020603050405020304" pitchFamily="18" charset="0"/>
              </a:rPr>
              <a:t>에서 추가하는 학습문서인지 수정하는 학습문서</a:t>
            </a:r>
            <a:r>
              <a:rPr lang="en-US" altLang="ko-KR">
                <a:cs typeface="Times New Roman" panose="02020603050405020304" pitchFamily="18" charset="0"/>
              </a:rPr>
              <a:t>	</a:t>
            </a:r>
            <a:r>
              <a:rPr lang="en-US" altLang="ko-KR">
                <a:cs typeface="Times New Roman" panose="02020603050405020304" pitchFamily="18" charset="0"/>
              </a:rPr>
              <a:t>    </a:t>
            </a:r>
            <a:r>
              <a:rPr lang="en-US" altLang="ko-KR" smtClean="0">
                <a:cs typeface="Times New Roman" panose="02020603050405020304" pitchFamily="18" charset="0"/>
              </a:rPr>
              <a:t>     </a:t>
            </a:r>
            <a:r>
              <a:rPr lang="ko-KR" altLang="ko-KR">
                <a:cs typeface="Times New Roman" panose="02020603050405020304" pitchFamily="18" charset="0"/>
              </a:rPr>
              <a:t>인지 검사 한다</a:t>
            </a:r>
            <a:r>
              <a:rPr lang="en-US" altLang="ko-KR">
                <a:cs typeface="Times New Roman" panose="02020603050405020304" pitchFamily="18" charset="0"/>
              </a:rPr>
              <a:t>.</a:t>
            </a:r>
            <a:br>
              <a:rPr lang="en-US" altLang="ko-KR">
                <a:cs typeface="Times New Roman" panose="02020603050405020304" pitchFamily="18" charset="0"/>
              </a:rPr>
            </a:br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-65988" y="2118529"/>
            <a:ext cx="12257988" cy="4475521"/>
            <a:chOff x="1577911" y="1746171"/>
            <a:chExt cx="10868025" cy="3724275"/>
          </a:xfrm>
        </p:grpSpPr>
        <p:sp>
          <p:nvSpPr>
            <p:cNvPr id="23" name="직사각형 22"/>
            <p:cNvSpPr/>
            <p:nvPr/>
          </p:nvSpPr>
          <p:spPr>
            <a:xfrm>
              <a:off x="1577911" y="1746171"/>
              <a:ext cx="10857960" cy="3720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/>
            <a:srcRect l="1583" t="1496" r="1863" b="65305"/>
            <a:stretch/>
          </p:blipFill>
          <p:spPr>
            <a:xfrm>
              <a:off x="1577911" y="1746171"/>
              <a:ext cx="10868025" cy="3724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298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6751" y="313012"/>
            <a:ext cx="280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시퀀스</a:t>
            </a:r>
            <a:endParaRPr lang="en-US" altLang="ko-KR" sz="3200" b="1" smtClean="0"/>
          </a:p>
          <a:p>
            <a:r>
              <a:rPr lang="ko-KR" altLang="en-US" sz="3200" b="1" smtClean="0"/>
              <a:t>문서 저장하기</a:t>
            </a:r>
            <a:endParaRPr lang="ko-KR" altLang="en-US" sz="3200" b="1"/>
          </a:p>
        </p:txBody>
      </p:sp>
      <p:sp>
        <p:nvSpPr>
          <p:cNvPr id="6" name="직사각형 5"/>
          <p:cNvSpPr/>
          <p:nvPr/>
        </p:nvSpPr>
        <p:spPr>
          <a:xfrm>
            <a:off x="532715" y="1827379"/>
            <a:ext cx="10119574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1-1-3-1</a:t>
            </a:r>
            <a:r>
              <a:rPr lang="en-US" altLang="ko-KR" sz="200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>
                <a:cs typeface="Times New Roman" panose="02020603050405020304" pitchFamily="18" charset="0"/>
              </a:rPr>
              <a:t>추가하는 학습문서인 경우</a:t>
            </a:r>
            <a:r>
              <a:rPr lang="en-US" altLang="ko-KR" sz="2000">
                <a:cs typeface="Times New Roman" panose="02020603050405020304" pitchFamily="18" charset="0"/>
              </a:rPr>
              <a:t>,</a:t>
            </a:r>
            <a:br>
              <a:rPr lang="en-US" altLang="ko-KR" sz="2000">
                <a:cs typeface="Times New Roman" panose="02020603050405020304" pitchFamily="18" charset="0"/>
              </a:rPr>
            </a:br>
            <a:r>
              <a:rPr lang="en-US" altLang="ko-KR" sz="2000">
                <a:cs typeface="Times New Roman" panose="02020603050405020304" pitchFamily="18" charset="0"/>
              </a:rPr>
              <a:t>	</a:t>
            </a:r>
            <a:r>
              <a:rPr lang="en-US" altLang="ko-KR" sz="2000" smtClean="0">
                <a:cs typeface="Times New Roman" panose="02020603050405020304" pitchFamily="18" charset="0"/>
              </a:rPr>
              <a:t>1-1-3-1-1</a:t>
            </a:r>
            <a:r>
              <a:rPr lang="en-US" altLang="ko-KR" sz="2000">
                <a:cs typeface="Times New Roman" panose="02020603050405020304" pitchFamily="18" charset="0"/>
              </a:rPr>
              <a:t>. </a:t>
            </a:r>
            <a:r>
              <a:rPr lang="ko-KR" altLang="ko-KR" sz="2000">
                <a:cs typeface="Times New Roman" panose="02020603050405020304" pitchFamily="18" charset="0"/>
              </a:rPr>
              <a:t>시스템은 학습자에게 학습문서명 입력을 요청한다</a:t>
            </a:r>
            <a:r>
              <a:rPr lang="en-US" altLang="ko-KR" sz="2000">
                <a:cs typeface="Times New Roman" panose="02020603050405020304" pitchFamily="18" charset="0"/>
              </a:rPr>
              <a:t>.</a:t>
            </a:r>
            <a:br>
              <a:rPr lang="en-US" altLang="ko-KR" sz="2000">
                <a:cs typeface="Times New Roman" panose="02020603050405020304" pitchFamily="18" charset="0"/>
              </a:rPr>
            </a:br>
            <a:r>
              <a:rPr lang="en-US" altLang="ko-KR" sz="2000">
                <a:cs typeface="Times New Roman" panose="02020603050405020304" pitchFamily="18" charset="0"/>
              </a:rPr>
              <a:t>	</a:t>
            </a:r>
            <a:r>
              <a:rPr lang="en-US" altLang="ko-KR" sz="2000" smtClean="0">
                <a:cs typeface="Times New Roman" panose="02020603050405020304" pitchFamily="18" charset="0"/>
              </a:rPr>
              <a:t>   	  </a:t>
            </a:r>
            <a:r>
              <a:rPr lang="ko-KR" altLang="ko-KR" sz="2000">
                <a:cs typeface="Times New Roman" panose="02020603050405020304" pitchFamily="18" charset="0"/>
              </a:rPr>
              <a:t>시스템은 학습자에게 학습문서를 저장할 위치 입력을 요청한다</a:t>
            </a:r>
            <a:r>
              <a:rPr lang="en-US" altLang="ko-KR" sz="2000">
                <a:cs typeface="Times New Roman" panose="02020603050405020304" pitchFamily="18" charset="0"/>
              </a:rPr>
              <a:t>.</a:t>
            </a:r>
            <a:br>
              <a:rPr lang="en-US" altLang="ko-KR" sz="2000">
                <a:cs typeface="Times New Roman" panose="02020603050405020304" pitchFamily="18" charset="0"/>
              </a:rPr>
            </a:br>
            <a:r>
              <a:rPr lang="en-US" altLang="ko-KR" sz="2000">
                <a:cs typeface="Times New Roman" panose="02020603050405020304" pitchFamily="18" charset="0"/>
              </a:rPr>
              <a:t>	</a:t>
            </a:r>
            <a:r>
              <a:rPr lang="en-US" altLang="ko-KR" sz="2000" smtClean="0">
                <a:cs typeface="Times New Roman" panose="02020603050405020304" pitchFamily="18" charset="0"/>
              </a:rPr>
              <a:t>    	 </a:t>
            </a:r>
            <a:r>
              <a:rPr lang="ko-KR" altLang="ko-KR" sz="2000">
                <a:cs typeface="Times New Roman" panose="02020603050405020304" pitchFamily="18" charset="0"/>
              </a:rPr>
              <a:t>시스템은 학습자에게 학습문서의 저장할 형식을 입력 요청한다</a:t>
            </a:r>
            <a:r>
              <a:rPr lang="en-US" altLang="ko-KR" sz="2000">
                <a:cs typeface="Times New Roman" panose="02020603050405020304" pitchFamily="18" charset="0"/>
              </a:rPr>
              <a:t>.</a:t>
            </a:r>
            <a:br>
              <a:rPr lang="en-US" altLang="ko-KR" sz="2000">
                <a:cs typeface="Times New Roman" panose="02020603050405020304" pitchFamily="18" charset="0"/>
              </a:rPr>
            </a:br>
            <a:r>
              <a:rPr lang="en-US" altLang="ko-KR" sz="2000">
                <a:cs typeface="Times New Roman" panose="02020603050405020304" pitchFamily="18" charset="0"/>
              </a:rPr>
              <a:t>	</a:t>
            </a:r>
            <a:r>
              <a:rPr lang="en-US" altLang="ko-KR" sz="2000" smtClean="0">
                <a:cs typeface="Times New Roman" panose="02020603050405020304" pitchFamily="18" charset="0"/>
              </a:rPr>
              <a:t>1-1-3-1-2</a:t>
            </a:r>
            <a:r>
              <a:rPr lang="en-US" altLang="ko-KR" sz="2000">
                <a:cs typeface="Times New Roman" panose="02020603050405020304" pitchFamily="18" charset="0"/>
              </a:rPr>
              <a:t>. </a:t>
            </a:r>
            <a:r>
              <a:rPr lang="ko-KR" altLang="ko-KR" sz="2000">
                <a:cs typeface="Times New Roman" panose="02020603050405020304" pitchFamily="18" charset="0"/>
              </a:rPr>
              <a:t>학습자는 학습문서명을 입력한다</a:t>
            </a:r>
            <a:r>
              <a:rPr lang="en-US" altLang="ko-KR" sz="2000">
                <a:cs typeface="Times New Roman" panose="02020603050405020304" pitchFamily="18" charset="0"/>
              </a:rPr>
              <a:t>.(A-1)</a:t>
            </a:r>
            <a:r>
              <a:rPr lang="en-US" altLang="ko-KR" sz="2000">
                <a:cs typeface="Times New Roman" panose="02020603050405020304" pitchFamily="18" charset="0"/>
              </a:rPr>
              <a:t/>
            </a:r>
            <a:br>
              <a:rPr lang="en-US" altLang="ko-KR" sz="2000">
                <a:cs typeface="Times New Roman" panose="02020603050405020304" pitchFamily="18" charset="0"/>
              </a:rPr>
            </a:br>
            <a:r>
              <a:rPr lang="en-US" altLang="ko-KR" sz="2000">
                <a:cs typeface="Times New Roman" panose="02020603050405020304" pitchFamily="18" charset="0"/>
              </a:rPr>
              <a:t>	</a:t>
            </a:r>
            <a:r>
              <a:rPr lang="en-US" altLang="ko-KR" sz="2000">
                <a:cs typeface="Times New Roman" panose="02020603050405020304" pitchFamily="18" charset="0"/>
              </a:rPr>
              <a:t>	  </a:t>
            </a:r>
            <a:r>
              <a:rPr lang="ko-KR" altLang="ko-KR" sz="2000">
                <a:cs typeface="Times New Roman" panose="02020603050405020304" pitchFamily="18" charset="0"/>
              </a:rPr>
              <a:t>학습자는 학습문서를 저장할 위치를 입력한다</a:t>
            </a:r>
            <a:r>
              <a:rPr lang="en-US" altLang="ko-KR" sz="2000">
                <a:cs typeface="Times New Roman" panose="02020603050405020304" pitchFamily="18" charset="0"/>
              </a:rPr>
              <a:t>.(A-2)</a:t>
            </a:r>
            <a:br>
              <a:rPr lang="en-US" altLang="ko-KR" sz="2000">
                <a:cs typeface="Times New Roman" panose="02020603050405020304" pitchFamily="18" charset="0"/>
              </a:rPr>
            </a:br>
            <a:r>
              <a:rPr lang="en-US" altLang="ko-KR" sz="2000">
                <a:cs typeface="Times New Roman" panose="02020603050405020304" pitchFamily="18" charset="0"/>
              </a:rPr>
              <a:t>	</a:t>
            </a:r>
            <a:r>
              <a:rPr lang="en-US" altLang="ko-KR" sz="2000">
                <a:cs typeface="Times New Roman" panose="02020603050405020304" pitchFamily="18" charset="0"/>
              </a:rPr>
              <a:t>	  </a:t>
            </a:r>
            <a:r>
              <a:rPr lang="ko-KR" altLang="ko-KR" sz="2000">
                <a:cs typeface="Times New Roman" panose="02020603050405020304" pitchFamily="18" charset="0"/>
              </a:rPr>
              <a:t>학습자는 학습문서의 저장할 형식을 입력한다</a:t>
            </a:r>
            <a:r>
              <a:rPr lang="en-US" altLang="ko-KR" sz="2000">
                <a:cs typeface="Times New Roman" panose="02020603050405020304" pitchFamily="18" charset="0"/>
              </a:rPr>
              <a:t>.(A-3)</a:t>
            </a:r>
            <a:br>
              <a:rPr lang="en-US" altLang="ko-KR" sz="2000">
                <a:cs typeface="Times New Roman" panose="02020603050405020304" pitchFamily="18" charset="0"/>
              </a:rPr>
            </a:br>
            <a:r>
              <a:rPr lang="en-US" altLang="ko-KR" sz="2000">
                <a:cs typeface="Times New Roman" panose="02020603050405020304" pitchFamily="18" charset="0"/>
              </a:rPr>
              <a:t>	</a:t>
            </a:r>
            <a:r>
              <a:rPr lang="en-US" altLang="ko-KR" sz="2000" smtClean="0">
                <a:cs typeface="Times New Roman" panose="02020603050405020304" pitchFamily="18" charset="0"/>
              </a:rPr>
              <a:t>1-1-3-1-3</a:t>
            </a:r>
            <a:r>
              <a:rPr lang="en-US" altLang="ko-KR" sz="2000">
                <a:cs typeface="Times New Roman" panose="02020603050405020304" pitchFamily="18" charset="0"/>
              </a:rPr>
              <a:t>. </a:t>
            </a:r>
            <a:r>
              <a:rPr lang="ko-KR" altLang="ko-KR" sz="2000">
                <a:cs typeface="Times New Roman" panose="02020603050405020304" pitchFamily="18" charset="0"/>
              </a:rPr>
              <a:t>시스템은 입력받은 학습문서명을 저장 가능한지 </a:t>
            </a:r>
            <a:r>
              <a:rPr lang="ko-KR" altLang="ko-KR" sz="2000">
                <a:cs typeface="Times New Roman" panose="02020603050405020304" pitchFamily="18" charset="0"/>
              </a:rPr>
              <a:t>검사한다</a:t>
            </a:r>
            <a:r>
              <a:rPr lang="en-US" altLang="ko-KR" sz="2000" smtClean="0">
                <a:cs typeface="Times New Roman" panose="02020603050405020304" pitchFamily="18" charset="0"/>
              </a:rPr>
              <a:t>.</a:t>
            </a:r>
            <a:r>
              <a:rPr lang="en-US" altLang="ko-KR" sz="2000">
                <a:cs typeface="Times New Roman" panose="02020603050405020304" pitchFamily="18" charset="0"/>
              </a:rPr>
              <a:t> (A-4)(</a:t>
            </a:r>
            <a:r>
              <a:rPr lang="en-US" altLang="ko-KR" sz="2000">
                <a:cs typeface="Times New Roman" panose="02020603050405020304" pitchFamily="18" charset="0"/>
              </a:rPr>
              <a:t>A-5</a:t>
            </a:r>
            <a:r>
              <a:rPr lang="en-US" altLang="ko-KR" sz="2000" smtClean="0">
                <a:cs typeface="Times New Roman" panose="02020603050405020304" pitchFamily="18" charset="0"/>
              </a:rPr>
              <a:t>)</a:t>
            </a:r>
            <a:r>
              <a:rPr lang="en-US" altLang="ko-KR" sz="2000">
                <a:cs typeface="Times New Roman" panose="02020603050405020304" pitchFamily="18" charset="0"/>
              </a:rPr>
              <a:t/>
            </a:r>
            <a:br>
              <a:rPr lang="en-US" altLang="ko-KR" sz="2000">
                <a:cs typeface="Times New Roman" panose="02020603050405020304" pitchFamily="18" charset="0"/>
              </a:rPr>
            </a:br>
            <a:r>
              <a:rPr lang="en-US" altLang="ko-KR" sz="2000">
                <a:cs typeface="Times New Roman" panose="02020603050405020304" pitchFamily="18" charset="0"/>
              </a:rPr>
              <a:t>	</a:t>
            </a:r>
            <a:r>
              <a:rPr lang="en-US" altLang="ko-KR" sz="2000" smtClean="0">
                <a:cs typeface="Times New Roman" panose="02020603050405020304" pitchFamily="18" charset="0"/>
              </a:rPr>
              <a:t>1-1-3-1-4</a:t>
            </a:r>
            <a:r>
              <a:rPr lang="en-US" altLang="ko-KR" sz="2000">
                <a:cs typeface="Times New Roman" panose="02020603050405020304" pitchFamily="18" charset="0"/>
              </a:rPr>
              <a:t>. </a:t>
            </a:r>
            <a:r>
              <a:rPr lang="ko-KR" altLang="ko-KR" sz="2000">
                <a:cs typeface="Times New Roman" panose="02020603050405020304" pitchFamily="18" charset="0"/>
              </a:rPr>
              <a:t>학습자는 최종 선택을 한다</a:t>
            </a:r>
            <a:r>
              <a:rPr lang="en-US" altLang="ko-KR" sz="2000">
                <a:cs typeface="Times New Roman" panose="02020603050405020304" pitchFamily="18" charset="0"/>
              </a:rPr>
              <a:t>.(A-6)(A-7)</a:t>
            </a:r>
            <a:br>
              <a:rPr lang="en-US" altLang="ko-KR" sz="2000">
                <a:cs typeface="Times New Roman" panose="02020603050405020304" pitchFamily="18" charset="0"/>
              </a:rPr>
            </a:br>
            <a:endParaRPr lang="ko-KR" altLang="en-US" sz="2000"/>
          </a:p>
        </p:txBody>
      </p:sp>
      <p:grpSp>
        <p:nvGrpSpPr>
          <p:cNvPr id="15" name="그룹 14"/>
          <p:cNvGrpSpPr/>
          <p:nvPr/>
        </p:nvGrpSpPr>
        <p:grpSpPr>
          <a:xfrm>
            <a:off x="-94268" y="1894398"/>
            <a:ext cx="12286268" cy="4515439"/>
            <a:chOff x="-94268" y="1561258"/>
            <a:chExt cx="12286268" cy="4515439"/>
          </a:xfrm>
        </p:grpSpPr>
        <p:sp>
          <p:nvSpPr>
            <p:cNvPr id="14" name="직사각형 13"/>
            <p:cNvSpPr/>
            <p:nvPr/>
          </p:nvSpPr>
          <p:spPr>
            <a:xfrm>
              <a:off x="-94268" y="1561258"/>
              <a:ext cx="12286268" cy="4515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-94268" y="1561258"/>
              <a:ext cx="12286268" cy="4506012"/>
              <a:chOff x="-94268" y="1555423"/>
              <a:chExt cx="12286268" cy="450601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0" y="1640264"/>
                <a:ext cx="12104016" cy="4342717"/>
                <a:chOff x="-133349" y="2653721"/>
                <a:chExt cx="12325349" cy="4318579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085" t="23762" r="1469" b="49323"/>
                <a:stretch/>
              </p:blipFill>
              <p:spPr>
                <a:xfrm>
                  <a:off x="-133349" y="3101396"/>
                  <a:ext cx="12325349" cy="3870904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7911" y="2653721"/>
                  <a:ext cx="1133475" cy="447675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-94268" y="1555423"/>
                <a:ext cx="12286268" cy="450601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10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6751" y="313012"/>
            <a:ext cx="2802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시퀀스</a:t>
            </a:r>
            <a:endParaRPr lang="en-US" altLang="ko-KR" sz="3200" b="1" smtClean="0"/>
          </a:p>
          <a:p>
            <a:r>
              <a:rPr lang="ko-KR" altLang="en-US" sz="3200" b="1" smtClean="0"/>
              <a:t>문서 저장하기</a:t>
            </a:r>
            <a:endParaRPr lang="ko-KR" altLang="en-US" sz="3200" b="1"/>
          </a:p>
        </p:txBody>
      </p:sp>
      <p:sp>
        <p:nvSpPr>
          <p:cNvPr id="4" name="직사각형 3"/>
          <p:cNvSpPr/>
          <p:nvPr/>
        </p:nvSpPr>
        <p:spPr>
          <a:xfrm>
            <a:off x="829558" y="1837611"/>
            <a:ext cx="10369485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1-1-3-2</a:t>
            </a:r>
            <a:r>
              <a:rPr lang="en-US" altLang="ko-KR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>
                <a:cs typeface="Times New Roman" panose="02020603050405020304" pitchFamily="18" charset="0"/>
              </a:rPr>
              <a:t>수정하는 학습문서인 경우</a:t>
            </a:r>
            <a:r>
              <a:rPr lang="en-US" altLang="ko-KR">
                <a:cs typeface="Times New Roman" panose="02020603050405020304" pitchFamily="18" charset="0"/>
              </a:rPr>
              <a:t/>
            </a:r>
            <a:br>
              <a:rPr lang="en-US" altLang="ko-KR">
                <a:cs typeface="Times New Roman" panose="02020603050405020304" pitchFamily="18" charset="0"/>
              </a:rPr>
            </a:br>
            <a:r>
              <a:rPr lang="en-US" altLang="ko-KR"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cs typeface="Times New Roman" panose="02020603050405020304" pitchFamily="18" charset="0"/>
              </a:rPr>
              <a:t>1-1-3-2-1</a:t>
            </a:r>
            <a:r>
              <a:rPr lang="en-US" altLang="ko-KR">
                <a:cs typeface="Times New Roman" panose="02020603050405020304" pitchFamily="18" charset="0"/>
              </a:rPr>
              <a:t>. </a:t>
            </a:r>
            <a:r>
              <a:rPr lang="ko-KR" altLang="ko-KR">
                <a:cs typeface="Times New Roman" panose="02020603050405020304" pitchFamily="18" charset="0"/>
              </a:rPr>
              <a:t>학습자는 학습문서 다른 이름으로 저장하기를 요청한다</a:t>
            </a:r>
            <a:r>
              <a:rPr lang="en-US" altLang="ko-KR">
                <a:cs typeface="Times New Roman" panose="02020603050405020304" pitchFamily="18" charset="0"/>
              </a:rPr>
              <a:t>.</a:t>
            </a:r>
            <a:br>
              <a:rPr lang="en-US" altLang="ko-KR">
                <a:cs typeface="Times New Roman" panose="02020603050405020304" pitchFamily="18" charset="0"/>
              </a:rPr>
            </a:br>
            <a:r>
              <a:rPr lang="en-US" altLang="ko-KR" b="1"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cs typeface="Times New Roman" panose="02020603050405020304" pitchFamily="18" charset="0"/>
              </a:rPr>
              <a:t>1-1-3-2-2</a:t>
            </a:r>
            <a:r>
              <a:rPr lang="en-US" altLang="ko-KR">
                <a:cs typeface="Times New Roman" panose="02020603050405020304" pitchFamily="18" charset="0"/>
              </a:rPr>
              <a:t>. </a:t>
            </a:r>
            <a:r>
              <a:rPr lang="ko-KR" altLang="ko-KR">
                <a:cs typeface="Times New Roman" panose="02020603050405020304" pitchFamily="18" charset="0"/>
              </a:rPr>
              <a:t>시스템은 학습자에게 다른 학습 문서명 입력을 요청한다</a:t>
            </a:r>
            <a:r>
              <a:rPr lang="en-US" altLang="ko-KR">
                <a:cs typeface="Times New Roman" panose="02020603050405020304" pitchFamily="18" charset="0"/>
              </a:rPr>
              <a:t>.</a:t>
            </a:r>
            <a:r>
              <a:rPr lang="en-US" altLang="ko-KR">
                <a:cs typeface="Times New Roman" panose="02020603050405020304" pitchFamily="18" charset="0"/>
              </a:rPr>
              <a:t/>
            </a:r>
            <a:br>
              <a:rPr lang="en-US" altLang="ko-KR">
                <a:cs typeface="Times New Roman" panose="02020603050405020304" pitchFamily="18" charset="0"/>
              </a:rPr>
            </a:br>
            <a:r>
              <a:rPr lang="en-US" altLang="ko-KR" smtClean="0">
                <a:cs typeface="Times New Roman" panose="02020603050405020304" pitchFamily="18" charset="0"/>
              </a:rPr>
              <a:t>	</a:t>
            </a:r>
            <a:r>
              <a:rPr lang="en-US" altLang="ko-KR" b="1">
                <a:cs typeface="Times New Roman" panose="02020603050405020304" pitchFamily="18" charset="0"/>
              </a:rPr>
              <a:t>	</a:t>
            </a:r>
            <a:r>
              <a:rPr lang="en-US" altLang="ko-KR">
                <a:cs typeface="Times New Roman" panose="02020603050405020304" pitchFamily="18" charset="0"/>
              </a:rPr>
              <a:t>   </a:t>
            </a:r>
            <a:r>
              <a:rPr lang="en-US" altLang="ko-KR" smtClean="0">
                <a:cs typeface="Times New Roman" panose="02020603050405020304" pitchFamily="18" charset="0"/>
              </a:rPr>
              <a:t>  </a:t>
            </a:r>
            <a:r>
              <a:rPr lang="ko-KR" altLang="ko-KR" smtClean="0">
                <a:cs typeface="Times New Roman" panose="02020603050405020304" pitchFamily="18" charset="0"/>
              </a:rPr>
              <a:t>시스템은 </a:t>
            </a:r>
            <a:r>
              <a:rPr lang="ko-KR" altLang="ko-KR">
                <a:cs typeface="Times New Roman" panose="02020603050405020304" pitchFamily="18" charset="0"/>
              </a:rPr>
              <a:t>학습자에게 학습문서를 저장할 위치 입력을 요청한다</a:t>
            </a:r>
            <a:r>
              <a:rPr lang="en-US" altLang="ko-KR">
                <a:cs typeface="Times New Roman" panose="02020603050405020304" pitchFamily="18" charset="0"/>
              </a:rPr>
              <a:t>.</a:t>
            </a:r>
            <a:br>
              <a:rPr lang="en-US" altLang="ko-KR">
                <a:cs typeface="Times New Roman" panose="02020603050405020304" pitchFamily="18" charset="0"/>
              </a:rPr>
            </a:br>
            <a:r>
              <a:rPr lang="en-US" altLang="ko-KR">
                <a:cs typeface="Times New Roman" panose="02020603050405020304" pitchFamily="18" charset="0"/>
              </a:rPr>
              <a:t>	</a:t>
            </a:r>
            <a:r>
              <a:rPr lang="en-US" altLang="ko-KR" b="1" smtClean="0">
                <a:cs typeface="Times New Roman" panose="02020603050405020304" pitchFamily="18" charset="0"/>
              </a:rPr>
              <a:t>	     </a:t>
            </a:r>
            <a:r>
              <a:rPr lang="ko-KR" altLang="ko-KR" smtClean="0">
                <a:cs typeface="Times New Roman" panose="02020603050405020304" pitchFamily="18" charset="0"/>
              </a:rPr>
              <a:t>시스템은 </a:t>
            </a:r>
            <a:r>
              <a:rPr lang="ko-KR" altLang="ko-KR">
                <a:cs typeface="Times New Roman" panose="02020603050405020304" pitchFamily="18" charset="0"/>
              </a:rPr>
              <a:t>학습자에게 학습문서의 저장할 형식을 입력 요청한다</a:t>
            </a:r>
            <a:r>
              <a:rPr lang="en-US" altLang="ko-KR">
                <a:cs typeface="Times New Roman" panose="02020603050405020304" pitchFamily="18" charset="0"/>
              </a:rPr>
              <a:t>.</a:t>
            </a:r>
            <a:br>
              <a:rPr lang="en-US" altLang="ko-KR">
                <a:cs typeface="Times New Roman" panose="02020603050405020304" pitchFamily="18" charset="0"/>
              </a:rPr>
            </a:br>
            <a:r>
              <a:rPr lang="en-US" altLang="ko-KR" b="1"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cs typeface="Times New Roman" panose="02020603050405020304" pitchFamily="18" charset="0"/>
              </a:rPr>
              <a:t>1-1-3-2-3</a:t>
            </a:r>
            <a:r>
              <a:rPr lang="en-US" altLang="ko-KR">
                <a:cs typeface="Times New Roman" panose="02020603050405020304" pitchFamily="18" charset="0"/>
              </a:rPr>
              <a:t>. </a:t>
            </a:r>
            <a:r>
              <a:rPr lang="ko-KR" altLang="ko-KR">
                <a:cs typeface="Times New Roman" panose="02020603050405020304" pitchFamily="18" charset="0"/>
              </a:rPr>
              <a:t>학습자는 학습문서명을 입력한다</a:t>
            </a:r>
            <a:r>
              <a:rPr lang="en-US" altLang="ko-KR">
                <a:cs typeface="Times New Roman" panose="02020603050405020304" pitchFamily="18" charset="0"/>
              </a:rPr>
              <a:t>. (A-8)</a:t>
            </a:r>
            <a:br>
              <a:rPr lang="en-US" altLang="ko-KR">
                <a:cs typeface="Times New Roman" panose="02020603050405020304" pitchFamily="18" charset="0"/>
              </a:rPr>
            </a:br>
            <a:r>
              <a:rPr lang="en-US" altLang="ko-KR" b="1">
                <a:cs typeface="Times New Roman" panose="02020603050405020304" pitchFamily="18" charset="0"/>
              </a:rPr>
              <a:t>	</a:t>
            </a:r>
            <a:r>
              <a:rPr lang="en-US" altLang="ko-KR" b="1"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cs typeface="Times New Roman" panose="02020603050405020304" pitchFamily="18" charset="0"/>
              </a:rPr>
              <a:t>     </a:t>
            </a:r>
            <a:r>
              <a:rPr lang="ko-KR" altLang="ko-KR">
                <a:cs typeface="Times New Roman" panose="02020603050405020304" pitchFamily="18" charset="0"/>
              </a:rPr>
              <a:t>학습자는 학습문서의 저장할 위치를 입력한다</a:t>
            </a:r>
            <a:r>
              <a:rPr lang="en-US" altLang="ko-KR">
                <a:cs typeface="Times New Roman" panose="02020603050405020304" pitchFamily="18" charset="0"/>
              </a:rPr>
              <a:t>. (A-9)</a:t>
            </a:r>
            <a:br>
              <a:rPr lang="en-US" altLang="ko-KR">
                <a:cs typeface="Times New Roman" panose="02020603050405020304" pitchFamily="18" charset="0"/>
              </a:rPr>
            </a:br>
            <a:r>
              <a:rPr lang="en-US" altLang="ko-KR" b="1">
                <a:cs typeface="Times New Roman" panose="02020603050405020304" pitchFamily="18" charset="0"/>
              </a:rPr>
              <a:t>	</a:t>
            </a:r>
            <a:r>
              <a:rPr lang="en-US" altLang="ko-KR">
                <a:cs typeface="Times New Roman" panose="02020603050405020304" pitchFamily="18" charset="0"/>
              </a:rPr>
              <a:t>	</a:t>
            </a:r>
            <a:r>
              <a:rPr lang="en-US" altLang="ko-KR">
                <a:cs typeface="Times New Roman" panose="02020603050405020304" pitchFamily="18" charset="0"/>
              </a:rPr>
              <a:t>    </a:t>
            </a:r>
            <a:r>
              <a:rPr lang="en-US" altLang="ko-KR" smtClean="0">
                <a:cs typeface="Times New Roman" panose="02020603050405020304" pitchFamily="18" charset="0"/>
              </a:rPr>
              <a:t> </a:t>
            </a:r>
            <a:r>
              <a:rPr lang="ko-KR" altLang="ko-KR">
                <a:cs typeface="Times New Roman" panose="02020603050405020304" pitchFamily="18" charset="0"/>
              </a:rPr>
              <a:t>학습자는 학습문서의 저장할 형식을 입력한다</a:t>
            </a:r>
            <a:r>
              <a:rPr lang="en-US" altLang="ko-KR">
                <a:cs typeface="Times New Roman" panose="02020603050405020304" pitchFamily="18" charset="0"/>
              </a:rPr>
              <a:t>. (A-3)</a:t>
            </a:r>
            <a:br>
              <a:rPr lang="en-US" altLang="ko-KR">
                <a:cs typeface="Times New Roman" panose="02020603050405020304" pitchFamily="18" charset="0"/>
              </a:rPr>
            </a:br>
            <a:r>
              <a:rPr lang="en-US" altLang="ko-KR" b="1"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cs typeface="Times New Roman" panose="02020603050405020304" pitchFamily="18" charset="0"/>
              </a:rPr>
              <a:t>1-1-3-2-4</a:t>
            </a:r>
            <a:r>
              <a:rPr lang="en-US" altLang="ko-KR">
                <a:cs typeface="Times New Roman" panose="02020603050405020304" pitchFamily="18" charset="0"/>
              </a:rPr>
              <a:t>. </a:t>
            </a:r>
            <a:r>
              <a:rPr lang="ko-KR" altLang="ko-KR">
                <a:cs typeface="Times New Roman" panose="02020603050405020304" pitchFamily="18" charset="0"/>
              </a:rPr>
              <a:t>시스템은 입력받은 학습문서명을 저장 가능한지 검사한다</a:t>
            </a:r>
            <a:r>
              <a:rPr lang="en-US" altLang="ko-KR">
                <a:cs typeface="Times New Roman" panose="02020603050405020304" pitchFamily="18" charset="0"/>
              </a:rPr>
              <a:t>.(A-10)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-103696" y="1837611"/>
            <a:ext cx="12295696" cy="4399464"/>
            <a:chOff x="-103696" y="2458536"/>
            <a:chExt cx="12295696" cy="4399464"/>
          </a:xfrm>
        </p:grpSpPr>
        <p:grpSp>
          <p:nvGrpSpPr>
            <p:cNvPr id="8" name="그룹 7"/>
            <p:cNvGrpSpPr/>
            <p:nvPr/>
          </p:nvGrpSpPr>
          <p:grpSpPr>
            <a:xfrm>
              <a:off x="-103696" y="2458536"/>
              <a:ext cx="12295696" cy="4399464"/>
              <a:chOff x="-103696" y="2458536"/>
              <a:chExt cx="12295696" cy="439946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-103696" y="2458536"/>
                <a:ext cx="12295696" cy="4399464"/>
                <a:chOff x="-103696" y="2458536"/>
                <a:chExt cx="12295696" cy="4399464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-103696" y="2458536"/>
                  <a:ext cx="12295696" cy="439946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81" t="43380" r="1258" b="10797"/>
                <a:stretch/>
              </p:blipFill>
              <p:spPr>
                <a:xfrm>
                  <a:off x="-103696" y="2458536"/>
                  <a:ext cx="12295696" cy="4399464"/>
                </a:xfrm>
                <a:prstGeom prst="rect">
                  <a:avLst/>
                </a:prstGeom>
              </p:spPr>
            </p:pic>
          </p:grp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08" y="2496244"/>
                <a:ext cx="1018095" cy="411746"/>
              </a:xfrm>
              <a:prstGeom prst="rect">
                <a:avLst/>
              </a:prstGeom>
            </p:spPr>
          </p:pic>
        </p:grpSp>
        <p:cxnSp>
          <p:nvCxnSpPr>
            <p:cNvPr id="15" name="직선 연결선 14"/>
            <p:cNvCxnSpPr/>
            <p:nvPr/>
          </p:nvCxnSpPr>
          <p:spPr>
            <a:xfrm>
              <a:off x="5108462" y="2876550"/>
              <a:ext cx="0" cy="215582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02362" y="2907990"/>
              <a:ext cx="0" cy="2707899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232662" y="2907990"/>
              <a:ext cx="0" cy="337851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9353437" y="2894590"/>
              <a:ext cx="0" cy="367766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979072" y="2907990"/>
              <a:ext cx="0" cy="116871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44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18633" y="313012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62344" y="2724950"/>
            <a:ext cx="584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87351" y="5083632"/>
            <a:ext cx="162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3477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JavaPro\AppData\Local\Microsoft\Windows\Temporary Internet Files\Content.IE5\T3PGGROV\word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8" y="1515871"/>
            <a:ext cx="2046107" cy="20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vaPro\Desktop\그림파일\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5" y="1261872"/>
            <a:ext cx="5365784" cy="31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avaPro\Desktop\그림파일\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13" y="3792449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JavaPro\AppData\Local\Microsoft\Windows\Temporary Internet Files\Content.IE5\W5WF88AU\unnamed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99" y="4235940"/>
            <a:ext cx="2113799" cy="21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avaPro\Desktop\그림파일\6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526281"/>
            <a:ext cx="5810250" cy="5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3477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JavaPro\Desktop\그림파일\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1" y="1910649"/>
            <a:ext cx="5365784" cy="31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avaPro\Desktop\그림파일\3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2036005"/>
            <a:ext cx="3067050" cy="293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vaPro\Desktop\그림파일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99" y="21659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5371085" y="3505633"/>
            <a:ext cx="324904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JavaPro\Desktop\그림파일\6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57" y="0"/>
            <a:ext cx="2225648" cy="241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2129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83187" y="1371328"/>
            <a:ext cx="6160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  Program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83187" y="2520693"/>
            <a:ext cx="10008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 단계에 있는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Java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학습자들이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Source Code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의</a:t>
            </a:r>
            <a:endParaRPr lang="en-US" altLang="ko-KR" sz="3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내용을 손 쉽게 정리할 수 있도록 도와주는 프로그램</a:t>
            </a:r>
            <a:endParaRPr lang="ko-KR" altLang="en-US" sz="4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83187" y="4311393"/>
            <a:ext cx="10427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 Source Code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의 학습 파일을 생성과 함께 학습 자료를</a:t>
            </a:r>
            <a:endParaRPr lang="en-US" altLang="ko-KR" sz="3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체계적으로 관리해주는 간단한 일정 관리 프로그램 지원</a:t>
            </a:r>
            <a:endParaRPr lang="ko-KR" altLang="en-US" sz="4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2129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002437" y="350241"/>
            <a:ext cx="6160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  Program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3187" y="1491993"/>
            <a:ext cx="1000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◈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시스템 한계 및 제공 서비스 단위</a:t>
            </a:r>
            <a:endParaRPr lang="ko-KR" altLang="en-US" sz="4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3187" y="2482593"/>
            <a:ext cx="1117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일정 관리 프로그램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학습자는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STK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프로그램의 월 기반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Scheduler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를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활용하여 일정을 추가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수정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검색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삭제할 수 있다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.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3187" y="4676617"/>
            <a:ext cx="1117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2.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 문서 작성 프로그램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학습자는 작성한 작성 날짜 기반으로 관리되는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학습 문서를 추가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저장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삭제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열기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수정할 수 있다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.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1867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JavaPro\Desktop\그림파일\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46" y="1249509"/>
            <a:ext cx="5337744" cy="300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vaPro\Desktop\그림파일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70271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73587" y="4978143"/>
            <a:ext cx="1117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많은 학습량과 시간을 요구하는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Programming language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공부</a:t>
            </a: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에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시간을 절약하고  체계적으로 학습 자료를 관리하고 싶은 학습자들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7162800" y="3515145"/>
            <a:ext cx="803832" cy="1358643"/>
          </a:xfrm>
          <a:prstGeom prst="down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186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JavaPro\Desktop\그림파일\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3" y="1197000"/>
            <a:ext cx="5543550" cy="4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62650" y="3942987"/>
            <a:ext cx="598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전세계적으로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Java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학습자들이 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더욱 더 증가하고 있는 추세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2650" y="2166611"/>
            <a:ext cx="598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▶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오늘날 시간을 절약하고 싶어하는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 많은 학습자들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839</Words>
  <Application>Microsoft Office PowerPoint</Application>
  <PresentationFormat>와이드스크린</PresentationFormat>
  <Paragraphs>244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HY헤드라인M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Huni</cp:lastModifiedBy>
  <cp:revision>47</cp:revision>
  <cp:lastPrinted>2015-05-14T15:26:49Z</cp:lastPrinted>
  <dcterms:created xsi:type="dcterms:W3CDTF">2013-12-18T12:51:48Z</dcterms:created>
  <dcterms:modified xsi:type="dcterms:W3CDTF">2015-05-15T04:27:25Z</dcterms:modified>
</cp:coreProperties>
</file>