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256" r:id="rId2"/>
    <p:sldId id="260" r:id="rId3"/>
    <p:sldId id="273" r:id="rId4"/>
    <p:sldId id="272" r:id="rId5"/>
    <p:sldId id="274" r:id="rId6"/>
    <p:sldId id="275" r:id="rId7"/>
    <p:sldId id="277" r:id="rId8"/>
    <p:sldId id="276" r:id="rId9"/>
    <p:sldId id="278" r:id="rId10"/>
    <p:sldId id="279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63" r:id="rId21"/>
    <p:sldId id="270" r:id="rId22"/>
    <p:sldId id="271" r:id="rId23"/>
    <p:sldId id="261" r:id="rId24"/>
    <p:sldId id="264" r:id="rId25"/>
    <p:sldId id="262" r:id="rId26"/>
    <p:sldId id="265" r:id="rId27"/>
    <p:sldId id="267" r:id="rId28"/>
    <p:sldId id="266" r:id="rId29"/>
    <p:sldId id="268" r:id="rId30"/>
    <p:sldId id="269" r:id="rId31"/>
    <p:sldId id="258" r:id="rId32"/>
  </p:sldIdLst>
  <p:sldSz cx="12192000" cy="6858000"/>
  <p:notesSz cx="6858000" cy="9144000"/>
  <p:embeddedFontLst>
    <p:embeddedFont>
      <p:font typeface="맑은 고딕" panose="020B0503020000020004" pitchFamily="50" charset="-127"/>
      <p:regular r:id="rId34"/>
      <p:bold r:id="rId35"/>
    </p:embeddedFont>
    <p:embeddedFont>
      <p:font typeface="-윤고딕330" panose="020B0600000101010101" charset="-127"/>
      <p:regular r:id="rId36"/>
    </p:embeddedFont>
    <p:embeddedFont>
      <p:font typeface="HY헤드라인M" panose="02030600000101010101" pitchFamily="18" charset="-127"/>
      <p:regular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7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FFC9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75" autoAdjust="0"/>
    <p:restoredTop sz="94660" autoAdjust="0"/>
  </p:normalViewPr>
  <p:slideViewPr>
    <p:cSldViewPr snapToGrid="0" showGuides="1">
      <p:cViewPr varScale="1">
        <p:scale>
          <a:sx n="121" d="100"/>
          <a:sy n="121" d="100"/>
        </p:scale>
        <p:origin x="336" y="114"/>
      </p:cViewPr>
      <p:guideLst>
        <p:guide orient="horz" pos="2092"/>
        <p:guide pos="3840"/>
        <p:guide pos="17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3F3F3F"/>
              </a:solidFill>
              <a:ln>
                <a:solidFill>
                  <a:srgbClr val="3F3F3F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FFC904"/>
              </a:solidFill>
              <a:ln>
                <a:solidFill>
                  <a:srgbClr val="FFC904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overlap val="100"/>
        <c:axId val="274297344"/>
        <c:axId val="274299024"/>
      </c:barChart>
      <c:catAx>
        <c:axId val="2742973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74299024"/>
        <c:crosses val="autoZero"/>
        <c:auto val="1"/>
        <c:lblAlgn val="ctr"/>
        <c:lblOffset val="100"/>
        <c:noMultiLvlLbl val="0"/>
      </c:catAx>
      <c:valAx>
        <c:axId val="2742990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742973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rgbClr val="FFC904"/>
              </a:solidFill>
              <a:ln w="19050">
                <a:solidFill>
                  <a:srgbClr val="FFC904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3F3F3F"/>
              </a:solidFill>
              <a:ln w="19050">
                <a:solidFill>
                  <a:srgbClr val="3F3F3F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417698">
                  <a:alpha val="74118"/>
                </a:srgbClr>
              </a:solidFill>
              <a:ln w="19050">
                <a:solidFill>
                  <a:srgbClr val="417698"/>
                </a:solidFill>
              </a:ln>
              <a:effectLst/>
            </c:spPr>
          </c:dPt>
          <c:cat>
            <c:strRef>
              <c:f>Sheet1!$A$2:$A$5</c:f>
              <c:strCache>
                <c:ptCount val="3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1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0830896686159844E-2"/>
          <c:y val="3.2812497981514643E-2"/>
          <c:w val="0.96596003898635474"/>
          <c:h val="0.948437503171905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FC904"/>
            </a:solidFill>
            <a:ln>
              <a:solidFill>
                <a:srgbClr val="FFC904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3F3F3F"/>
            </a:solidFill>
            <a:ln>
              <a:solidFill>
                <a:srgbClr val="3F3F3F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6"/>
        <c:axId val="608968080"/>
        <c:axId val="608968640"/>
      </c:barChart>
      <c:catAx>
        <c:axId val="6089680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08968640"/>
        <c:crosses val="autoZero"/>
        <c:auto val="1"/>
        <c:lblAlgn val="ctr"/>
        <c:lblOffset val="100"/>
        <c:noMultiLvlLbl val="0"/>
      </c:catAx>
      <c:valAx>
        <c:axId val="6089686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0896808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1019B-74AE-4A43-8378-47B652A93DB0}" type="datetimeFigureOut">
              <a:rPr lang="ko-KR" altLang="en-US" smtClean="0"/>
              <a:t>2015-05-14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B9F3E-CE33-4662-98DB-7F6551FCE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167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일단 일정에 관련된 달력을 제공하기 위해 안드로이드기반의 스케쥴과 프리 스케쥴러를 벤치마킹 하였다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F3FCD-3C70-4BA9-B843-DA12EA62170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901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기본적으로 문서 작업을 할 수 있도록 편집기로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MS Office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One Note,Word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Sticky Notes,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한글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2010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벤치 마킹하였고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F3FCD-3C70-4BA9-B843-DA12EA62170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737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개발자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 학습자가 사용할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 Code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편집기로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Edit Plus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Eclipse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벤치마킹을 하였습니다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F3FCD-3C70-4BA9-B843-DA12EA62170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420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F3FCD-3C70-4BA9-B843-DA12EA62170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845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2015-05-14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http://postfiles4.naver.net/20101110_195/lmlm4864_1289377936723BcAr5_JPEG/%B1%D7%B7%B9%C0%CC.jpg?type=w3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16114" y="0"/>
            <a:ext cx="12308114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</p:spTree>
    <p:extLst>
      <p:ext uri="{BB962C8B-B14F-4D97-AF65-F5344CB8AC3E}">
        <p14:creationId xmlns:p14="http://schemas.microsoft.com/office/powerpoint/2010/main" val="2415429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2015-05-14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9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2015-05-14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17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2015-05-14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79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2015-05-14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90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2015-05-14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45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2015-05-14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8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2015-05-14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2015-05-14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2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2015-05-14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2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2015-05-14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1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0BB7C-ED8A-4757-AD83-71D1217BD5FA}" type="datetimeFigureOut">
              <a:rPr lang="ko-KR" altLang="en-US" smtClean="0"/>
              <a:t>2015-05-14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75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35891" y="2417583"/>
            <a:ext cx="39675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 Tool Kit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5891" y="3196991"/>
            <a:ext cx="2538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STriKe</a:t>
            </a:r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994009" y="2417583"/>
            <a:ext cx="0" cy="1558817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57427" y="2195795"/>
            <a:ext cx="0" cy="3755062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9590954" y="2479137"/>
            <a:ext cx="1355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590954" y="3215945"/>
            <a:ext cx="156966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장재영</a:t>
            </a:r>
            <a:endParaRPr lang="en-US" altLang="ko-KR" sz="36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김대섭</a:t>
            </a:r>
            <a:endParaRPr lang="en-US" altLang="ko-KR" sz="36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박세훈</a:t>
            </a:r>
            <a:endParaRPr lang="en-US" altLang="ko-KR" sz="36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김정</a:t>
            </a:r>
            <a:r>
              <a: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윤</a:t>
            </a:r>
            <a:endParaRPr lang="en-US" altLang="ko-KR" sz="36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36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 descr="C:\Users\JavaPro\AppData\Local\Microsoft\Windows\Temporary Internet Files\Content.IE5\4ZW5H5MJ\Pen-Scribbling-2964-larg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94" y="794481"/>
            <a:ext cx="2423022" cy="280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32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9884228" y="3451519"/>
            <a:ext cx="1646522" cy="1862048"/>
            <a:chOff x="9826172" y="3117696"/>
            <a:chExt cx="1646522" cy="1862048"/>
          </a:xfrm>
        </p:grpSpPr>
        <p:sp>
          <p:nvSpPr>
            <p:cNvPr id="2" name="직사각형 1"/>
            <p:cNvSpPr/>
            <p:nvPr/>
          </p:nvSpPr>
          <p:spPr>
            <a:xfrm>
              <a:off x="9826172" y="3251200"/>
              <a:ext cx="1646522" cy="1524000"/>
            </a:xfrm>
            <a:prstGeom prst="rect">
              <a:avLst/>
            </a:prstGeom>
            <a:solidFill>
              <a:srgbClr val="3F3F3F"/>
            </a:solidFill>
            <a:ln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136271" y="3117696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90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9826172" y="47752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318633" y="313012"/>
            <a:ext cx="39675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 Tool Kit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76751" y="313012"/>
            <a:ext cx="0" cy="779408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790894" y="2724950"/>
            <a:ext cx="5844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 Marking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830201" y="5083632"/>
            <a:ext cx="1847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벤치마</a:t>
            </a:r>
            <a:r>
              <a:rPr lang="ko-KR" altLang="en-US" sz="3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킹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58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38350" y="4533900"/>
            <a:ext cx="258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안드로이드의 캘린더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62936" y="4533900"/>
            <a:ext cx="175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프리 스케쥴러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916" y="1843088"/>
            <a:ext cx="1776342" cy="262731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44" y="1555343"/>
            <a:ext cx="4020111" cy="291505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18633" y="399724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76751" y="313012"/>
            <a:ext cx="0" cy="779408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829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35" y="1250246"/>
            <a:ext cx="3240472" cy="243035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944" y="1250246"/>
            <a:ext cx="3240472" cy="243035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88" y="4365743"/>
            <a:ext cx="2986165" cy="20469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201" y="4337594"/>
            <a:ext cx="3823958" cy="20970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41717" y="3680600"/>
            <a:ext cx="203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Ms Office Word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839876" y="3680600"/>
            <a:ext cx="238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Ms Office One Note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56667" y="6412711"/>
            <a:ext cx="200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한컴 오피스 </a:t>
            </a:r>
            <a:r>
              <a:rPr lang="en-US" altLang="ko-KR" smtClean="0"/>
              <a:t>2010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322299" y="6412711"/>
            <a:ext cx="141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스티커 메모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18633" y="399724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문서 작업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76751" y="313012"/>
            <a:ext cx="0" cy="779408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392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" y="2285999"/>
            <a:ext cx="3581400" cy="19896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100" y="2285999"/>
            <a:ext cx="2530475" cy="2530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66673" y="4275666"/>
            <a:ext cx="88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Eclipse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683285" y="4816474"/>
            <a:ext cx="1060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EditPlus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18633" y="399724"/>
            <a:ext cx="3578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Code </a:t>
            </a:r>
            <a:r>
              <a:rPr lang="ko-KR" altLang="en-US" sz="32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편집기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76751" y="313012"/>
            <a:ext cx="0" cy="779408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278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9400" y="4412343"/>
            <a:ext cx="90932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/>
              <a:t>-</a:t>
            </a:r>
            <a:r>
              <a:rPr lang="ko-KR" altLang="ko-KR" sz="2000" b="1" smtClean="0"/>
              <a:t>개발자 </a:t>
            </a:r>
            <a:r>
              <a:rPr lang="ko-KR" altLang="ko-KR" sz="2000" b="1"/>
              <a:t>및 학습자들이 학습 단계에서 </a:t>
            </a:r>
            <a:r>
              <a:rPr lang="en-US" altLang="ko-KR" sz="2000" b="1"/>
              <a:t>Java Code</a:t>
            </a:r>
            <a:r>
              <a:rPr lang="ko-KR" altLang="ko-KR" sz="2000" b="1"/>
              <a:t>와 </a:t>
            </a:r>
            <a:r>
              <a:rPr lang="en-US" altLang="ko-KR" sz="2000" b="1"/>
              <a:t>Code</a:t>
            </a:r>
            <a:r>
              <a:rPr lang="ko-KR" altLang="ko-KR" sz="2000" b="1"/>
              <a:t>에 대한 </a:t>
            </a:r>
            <a:r>
              <a:rPr lang="ko-KR" altLang="ko-KR" sz="2000" b="1"/>
              <a:t>설명을 </a:t>
            </a:r>
            <a:endParaRPr lang="en-US" altLang="ko-KR" sz="2000" b="1" smtClean="0"/>
          </a:p>
          <a:p>
            <a:endParaRPr lang="en-US" altLang="ko-KR" sz="2000" b="1" smtClean="0"/>
          </a:p>
          <a:p>
            <a:r>
              <a:rPr lang="ko-KR" altLang="ko-KR" sz="2000" b="1" smtClean="0"/>
              <a:t>가독성을 </a:t>
            </a:r>
            <a:r>
              <a:rPr lang="ko-KR" altLang="ko-KR" sz="2000" b="1"/>
              <a:t>높이기 위해 주석처리 대신에 일반적인 </a:t>
            </a:r>
            <a:r>
              <a:rPr lang="en-US" altLang="ko-KR" sz="2000" b="1"/>
              <a:t>Text</a:t>
            </a:r>
            <a:r>
              <a:rPr lang="ko-KR" altLang="ko-KR" sz="2000" b="1"/>
              <a:t>입력 형태로 설명한다</a:t>
            </a:r>
            <a:r>
              <a:rPr lang="en-US" altLang="ko-KR" sz="2000" b="1"/>
              <a:t>.</a:t>
            </a:r>
            <a:endParaRPr lang="ko-KR" altLang="ko-KR" sz="2000" b="1"/>
          </a:p>
        </p:txBody>
      </p:sp>
      <p:sp>
        <p:nvSpPr>
          <p:cNvPr id="4" name="직사각형 3"/>
          <p:cNvSpPr/>
          <p:nvPr/>
        </p:nvSpPr>
        <p:spPr>
          <a:xfrm>
            <a:off x="318633" y="399724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요구 사항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76751" y="313012"/>
            <a:ext cx="0" cy="779408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245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2172" y="1741120"/>
            <a:ext cx="6096000" cy="82060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b="1" kern="10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기본 서비스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kern="10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월별 형태의</a:t>
            </a:r>
            <a:r>
              <a:rPr lang="en-US" altLang="ko-KR" kern="10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UI,</a:t>
            </a:r>
            <a:r>
              <a:rPr lang="ko-KR" altLang="ko-KR" kern="10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문서 작업</a:t>
            </a:r>
            <a:r>
              <a:rPr lang="en-US" altLang="ko-KR" kern="10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,Java Code </a:t>
            </a:r>
            <a:r>
              <a:rPr lang="ko-KR" altLang="ko-KR" kern="10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편집 기능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2172" y="3375459"/>
            <a:ext cx="6096000" cy="82060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b="1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특화 서비스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-Java Code </a:t>
            </a:r>
            <a:r>
              <a:rPr lang="ko-KR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포맷팅</a:t>
            </a:r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소스 코드 설명부 자동 주석처리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82172" y="5009799"/>
            <a:ext cx="6096000" cy="11169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b="1" kern="10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부가 서비스</a:t>
            </a:r>
            <a:endParaRPr lang="ko-KR" altLang="ko-KR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일별 단위의 일정 관리</a:t>
            </a:r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기념일 표시</a:t>
            </a:r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추진 일정 표시</a:t>
            </a:r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알림 </a:t>
            </a:r>
            <a:r>
              <a:rPr lang="ko-KR" altLang="ko-KR" kern="10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기능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0284" y="461075"/>
            <a:ext cx="2133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/>
              <a:t>제공 서비스</a:t>
            </a:r>
            <a:endParaRPr lang="ko-KR" altLang="en-US" sz="2800" b="1"/>
          </a:p>
        </p:txBody>
      </p:sp>
      <p:cxnSp>
        <p:nvCxnSpPr>
          <p:cNvPr id="8" name="직선 연결선 7"/>
          <p:cNvCxnSpPr/>
          <p:nvPr/>
        </p:nvCxnSpPr>
        <p:spPr>
          <a:xfrm>
            <a:off x="176751" y="313012"/>
            <a:ext cx="0" cy="779408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72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48213" y="3044280"/>
            <a:ext cx="2695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mtClean="0"/>
              <a:t>분석 단계</a:t>
            </a:r>
            <a:endParaRPr lang="ko-KR" altLang="en-US" sz="4400" b="1"/>
          </a:p>
        </p:txBody>
      </p:sp>
    </p:spTree>
    <p:extLst>
      <p:ext uri="{BB962C8B-B14F-4D97-AF65-F5344CB8AC3E}">
        <p14:creationId xmlns:p14="http://schemas.microsoft.com/office/powerpoint/2010/main" val="3152675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54815" y="523875"/>
            <a:ext cx="2282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/>
              <a:t>명사 키 추출</a:t>
            </a:r>
            <a:endParaRPr lang="ko-KR" altLang="en-US" sz="2800" b="1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2508"/>
              </p:ext>
            </p:extLst>
          </p:nvPr>
        </p:nvGraphicFramePr>
        <p:xfrm>
          <a:off x="6096000" y="3897007"/>
          <a:ext cx="4440555" cy="18656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78113"/>
                <a:gridCol w="1362442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sz="1400" b="1" i="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명사</a:t>
                      </a:r>
                      <a:endParaRPr lang="ko-KR" sz="1400" b="1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00" marR="4300" marT="430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1400" b="1" i="0" u="none" strike="noStrike">
                          <a:solidFill>
                            <a:schemeClr val="tx1"/>
                          </a:solidFill>
                          <a:effectLst/>
                        </a:rPr>
                        <a:t>중복횟수</a:t>
                      </a:r>
                      <a:endParaRPr lang="ko-KR" sz="1400" b="1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00" marR="4300" marT="430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5424">
                <a:tc>
                  <a:txBody>
                    <a:bodyPr/>
                    <a:lstStyle/>
                    <a:p>
                      <a:pPr algn="ctr" fontAlgn="ctr"/>
                      <a:r>
                        <a:rPr lang="ko-KR" sz="1050" u="none" strike="noStrike">
                          <a:effectLst/>
                        </a:rPr>
                        <a:t>사용자</a:t>
                      </a:r>
                      <a:endParaRPr 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00" marR="4300" marT="43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  <a:endParaRPr 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00" marR="4300" marT="4300" marB="0" anchor="ctr"/>
                </a:tc>
              </a:tr>
              <a:tr h="2354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smtClean="0">
                          <a:effectLst/>
                        </a:rPr>
                        <a:t> </a:t>
                      </a:r>
                      <a:r>
                        <a:rPr lang="ko-KR" sz="1050" u="none" strike="noStrike" smtClean="0">
                          <a:effectLst/>
                        </a:rPr>
                        <a:t>사람</a:t>
                      </a:r>
                      <a:endParaRPr 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00" marR="4300" marT="43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00" marR="4300" marT="4300" marB="0" anchor="ctr"/>
                </a:tc>
              </a:tr>
              <a:tr h="2354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개발자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4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학습자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4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java 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개발자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4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학습자들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4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개발자들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6087427" y="4819650"/>
            <a:ext cx="4457700" cy="228600"/>
          </a:xfrm>
          <a:prstGeom prst="rect">
            <a:avLst/>
          </a:prstGeom>
          <a:solidFill>
            <a:schemeClr val="accent1">
              <a:lumMod val="50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740" y="4170362"/>
            <a:ext cx="1485169" cy="1498600"/>
          </a:xfrm>
          <a:prstGeom prst="rect">
            <a:avLst/>
          </a:prstGeom>
        </p:spPr>
      </p:pic>
      <p:cxnSp>
        <p:nvCxnSpPr>
          <p:cNvPr id="11" name="직선 화살표 연결선 10"/>
          <p:cNvCxnSpPr>
            <a:stCxn id="8" idx="1"/>
            <a:endCxn id="9" idx="3"/>
          </p:cNvCxnSpPr>
          <p:nvPr/>
        </p:nvCxnSpPr>
        <p:spPr>
          <a:xfrm flipH="1" flipV="1">
            <a:off x="2961909" y="4919662"/>
            <a:ext cx="3125518" cy="1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22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54815" y="0"/>
            <a:ext cx="2282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/>
              <a:t>동사 키 추출</a:t>
            </a:r>
            <a:endParaRPr lang="ko-KR" altLang="en-US" sz="2800" b="1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426421"/>
              </p:ext>
            </p:extLst>
          </p:nvPr>
        </p:nvGraphicFramePr>
        <p:xfrm>
          <a:off x="5264032" y="1135108"/>
          <a:ext cx="6134437" cy="49861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85412"/>
                <a:gridCol w="613707"/>
                <a:gridCol w="2073166"/>
                <a:gridCol w="662152"/>
              </a:tblGrid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동사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중복횟수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동사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중복횟수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가능하다</a:t>
                      </a:r>
                      <a:r>
                        <a:rPr lang="en-US" altLang="ko-KR" sz="900" u="none" strike="noStrike">
                          <a:effectLst/>
                        </a:rPr>
                        <a:t>&lt;</a:t>
                      </a:r>
                      <a:r>
                        <a:rPr lang="ko-KR" altLang="en-US" sz="900" u="none" strike="noStrike">
                          <a:effectLst/>
                        </a:rPr>
                        <a:t>인쇄가</a:t>
                      </a:r>
                      <a:r>
                        <a:rPr lang="en-US" altLang="ko-KR" sz="900" u="none" strike="noStrike">
                          <a:effectLst/>
                        </a:rPr>
                        <a:t>,&gt;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저장하다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사용자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문서를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</a:tr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검색하다</a:t>
                      </a:r>
                      <a:r>
                        <a:rPr lang="en-US" altLang="ko-KR" sz="900" u="none" strike="noStrike">
                          <a:effectLst/>
                        </a:rPr>
                        <a:t>&lt;</a:t>
                      </a:r>
                      <a:r>
                        <a:rPr lang="ko-KR" altLang="en-US" sz="900" u="none" strike="noStrike">
                          <a:effectLst/>
                        </a:rPr>
                        <a:t>단어 </a:t>
                      </a:r>
                      <a:r>
                        <a:rPr lang="en-US" altLang="ko-KR" sz="900" u="none" strike="noStrike">
                          <a:effectLst/>
                        </a:rPr>
                        <a:t>or </a:t>
                      </a:r>
                      <a:r>
                        <a:rPr lang="ko-KR" altLang="en-US" sz="900" u="none" strike="noStrike">
                          <a:effectLst/>
                        </a:rPr>
                        <a:t>문장</a:t>
                      </a:r>
                      <a:r>
                        <a:rPr lang="en-US" altLang="ko-KR" sz="900" u="none" strike="noStrike">
                          <a:effectLst/>
                        </a:rPr>
                        <a:t>&gt;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저장하다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자동으로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</a:tr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계획하다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제공하다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글꼴 편집 기능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</a:tr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공부하다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en-US" sz="900" u="none" strike="noStrike">
                          <a:effectLst/>
                        </a:rPr>
                        <a:t>programming</a:t>
                      </a:r>
                      <a:r>
                        <a:rPr lang="ko-KR" altLang="en-US" sz="900" u="none" strike="noStrike">
                          <a:effectLst/>
                        </a:rPr>
                        <a:t>을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제공하다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리펙토링 기능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</a:tr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관리하다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일정을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제공하다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메모 관리 기능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</a:tr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구분하다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일정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u="none" strike="noStrike">
                          <a:effectLst/>
                        </a:rPr>
                        <a:t>제공하다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서비스 내용을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</a:tr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다양하다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글꼴 편집 기능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제공하다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인쇄 서비스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</a:tr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변경하다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배경 색을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제공하다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일정 관리 기능을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</a:tr>
              <a:tr h="16895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u="none" strike="noStrike">
                          <a:effectLst/>
                        </a:rPr>
                        <a:t>불러오다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문서를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제공하다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자동 저장 기능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</a:tr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사용하다</a:t>
                      </a:r>
                      <a:r>
                        <a:rPr lang="en-US" altLang="ko-KR" sz="900" u="none" strike="noStrike">
                          <a:effectLst/>
                        </a:rPr>
                        <a:t>&lt;</a:t>
                      </a:r>
                      <a:r>
                        <a:rPr lang="en-US" sz="900" u="none" strike="noStrike">
                          <a:effectLst/>
                        </a:rPr>
                        <a:t>scheduler</a:t>
                      </a:r>
                      <a:r>
                        <a:rPr lang="ko-KR" altLang="en-US" sz="900" u="none" strike="noStrike">
                          <a:effectLst/>
                        </a:rPr>
                        <a:t>를</a:t>
                      </a:r>
                      <a:r>
                        <a:rPr lang="en-US" altLang="ko-KR" sz="900" u="none" strike="noStrike">
                          <a:effectLst/>
                        </a:rPr>
                        <a:t>&gt;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제공하다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코드 자동 포멧팅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</a:tr>
              <a:tr h="207275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사용하다</a:t>
                      </a:r>
                      <a:r>
                        <a:rPr lang="en-US" altLang="ko-KR" sz="900" u="none" strike="noStrike">
                          <a:effectLst/>
                        </a:rPr>
                        <a:t>&lt;</a:t>
                      </a:r>
                      <a:r>
                        <a:rPr lang="ko-KR" altLang="en-US" sz="900" u="none" strike="noStrike">
                          <a:effectLst/>
                        </a:rPr>
                        <a:t>일정 </a:t>
                      </a:r>
                      <a:r>
                        <a:rPr lang="ko-KR" altLang="en-US" sz="900" u="none" strike="noStrike">
                          <a:effectLst/>
                        </a:rPr>
                        <a:t>관리 </a:t>
                      </a:r>
                      <a:r>
                        <a:rPr lang="ko-KR" altLang="en-US" sz="900" u="none" strike="noStrike" smtClean="0">
                          <a:effectLst/>
                        </a:rPr>
                        <a:t>프로그램을</a:t>
                      </a:r>
                      <a:r>
                        <a:rPr lang="en-US" altLang="ko-KR" sz="900" u="none" strike="noStrike" smtClean="0">
                          <a:effectLst/>
                        </a:rPr>
                        <a:t>&gt;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제공하다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키워드 별 색깔 지정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</a:tr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생성하다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파일을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제공하다</a:t>
                      </a:r>
                      <a:r>
                        <a:rPr lang="en-US" altLang="ko-KR" sz="900" u="none" strike="noStrike">
                          <a:effectLst/>
                        </a:rPr>
                        <a:t>&lt;Scheduler </a:t>
                      </a:r>
                      <a:r>
                        <a:rPr lang="ko-KR" altLang="en-US" sz="900" u="none" strike="noStrike">
                          <a:effectLst/>
                        </a:rPr>
                        <a:t>정보를</a:t>
                      </a:r>
                      <a:r>
                        <a:rPr lang="en-US" altLang="ko-KR" sz="900" u="none" strike="noStrike">
                          <a:effectLst/>
                        </a:rPr>
                        <a:t>&gt;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</a:tr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설명하다</a:t>
                      </a:r>
                      <a:r>
                        <a:rPr lang="en-US" altLang="ko-KR" sz="900" u="none" strike="noStrike">
                          <a:effectLst/>
                        </a:rPr>
                        <a:t>&lt;</a:t>
                      </a:r>
                      <a:r>
                        <a:rPr lang="ko-KR" altLang="en-US" sz="900" u="none" strike="noStrike">
                          <a:effectLst/>
                        </a:rPr>
                        <a:t>일정을</a:t>
                      </a:r>
                      <a:r>
                        <a:rPr lang="en-US" altLang="ko-KR" sz="900" u="none" strike="noStrike">
                          <a:effectLst/>
                        </a:rPr>
                        <a:t>,&gt;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지정하다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키워드 별 색깔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</a:tr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세우다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일정을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추가하다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메모를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</a:tr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수정하다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문서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추가하다</a:t>
                      </a:r>
                      <a:r>
                        <a:rPr lang="en-US" altLang="ko-KR" sz="900" u="none" strike="noStrike">
                          <a:effectLst/>
                        </a:rPr>
                        <a:t>&lt;</a:t>
                      </a:r>
                      <a:r>
                        <a:rPr lang="ko-KR" altLang="en-US" sz="900" u="none" strike="noStrike">
                          <a:effectLst/>
                        </a:rPr>
                        <a:t>할 일을</a:t>
                      </a:r>
                      <a:r>
                        <a:rPr lang="en-US" altLang="ko-KR" sz="900" u="none" strike="noStrike">
                          <a:effectLst/>
                        </a:rPr>
                        <a:t>&gt;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</a:tr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이용하다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en-US" sz="900" u="none" strike="noStrike">
                          <a:effectLst/>
                        </a:rPr>
                        <a:t>scheduler</a:t>
                      </a:r>
                      <a:r>
                        <a:rPr lang="ko-KR" altLang="en-US" sz="900" u="none" strike="noStrike">
                          <a:effectLst/>
                        </a:rPr>
                        <a:t>를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편집하다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en-US" sz="900" u="none" strike="noStrike">
                          <a:effectLst/>
                        </a:rPr>
                        <a:t>Java code</a:t>
                      </a:r>
                      <a:r>
                        <a:rPr lang="ko-KR" altLang="en-US" sz="900" u="none" strike="noStrike">
                          <a:effectLst/>
                        </a:rPr>
                        <a:t>를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</a:tr>
              <a:tr h="16895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u="none" strike="noStrike">
                          <a:effectLst/>
                        </a:rPr>
                        <a:t>인쇄하다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문서를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편집하다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글꼴을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</a:tr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인쇄하다</a:t>
                      </a:r>
                      <a:r>
                        <a:rPr lang="en-US" altLang="ko-KR" sz="900" u="none" strike="noStrike">
                          <a:effectLst/>
                        </a:rPr>
                        <a:t>&lt;</a:t>
                      </a:r>
                      <a:r>
                        <a:rPr lang="ko-KR" altLang="en-US" sz="900" u="none" strike="noStrike">
                          <a:effectLst/>
                        </a:rPr>
                        <a:t>월별 일정표를</a:t>
                      </a:r>
                      <a:r>
                        <a:rPr lang="en-US" altLang="ko-KR" sz="900" u="none" strike="noStrike">
                          <a:effectLst/>
                        </a:rPr>
                        <a:t>&gt;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편집하다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메모를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</a:tr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작성하다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편집하다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문서를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</a:tr>
              <a:tr h="177222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작성하다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개발자 및 학습자들이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이론 및 실습 내용을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포멧팅하다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코드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</a:tr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작성하다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문서를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표시하다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공휴일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</a:tr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작성하다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문장을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표시하다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기념일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</a:tr>
              <a:tr h="16895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u="none" strike="noStrike">
                          <a:effectLst/>
                        </a:rPr>
                        <a:t>작업하다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문서를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표시하다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일정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</a:tr>
              <a:tr h="16895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u="none" strike="noStrike">
                          <a:effectLst/>
                        </a:rPr>
                        <a:t>작업하다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쉽게 문서를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표시하다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추진일정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</a:tr>
              <a:tr h="16895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u="none" strike="noStrike">
                          <a:effectLst/>
                        </a:rPr>
                        <a:t>작업하다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한글 문서를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필터링하다</a:t>
                      </a:r>
                      <a:r>
                        <a:rPr lang="en-US" altLang="ko-KR" sz="900" u="none" strike="noStrike">
                          <a:effectLst/>
                        </a:rPr>
                        <a:t>&lt;</a:t>
                      </a:r>
                      <a:r>
                        <a:rPr lang="ko-KR" altLang="en-US" sz="900" u="none" strike="noStrike">
                          <a:effectLst/>
                        </a:rPr>
                        <a:t>일정과 특기사항을</a:t>
                      </a:r>
                      <a:r>
                        <a:rPr lang="en-US" altLang="ko-KR" sz="900" u="none" strike="noStrike">
                          <a:effectLst/>
                        </a:rPr>
                        <a:t>&gt;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</a:tr>
              <a:tr h="208998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u="none" strike="noStrike">
                          <a:effectLst/>
                        </a:rPr>
                        <a:t>작업하다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한글에 특화된 문서를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학습하다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en-US" sz="900" u="none" strike="noStrike">
                          <a:effectLst/>
                        </a:rPr>
                        <a:t>java programming</a:t>
                      </a:r>
                      <a:r>
                        <a:rPr lang="ko-KR" altLang="en-US" sz="900" u="none" strike="noStrike">
                          <a:effectLst/>
                        </a:rPr>
                        <a:t>을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</a:tr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저장하다</a:t>
                      </a:r>
                      <a:r>
                        <a:rPr lang="en-US" altLang="ko-KR" sz="900" u="none" strike="noStrike">
                          <a:effectLst/>
                        </a:rPr>
                        <a:t>(Sticky, </a:t>
                      </a:r>
                      <a:r>
                        <a:rPr lang="ko-KR" altLang="en-US" sz="900" u="none" strike="noStrike">
                          <a:effectLst/>
                        </a:rPr>
                        <a:t>자동으로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학습하다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내용을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</a:tr>
              <a:tr h="16895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u="none" strike="noStrike">
                          <a:effectLst/>
                        </a:rPr>
                        <a:t>저장하다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문서를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543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28" y="921505"/>
            <a:ext cx="5077998" cy="59364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97565" y="0"/>
            <a:ext cx="3996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/>
              <a:t>유즈케이스 다이어그램</a:t>
            </a:r>
            <a:endParaRPr lang="ko-KR" altLang="en-US" sz="2800" b="1"/>
          </a:p>
        </p:txBody>
      </p:sp>
    </p:spTree>
    <p:extLst>
      <p:ext uri="{BB962C8B-B14F-4D97-AF65-F5344CB8AC3E}">
        <p14:creationId xmlns:p14="http://schemas.microsoft.com/office/powerpoint/2010/main" val="2029216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692828" y="1327435"/>
            <a:ext cx="2763815" cy="2231402"/>
            <a:chOff x="1738908" y="1927524"/>
            <a:chExt cx="2763815" cy="2231402"/>
          </a:xfrm>
        </p:grpSpPr>
        <p:sp>
          <p:nvSpPr>
            <p:cNvPr id="24" name="직사각형 23"/>
            <p:cNvSpPr/>
            <p:nvPr/>
          </p:nvSpPr>
          <p:spPr>
            <a:xfrm>
              <a:off x="2523499" y="1927524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738908" y="3556000"/>
              <a:ext cx="2574589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1742031" y="3574151"/>
              <a:ext cx="27606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프로그램 개요</a:t>
              </a:r>
              <a:endPara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2" name="직사각형 91"/>
          <p:cNvSpPr/>
          <p:nvPr/>
        </p:nvSpPr>
        <p:spPr>
          <a:xfrm>
            <a:off x="333148" y="352303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4031114" y="1327435"/>
            <a:ext cx="2574589" cy="2231402"/>
            <a:chOff x="1738908" y="1927524"/>
            <a:chExt cx="2574589" cy="2231402"/>
          </a:xfrm>
        </p:grpSpPr>
        <p:sp>
          <p:nvSpPr>
            <p:cNvPr id="94" name="직사각형 93"/>
            <p:cNvSpPr/>
            <p:nvPr/>
          </p:nvSpPr>
          <p:spPr>
            <a:xfrm>
              <a:off x="2523499" y="1927524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5" name="직선 연결선 94"/>
            <p:cNvCxnSpPr/>
            <p:nvPr/>
          </p:nvCxnSpPr>
          <p:spPr>
            <a:xfrm>
              <a:off x="1738908" y="3556000"/>
              <a:ext cx="2574589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직사각형 95"/>
            <p:cNvSpPr/>
            <p:nvPr/>
          </p:nvSpPr>
          <p:spPr>
            <a:xfrm>
              <a:off x="1742031" y="3574151"/>
              <a:ext cx="25714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벤치 </a:t>
              </a:r>
              <a:r>
                <a:rPr lang="ko-KR" altLang="en-US" sz="32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마킹</a:t>
              </a:r>
              <a:endPara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7282315" y="1327435"/>
            <a:ext cx="2574589" cy="2231402"/>
            <a:chOff x="1738908" y="1927524"/>
            <a:chExt cx="2574589" cy="2231402"/>
          </a:xfrm>
        </p:grpSpPr>
        <p:sp>
          <p:nvSpPr>
            <p:cNvPr id="98" name="직사각형 97"/>
            <p:cNvSpPr/>
            <p:nvPr/>
          </p:nvSpPr>
          <p:spPr>
            <a:xfrm>
              <a:off x="2523499" y="1927524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1738908" y="3556000"/>
              <a:ext cx="2574589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직사각형 99"/>
            <p:cNvSpPr/>
            <p:nvPr/>
          </p:nvSpPr>
          <p:spPr>
            <a:xfrm>
              <a:off x="1742031" y="3574151"/>
              <a:ext cx="25714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분석 단계</a:t>
              </a:r>
              <a:endPara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1980120" y="3881950"/>
            <a:ext cx="2574589" cy="2231402"/>
            <a:chOff x="1738908" y="1927524"/>
            <a:chExt cx="2574589" cy="2231402"/>
          </a:xfrm>
        </p:grpSpPr>
        <p:sp>
          <p:nvSpPr>
            <p:cNvPr id="104" name="직사각형 103"/>
            <p:cNvSpPr/>
            <p:nvPr/>
          </p:nvSpPr>
          <p:spPr>
            <a:xfrm>
              <a:off x="2523499" y="1927524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5" name="직선 연결선 104"/>
            <p:cNvCxnSpPr/>
            <p:nvPr/>
          </p:nvCxnSpPr>
          <p:spPr>
            <a:xfrm>
              <a:off x="1738908" y="3556000"/>
              <a:ext cx="2574589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/>
            <p:cNvSpPr/>
            <p:nvPr/>
          </p:nvSpPr>
          <p:spPr>
            <a:xfrm>
              <a:off x="1742031" y="3574151"/>
              <a:ext cx="25714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설계 단계</a:t>
              </a:r>
              <a:endPara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5137023" y="3881950"/>
            <a:ext cx="2937360" cy="2231402"/>
            <a:chOff x="1586992" y="1927524"/>
            <a:chExt cx="2937360" cy="2231402"/>
          </a:xfrm>
        </p:grpSpPr>
        <p:sp>
          <p:nvSpPr>
            <p:cNvPr id="108" name="직사각형 107"/>
            <p:cNvSpPr/>
            <p:nvPr/>
          </p:nvSpPr>
          <p:spPr>
            <a:xfrm>
              <a:off x="2523499" y="1927524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9" name="직선 연결선 108"/>
            <p:cNvCxnSpPr/>
            <p:nvPr/>
          </p:nvCxnSpPr>
          <p:spPr>
            <a:xfrm>
              <a:off x="1738908" y="3556000"/>
              <a:ext cx="2574589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/>
            <p:cNvSpPr/>
            <p:nvPr/>
          </p:nvSpPr>
          <p:spPr>
            <a:xfrm>
              <a:off x="1586992" y="3574151"/>
              <a:ext cx="29373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상세 설계 단계</a:t>
              </a:r>
              <a:endPara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8388224" y="3881950"/>
            <a:ext cx="2937360" cy="2231402"/>
            <a:chOff x="1586992" y="1927524"/>
            <a:chExt cx="2937360" cy="2231402"/>
          </a:xfrm>
        </p:grpSpPr>
        <p:sp>
          <p:nvSpPr>
            <p:cNvPr id="112" name="직사각형 111"/>
            <p:cNvSpPr/>
            <p:nvPr/>
          </p:nvSpPr>
          <p:spPr>
            <a:xfrm>
              <a:off x="2523499" y="1927524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3" name="직선 연결선 112"/>
            <p:cNvCxnSpPr/>
            <p:nvPr/>
          </p:nvCxnSpPr>
          <p:spPr>
            <a:xfrm>
              <a:off x="1738908" y="3556000"/>
              <a:ext cx="2574589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/>
            <p:cNvSpPr/>
            <p:nvPr/>
          </p:nvSpPr>
          <p:spPr>
            <a:xfrm>
              <a:off x="1586992" y="3574151"/>
              <a:ext cx="29373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동영상 시현</a:t>
              </a:r>
              <a:endPara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469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065022" y="1836887"/>
            <a:ext cx="1646522" cy="1862048"/>
            <a:chOff x="9826172" y="3117696"/>
            <a:chExt cx="1646522" cy="1862048"/>
          </a:xfrm>
        </p:grpSpPr>
        <p:sp>
          <p:nvSpPr>
            <p:cNvPr id="2" name="직사각형 1"/>
            <p:cNvSpPr/>
            <p:nvPr/>
          </p:nvSpPr>
          <p:spPr>
            <a:xfrm>
              <a:off x="9826172" y="3251200"/>
              <a:ext cx="1646522" cy="1524000"/>
            </a:xfrm>
            <a:prstGeom prst="rect">
              <a:avLst/>
            </a:prstGeom>
            <a:solidFill>
              <a:srgbClr val="3F3F3F"/>
            </a:solidFill>
            <a:ln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136271" y="3117696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90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9826172" y="47752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직사각형 10"/>
          <p:cNvSpPr/>
          <p:nvPr/>
        </p:nvSpPr>
        <p:spPr>
          <a:xfrm>
            <a:off x="318633" y="313012"/>
            <a:ext cx="21291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76751" y="313012"/>
            <a:ext cx="0" cy="779408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286194" y="2724950"/>
            <a:ext cx="5844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프로그램 개요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63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9884228" y="3451519"/>
            <a:ext cx="1646522" cy="1862048"/>
            <a:chOff x="9826172" y="3117696"/>
            <a:chExt cx="1646522" cy="1862048"/>
          </a:xfrm>
        </p:grpSpPr>
        <p:sp>
          <p:nvSpPr>
            <p:cNvPr id="2" name="직사각형 1"/>
            <p:cNvSpPr/>
            <p:nvPr/>
          </p:nvSpPr>
          <p:spPr>
            <a:xfrm>
              <a:off x="9826172" y="3251200"/>
              <a:ext cx="1646522" cy="1524000"/>
            </a:xfrm>
            <a:prstGeom prst="rect">
              <a:avLst/>
            </a:prstGeom>
            <a:solidFill>
              <a:srgbClr val="3F3F3F"/>
            </a:solidFill>
            <a:ln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136271" y="3117696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90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9826172" y="47752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956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9884228" y="3451519"/>
            <a:ext cx="1646522" cy="1862048"/>
            <a:chOff x="9826172" y="3117696"/>
            <a:chExt cx="1646522" cy="1862048"/>
          </a:xfrm>
        </p:grpSpPr>
        <p:sp>
          <p:nvSpPr>
            <p:cNvPr id="2" name="직사각형 1"/>
            <p:cNvSpPr/>
            <p:nvPr/>
          </p:nvSpPr>
          <p:spPr>
            <a:xfrm>
              <a:off x="9826172" y="3251200"/>
              <a:ext cx="1646522" cy="1524000"/>
            </a:xfrm>
            <a:prstGeom prst="rect">
              <a:avLst/>
            </a:prstGeom>
            <a:solidFill>
              <a:srgbClr val="3F3F3F"/>
            </a:solidFill>
            <a:ln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136271" y="3117696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90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9826172" y="47752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956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1330" y="696684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0066" y="1455626"/>
            <a:ext cx="1745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928115" y="1243120"/>
            <a:ext cx="1249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07781" y="5526218"/>
            <a:ext cx="1490495" cy="857674"/>
            <a:chOff x="687449" y="3023949"/>
            <a:chExt cx="1490495" cy="857674"/>
          </a:xfrm>
        </p:grpSpPr>
        <p:sp>
          <p:nvSpPr>
            <p:cNvPr id="20" name="직사각형 19"/>
            <p:cNvSpPr/>
            <p:nvPr/>
          </p:nvSpPr>
          <p:spPr>
            <a:xfrm>
              <a:off x="687449" y="3023949"/>
              <a:ext cx="1484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MADE IN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1963" y="3235292"/>
              <a:ext cx="14759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YANG</a:t>
              </a: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23370" y="833236"/>
            <a:ext cx="50720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Twelve kinds of media were represented at 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</a:p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month.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included the work 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fabric</a:t>
            </a:r>
          </a:p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artists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glass artists, leather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workers and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furniture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basket makers. 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admission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</a:t>
            </a:r>
          </a:p>
          <a:p>
            <a:r>
              <a:rPr lang="en-US" altLang="ko-KR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cess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artists is  competitive.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I’m always extremely</a:t>
            </a:r>
          </a:p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grateful when I get in it’s  Obviously a good show</a:t>
            </a:r>
          </a:p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do in terms of business but the thing that’s </a:t>
            </a:r>
            <a:r>
              <a:rPr lang="en-US" altLang="ko-KR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alm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ost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more important is that  the people who come</a:t>
            </a:r>
          </a:p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the show, the public are very educated about craft.”</a:t>
            </a:r>
            <a:b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23370" y="3183016"/>
            <a:ext cx="50720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Twelve kinds of media were represented at 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</a:p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month.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included the work 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fabric</a:t>
            </a:r>
          </a:p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artists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glass artists, leather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workers and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furniture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basket makers. 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admission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</a:t>
            </a:r>
          </a:p>
          <a:p>
            <a:r>
              <a:rPr lang="en-US" altLang="ko-KR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cess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artists is  competitive.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I’m always extremely</a:t>
            </a:r>
          </a:p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grateful when I get in it’s  Obviously a good show</a:t>
            </a:r>
          </a:p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do in terms of business but the thing that’s </a:t>
            </a:r>
            <a:r>
              <a:rPr lang="en-US" altLang="ko-KR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alm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ost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more important is that  the people who come</a:t>
            </a:r>
          </a:p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the show, the public are very educated about craft.”</a:t>
            </a:r>
            <a:b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25" b="100000" l="4588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027" y="1088571"/>
            <a:ext cx="3841818" cy="57839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47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9887351" y="5083632"/>
            <a:ext cx="1619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863306" y="5532623"/>
            <a:ext cx="16674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Twelve kinds of 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were </a:t>
            </a:r>
            <a:r>
              <a:rPr lang="en-US" altLang="ko-KR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esented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</a:p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884228" y="3451519"/>
            <a:ext cx="1646522" cy="1862048"/>
            <a:chOff x="9826172" y="3117696"/>
            <a:chExt cx="1646522" cy="1862048"/>
          </a:xfrm>
        </p:grpSpPr>
        <p:sp>
          <p:nvSpPr>
            <p:cNvPr id="2" name="직사각형 1"/>
            <p:cNvSpPr/>
            <p:nvPr/>
          </p:nvSpPr>
          <p:spPr>
            <a:xfrm>
              <a:off x="9826172" y="3251200"/>
              <a:ext cx="1646522" cy="1524000"/>
            </a:xfrm>
            <a:prstGeom prst="rect">
              <a:avLst/>
            </a:prstGeom>
            <a:solidFill>
              <a:srgbClr val="3F3F3F"/>
            </a:solidFill>
            <a:ln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136271" y="3117696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90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9826172" y="47752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953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1330" y="696684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0066" y="1455626"/>
            <a:ext cx="1745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928115" y="1243120"/>
            <a:ext cx="1249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07781" y="5526218"/>
            <a:ext cx="1490495" cy="857674"/>
            <a:chOff x="687449" y="3023949"/>
            <a:chExt cx="1490495" cy="857674"/>
          </a:xfrm>
        </p:grpSpPr>
        <p:sp>
          <p:nvSpPr>
            <p:cNvPr id="20" name="직사각형 19"/>
            <p:cNvSpPr/>
            <p:nvPr/>
          </p:nvSpPr>
          <p:spPr>
            <a:xfrm>
              <a:off x="687449" y="3023949"/>
              <a:ext cx="1484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MADE IN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1963" y="3235292"/>
              <a:ext cx="14759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YANG</a:t>
              </a:r>
            </a:p>
          </p:txBody>
        </p:sp>
      </p:grp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차트 9"/>
          <p:cNvGraphicFramePr/>
          <p:nvPr>
            <p:extLst>
              <p:ext uri="{D42A27DB-BD31-4B8C-83A1-F6EECF244321}">
                <p14:modId xmlns:p14="http://schemas.microsoft.com/office/powerpoint/2010/main" val="1601416777"/>
              </p:ext>
            </p:extLst>
          </p:nvPr>
        </p:nvGraphicFramePr>
        <p:xfrm>
          <a:off x="2670630" y="1556205"/>
          <a:ext cx="8447313" cy="3500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912455" y="5157158"/>
            <a:ext cx="8916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Twelve kinds of media were represented at  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show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month. 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included the work  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fabric artists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glass artists, leather 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workers and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 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furniture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basket makers.  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admission 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 </a:t>
            </a:r>
            <a:r>
              <a:rPr lang="en-US" altLang="ko-KR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cess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artists is competitive.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I’m always extremely grateful when I get in it’s  Obviously a good show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862130" y="571759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358409" y="1067829"/>
            <a:ext cx="4674885" cy="338554"/>
            <a:chOff x="3846286" y="-948154"/>
            <a:chExt cx="4674885" cy="338554"/>
          </a:xfrm>
        </p:grpSpPr>
        <p:sp>
          <p:nvSpPr>
            <p:cNvPr id="2" name="직사각형 1"/>
            <p:cNvSpPr/>
            <p:nvPr/>
          </p:nvSpPr>
          <p:spPr>
            <a:xfrm>
              <a:off x="3846286" y="-909505"/>
              <a:ext cx="261257" cy="261257"/>
            </a:xfrm>
            <a:prstGeom prst="rect">
              <a:avLst/>
            </a:prstGeom>
            <a:solidFill>
              <a:srgbClr val="FFC904"/>
            </a:solidFill>
            <a:ln>
              <a:solidFill>
                <a:srgbClr val="FFC9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015671" y="-909505"/>
              <a:ext cx="261257" cy="261257"/>
            </a:xfrm>
            <a:prstGeom prst="rect">
              <a:avLst/>
            </a:prstGeom>
            <a:solidFill>
              <a:srgbClr val="3F3F3F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185056" y="-909505"/>
              <a:ext cx="261257" cy="26125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354441" y="-909505"/>
              <a:ext cx="261257" cy="2612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110201" y="-948154"/>
              <a:ext cx="902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Content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79586" y="-948154"/>
              <a:ext cx="902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Content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448971" y="-948154"/>
              <a:ext cx="902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Content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618359" y="-948154"/>
              <a:ext cx="902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Content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265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9887351" y="5083632"/>
            <a:ext cx="1619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863306" y="5532623"/>
            <a:ext cx="16674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Twelve kinds of 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were </a:t>
            </a:r>
            <a:r>
              <a:rPr lang="en-US" altLang="ko-KR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esented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</a:p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884228" y="3451519"/>
            <a:ext cx="1646522" cy="1862048"/>
            <a:chOff x="9826172" y="3117696"/>
            <a:chExt cx="1646522" cy="1862048"/>
          </a:xfrm>
        </p:grpSpPr>
        <p:sp>
          <p:nvSpPr>
            <p:cNvPr id="2" name="직사각형 1"/>
            <p:cNvSpPr/>
            <p:nvPr/>
          </p:nvSpPr>
          <p:spPr>
            <a:xfrm>
              <a:off x="9826172" y="3251200"/>
              <a:ext cx="1646522" cy="1524000"/>
            </a:xfrm>
            <a:prstGeom prst="rect">
              <a:avLst/>
            </a:prstGeom>
            <a:solidFill>
              <a:srgbClr val="3F3F3F"/>
            </a:solidFill>
            <a:ln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136271" y="3117696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90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9826172" y="47752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994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1330" y="696684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0066" y="1455626"/>
            <a:ext cx="1745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928115" y="1243120"/>
            <a:ext cx="1249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07781" y="5526218"/>
            <a:ext cx="1490495" cy="857674"/>
            <a:chOff x="687449" y="3023949"/>
            <a:chExt cx="1490495" cy="857674"/>
          </a:xfrm>
        </p:grpSpPr>
        <p:sp>
          <p:nvSpPr>
            <p:cNvPr id="20" name="직사각형 19"/>
            <p:cNvSpPr/>
            <p:nvPr/>
          </p:nvSpPr>
          <p:spPr>
            <a:xfrm>
              <a:off x="687449" y="3023949"/>
              <a:ext cx="1484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MADE IN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1963" y="3235292"/>
              <a:ext cx="14759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YANG</a:t>
              </a:r>
            </a:p>
          </p:txBody>
        </p:sp>
      </p:grp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424571" y="5698994"/>
            <a:ext cx="8520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Twelve kinds of media were represented at  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show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month. 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Itincluded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work  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fabric artists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glass artists,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4007180" y="880420"/>
            <a:ext cx="6740813" cy="4644869"/>
            <a:chOff x="2292483" y="881349"/>
            <a:chExt cx="6740813" cy="4644869"/>
          </a:xfrm>
        </p:grpSpPr>
        <p:graphicFrame>
          <p:nvGraphicFramePr>
            <p:cNvPr id="11" name="차트 10"/>
            <p:cNvGraphicFramePr/>
            <p:nvPr>
              <p:extLst>
                <p:ext uri="{D42A27DB-BD31-4B8C-83A1-F6EECF244321}">
                  <p14:modId xmlns:p14="http://schemas.microsoft.com/office/powerpoint/2010/main" val="1924858207"/>
                </p:ext>
              </p:extLst>
            </p:nvPr>
          </p:nvGraphicFramePr>
          <p:xfrm>
            <a:off x="2292483" y="1032341"/>
            <a:ext cx="6740813" cy="449387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4" name="직사각형 13"/>
            <p:cNvSpPr/>
            <p:nvPr/>
          </p:nvSpPr>
          <p:spPr>
            <a:xfrm>
              <a:off x="7553044" y="393337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67%</a:t>
              </a:r>
              <a:endPara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198758" y="1944913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31%</a:t>
              </a:r>
              <a:endPara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577615" y="88134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12%</a:t>
              </a:r>
              <a:endPara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0485407" y="981721"/>
            <a:ext cx="1166727" cy="1624917"/>
            <a:chOff x="9875807" y="1696133"/>
            <a:chExt cx="1166727" cy="1624917"/>
          </a:xfrm>
        </p:grpSpPr>
        <p:grpSp>
          <p:nvGrpSpPr>
            <p:cNvPr id="2" name="그룹 1"/>
            <p:cNvGrpSpPr/>
            <p:nvPr/>
          </p:nvGrpSpPr>
          <p:grpSpPr>
            <a:xfrm>
              <a:off x="9875807" y="1696133"/>
              <a:ext cx="1166727" cy="338554"/>
              <a:chOff x="8712694" y="1160232"/>
              <a:chExt cx="1166727" cy="338554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8712694" y="1198881"/>
                <a:ext cx="261257" cy="261257"/>
              </a:xfrm>
              <a:prstGeom prst="rect">
                <a:avLst/>
              </a:prstGeom>
              <a:solidFill>
                <a:srgbClr val="FFC904"/>
              </a:solidFill>
              <a:ln>
                <a:solidFill>
                  <a:srgbClr val="FFC90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8976609" y="1160232"/>
                <a:ext cx="9028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3F3F3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Content</a:t>
                </a:r>
                <a:endPara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9875807" y="2339315"/>
              <a:ext cx="1166727" cy="338554"/>
              <a:chOff x="9882079" y="1160232"/>
              <a:chExt cx="1166727" cy="338554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9882079" y="1198881"/>
                <a:ext cx="261257" cy="261257"/>
              </a:xfrm>
              <a:prstGeom prst="rect">
                <a:avLst/>
              </a:prstGeom>
              <a:solidFill>
                <a:srgbClr val="3F3F3F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0145994" y="1160232"/>
                <a:ext cx="9028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3F3F3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Content</a:t>
                </a:r>
                <a:endPara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9875807" y="2982496"/>
              <a:ext cx="1166727" cy="338554"/>
              <a:chOff x="11051464" y="1160232"/>
              <a:chExt cx="1166727" cy="338554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11051464" y="1198881"/>
                <a:ext cx="261257" cy="26125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1315379" y="1160232"/>
                <a:ext cx="9028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3F3F3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Content</a:t>
                </a:r>
                <a:endPara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412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9887351" y="5083632"/>
            <a:ext cx="1619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863306" y="5532623"/>
            <a:ext cx="16674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Twelve kinds of 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were </a:t>
            </a:r>
            <a:r>
              <a:rPr lang="en-US" altLang="ko-KR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esented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</a:p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884228" y="3451519"/>
            <a:ext cx="1646522" cy="1862048"/>
            <a:chOff x="9826172" y="3117696"/>
            <a:chExt cx="1646522" cy="1862048"/>
          </a:xfrm>
        </p:grpSpPr>
        <p:sp>
          <p:nvSpPr>
            <p:cNvPr id="2" name="직사각형 1"/>
            <p:cNvSpPr/>
            <p:nvPr/>
          </p:nvSpPr>
          <p:spPr>
            <a:xfrm>
              <a:off x="9826172" y="3251200"/>
              <a:ext cx="1646522" cy="1524000"/>
            </a:xfrm>
            <a:prstGeom prst="rect">
              <a:avLst/>
            </a:prstGeom>
            <a:solidFill>
              <a:srgbClr val="3F3F3F"/>
            </a:solidFill>
            <a:ln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136271" y="3117696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90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9826172" y="47752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87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http://postfiles4.naver.net/20101110_195/lmlm4864_1289377936723BcAr5_JPEG/%B1%D7%B7%B9%C0%CC.jpg?type=w3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6114" y="0"/>
            <a:ext cx="12308114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1330" y="696684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0066" y="1455626"/>
            <a:ext cx="1745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928115" y="1243120"/>
            <a:ext cx="1249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07781" y="5526218"/>
            <a:ext cx="1490495" cy="857674"/>
            <a:chOff x="687449" y="3023949"/>
            <a:chExt cx="1490495" cy="857674"/>
          </a:xfrm>
        </p:grpSpPr>
        <p:sp>
          <p:nvSpPr>
            <p:cNvPr id="20" name="직사각형 19"/>
            <p:cNvSpPr/>
            <p:nvPr/>
          </p:nvSpPr>
          <p:spPr>
            <a:xfrm>
              <a:off x="687449" y="3023949"/>
              <a:ext cx="1484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MADE IN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1963" y="3235292"/>
              <a:ext cx="14759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YANG</a:t>
              </a:r>
            </a:p>
          </p:txBody>
        </p:sp>
      </p:grp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4003681423"/>
              </p:ext>
            </p:extLst>
          </p:nvPr>
        </p:nvGraphicFramePr>
        <p:xfrm>
          <a:off x="3557414" y="449941"/>
          <a:ext cx="8445899" cy="5575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7945407" y="696684"/>
            <a:ext cx="3663186" cy="338554"/>
            <a:chOff x="8047007" y="650517"/>
            <a:chExt cx="3663186" cy="338554"/>
          </a:xfrm>
        </p:grpSpPr>
        <p:grpSp>
          <p:nvGrpSpPr>
            <p:cNvPr id="14" name="그룹 13"/>
            <p:cNvGrpSpPr/>
            <p:nvPr/>
          </p:nvGrpSpPr>
          <p:grpSpPr>
            <a:xfrm>
              <a:off x="8047007" y="650517"/>
              <a:ext cx="1166727" cy="338554"/>
              <a:chOff x="8712694" y="1160232"/>
              <a:chExt cx="1166727" cy="338554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8712694" y="1198881"/>
                <a:ext cx="261257" cy="261257"/>
              </a:xfrm>
              <a:prstGeom prst="rect">
                <a:avLst/>
              </a:prstGeom>
              <a:solidFill>
                <a:srgbClr val="FFC904"/>
              </a:solidFill>
              <a:ln>
                <a:solidFill>
                  <a:srgbClr val="FFC90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8976609" y="1160232"/>
                <a:ext cx="9028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3F3F3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Content</a:t>
                </a:r>
                <a:endPara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9295236" y="650517"/>
              <a:ext cx="1166727" cy="338554"/>
              <a:chOff x="9882079" y="1160232"/>
              <a:chExt cx="1166727" cy="338554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9882079" y="1198881"/>
                <a:ext cx="261257" cy="261257"/>
              </a:xfrm>
              <a:prstGeom prst="rect">
                <a:avLst/>
              </a:prstGeom>
              <a:solidFill>
                <a:srgbClr val="3F3F3F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0145994" y="1160232"/>
                <a:ext cx="9028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3F3F3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Content</a:t>
                </a:r>
                <a:endPara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10543466" y="650517"/>
              <a:ext cx="1166727" cy="338554"/>
              <a:chOff x="11051464" y="1160232"/>
              <a:chExt cx="1166727" cy="338554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11051464" y="1198881"/>
                <a:ext cx="261257" cy="26125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11315379" y="1160232"/>
                <a:ext cx="9028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3F3F3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Content</a:t>
                </a:r>
                <a:endPara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8" name="직사각형 27"/>
          <p:cNvSpPr/>
          <p:nvPr/>
        </p:nvSpPr>
        <p:spPr>
          <a:xfrm>
            <a:off x="4127672" y="5915313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2013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788229" y="5915313"/>
            <a:ext cx="7820364" cy="0"/>
          </a:xfrm>
          <a:prstGeom prst="line">
            <a:avLst/>
          </a:prstGeom>
          <a:ln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184192" y="5915312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240712" y="5915311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297231" y="5915310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2013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0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9884228" y="3451519"/>
            <a:ext cx="1646522" cy="1862048"/>
            <a:chOff x="9826172" y="3117696"/>
            <a:chExt cx="1646522" cy="1862048"/>
          </a:xfrm>
        </p:grpSpPr>
        <p:sp>
          <p:nvSpPr>
            <p:cNvPr id="2" name="직사각형 1"/>
            <p:cNvSpPr/>
            <p:nvPr/>
          </p:nvSpPr>
          <p:spPr>
            <a:xfrm>
              <a:off x="9826172" y="3251200"/>
              <a:ext cx="1646522" cy="1524000"/>
            </a:xfrm>
            <a:prstGeom prst="rect">
              <a:avLst/>
            </a:prstGeom>
            <a:solidFill>
              <a:srgbClr val="3F3F3F"/>
            </a:solidFill>
            <a:ln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136271" y="3117696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90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9826172" y="47752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318633" y="313012"/>
            <a:ext cx="39675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 Tool Kit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76751" y="313012"/>
            <a:ext cx="0" cy="779408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962344" y="2724950"/>
            <a:ext cx="5844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Outline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887351" y="5083632"/>
            <a:ext cx="1622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</a:t>
            </a:r>
            <a:r>
              <a:rPr lang="ko-KR" altLang="en-US" sz="3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요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37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40910" y="2624909"/>
            <a:ext cx="7110181" cy="1608182"/>
            <a:chOff x="2660111" y="2649592"/>
            <a:chExt cx="7110181" cy="1608182"/>
          </a:xfrm>
        </p:grpSpPr>
        <p:sp>
          <p:nvSpPr>
            <p:cNvPr id="4" name="직사각형 3"/>
            <p:cNvSpPr/>
            <p:nvPr/>
          </p:nvSpPr>
          <p:spPr>
            <a:xfrm>
              <a:off x="2660111" y="2649592"/>
              <a:ext cx="352795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THANK YOU</a:t>
              </a:r>
              <a:endPara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660111" y="3244679"/>
              <a:ext cx="33169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PRESENTATION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660111" y="3623634"/>
              <a:ext cx="2319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TEMPLATE</a:t>
              </a:r>
              <a:endPara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8279797" y="3400100"/>
              <a:ext cx="1490495" cy="857674"/>
              <a:chOff x="8067164" y="3072733"/>
              <a:chExt cx="1490495" cy="857674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8067164" y="3072733"/>
                <a:ext cx="14847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3F3F3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MADE IN</a:t>
                </a: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8081678" y="3284076"/>
                <a:ext cx="14759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3F3F3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YANG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828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7"/>
          <p:cNvGrpSpPr/>
          <p:nvPr/>
        </p:nvGrpSpPr>
        <p:grpSpPr>
          <a:xfrm>
            <a:off x="4557586" y="2928934"/>
            <a:ext cx="3857652" cy="642942"/>
            <a:chOff x="1428728" y="1500174"/>
            <a:chExt cx="6143668" cy="857256"/>
          </a:xfrm>
        </p:grpSpPr>
        <p:grpSp>
          <p:nvGrpSpPr>
            <p:cNvPr id="5" name="그룹 18"/>
            <p:cNvGrpSpPr/>
            <p:nvPr/>
          </p:nvGrpSpPr>
          <p:grpSpPr>
            <a:xfrm>
              <a:off x="1428728" y="1500174"/>
              <a:ext cx="6143668" cy="857256"/>
              <a:chOff x="1428728" y="1500174"/>
              <a:chExt cx="6143668" cy="857256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1428728" y="1500174"/>
                <a:ext cx="6143668" cy="857256"/>
              </a:xfrm>
              <a:prstGeom prst="rect">
                <a:avLst/>
              </a:prstGeom>
              <a:noFill/>
              <a:ln w="127000" cap="sq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" name="직선 연결선 7"/>
              <p:cNvCxnSpPr/>
              <p:nvPr/>
            </p:nvCxnSpPr>
            <p:spPr>
              <a:xfrm rot="5400000">
                <a:off x="1000100" y="1928802"/>
                <a:ext cx="857256" cy="0"/>
              </a:xfrm>
              <a:prstGeom prst="line">
                <a:avLst/>
              </a:prstGeom>
              <a:noFill/>
              <a:ln w="127000" cap="sq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 rot="5400000">
                <a:off x="7143768" y="1928802"/>
                <a:ext cx="857256" cy="0"/>
              </a:xfrm>
              <a:prstGeom prst="line">
                <a:avLst/>
              </a:prstGeom>
              <a:noFill/>
              <a:ln w="127000" cap="sq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" name="이등변 삼각형 5"/>
            <p:cNvSpPr/>
            <p:nvPr/>
          </p:nvSpPr>
          <p:spPr>
            <a:xfrm rot="10800000">
              <a:off x="7060423" y="1843076"/>
              <a:ext cx="226220" cy="157164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83833" y="3010647"/>
            <a:ext cx="20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Made in </a:t>
            </a:r>
            <a:r>
              <a:rPr lang="ko-KR" altLang="en-US" sz="2400" b="1" spc="-1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양선배</a:t>
            </a:r>
            <a:endParaRPr lang="ko-KR" altLang="en-US" sz="2400" b="1" spc="-100" dirty="0">
              <a:ln>
                <a:solidFill>
                  <a:schemeClr val="tx1">
                    <a:alpha val="2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4800" y="947735"/>
            <a:ext cx="2714612" cy="4286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네이버에</a:t>
            </a:r>
            <a:r>
              <a:rPr lang="ko-KR" altLang="en-US" b="1" spc="-1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검색해주세요</a:t>
            </a:r>
            <a:r>
              <a:rPr lang="en-US" altLang="ko-KR" b="1" spc="-1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2000" b="1" spc="-1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그림 11" descr="_여자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7644" y="304793"/>
            <a:ext cx="714356" cy="71435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67194" y="3757270"/>
            <a:ext cx="34083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파워포인트</a:t>
            </a:r>
            <a:r>
              <a:rPr lang="en-US" altLang="ko-KR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/ </a:t>
            </a:r>
            <a:r>
              <a:rPr lang="ko-KR" altLang="en-US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프레젠테이션</a:t>
            </a:r>
            <a:r>
              <a:rPr lang="en-US" altLang="ko-KR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/</a:t>
            </a:r>
            <a:r>
              <a:rPr lang="ko-KR" altLang="en-US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에세이 재능기부 </a:t>
            </a:r>
            <a:r>
              <a:rPr lang="ko-KR" altLang="en-US" sz="1100" u="sng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블로그</a:t>
            </a:r>
            <a:endParaRPr lang="ko-KR" altLang="en-US" sz="1100" u="sng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91745" y="374512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연관검색어</a:t>
            </a:r>
            <a:endParaRPr lang="ko-KR" altLang="en-US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pic>
        <p:nvPicPr>
          <p:cNvPr id="18" name="그림 17" descr="물음표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9558" y="3800998"/>
            <a:ext cx="214314" cy="21431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328248" y="3755557"/>
            <a:ext cx="1460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PPT, PT</a:t>
            </a:r>
            <a:r>
              <a:rPr lang="ko-KR" altLang="en-US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의 모든 자료</a:t>
            </a:r>
          </a:p>
        </p:txBody>
      </p:sp>
    </p:spTree>
    <p:extLst>
      <p:ext uri="{BB962C8B-B14F-4D97-AF65-F5344CB8AC3E}">
        <p14:creationId xmlns:p14="http://schemas.microsoft.com/office/powerpoint/2010/main" val="65267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18633" y="313012"/>
            <a:ext cx="34772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76751" y="313012"/>
            <a:ext cx="0" cy="779408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JavaPro\AppData\Local\Microsoft\Windows\Temporary Internet Files\Content.IE5\T3PGGROV\word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598" y="1515871"/>
            <a:ext cx="2046107" cy="204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JavaPro\Desktop\그림파일\1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65" y="1261872"/>
            <a:ext cx="5365784" cy="318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JavaPro\Desktop\그림파일\2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613" y="3792449"/>
            <a:ext cx="225742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JavaPro\AppData\Local\Microsoft\Windows\Temporary Internet Files\Content.IE5\W5WF88AU\unnamed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799" y="4235940"/>
            <a:ext cx="2113799" cy="211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JavaPro\Desktop\그림파일\6.pn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526281"/>
            <a:ext cx="5810250" cy="581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92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18633" y="313012"/>
            <a:ext cx="34772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76751" y="313012"/>
            <a:ext cx="0" cy="779408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C:\Users\JavaPro\Desktop\그림파일\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51" y="1910649"/>
            <a:ext cx="5365784" cy="318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JavaPro\Desktop\그림파일\3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575" y="2036005"/>
            <a:ext cx="3067050" cy="293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JavaPro\Desktop\그림파일\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799" y="216595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 flipH="1">
            <a:off x="5371085" y="3505633"/>
            <a:ext cx="324904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 descr="C:\Users\JavaPro\Desktop\그림파일\6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957" y="0"/>
            <a:ext cx="2225648" cy="241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76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18633" y="313012"/>
            <a:ext cx="21291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76751" y="313012"/>
            <a:ext cx="0" cy="779408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383187" y="1371328"/>
            <a:ext cx="6160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 Tool Kit  Program</a:t>
            </a:r>
            <a:endParaRPr lang="ko-KR" altLang="en-US" sz="44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83187" y="2520693"/>
            <a:ext cx="100087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⇒ </a:t>
            </a:r>
            <a:r>
              <a:rPr lang="ko-KR" altLang="en-US" sz="3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학습 단계에 있는 </a:t>
            </a:r>
            <a:r>
              <a:rPr lang="en-US" altLang="ko-KR" sz="3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Java </a:t>
            </a:r>
            <a:r>
              <a:rPr lang="ko-KR" altLang="en-US" sz="3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학습자들이 </a:t>
            </a:r>
            <a:r>
              <a:rPr lang="en-US" altLang="ko-KR" sz="3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Source Code</a:t>
            </a:r>
            <a:r>
              <a:rPr lang="ko-KR" altLang="en-US" sz="3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의</a:t>
            </a:r>
            <a:endParaRPr lang="en-US" altLang="ko-KR" sz="32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3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 </a:t>
            </a:r>
            <a:r>
              <a:rPr lang="en-US" altLang="ko-KR" sz="3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     </a:t>
            </a:r>
            <a:r>
              <a:rPr lang="ko-KR" altLang="en-US" sz="3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내용을 손 쉽게 정리할 수 있도록 도와주는 프로그램</a:t>
            </a:r>
            <a:endParaRPr lang="ko-KR" altLang="en-US" sz="4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83187" y="4311393"/>
            <a:ext cx="104278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⇒ Source Code</a:t>
            </a:r>
            <a:r>
              <a:rPr lang="ko-KR" altLang="en-US" sz="3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의 학습 파일을 생성과 함께 학습 자료를</a:t>
            </a:r>
            <a:endParaRPr lang="en-US" altLang="ko-KR" sz="32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3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 </a:t>
            </a:r>
            <a:r>
              <a:rPr lang="en-US" altLang="ko-KR" sz="3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    </a:t>
            </a:r>
            <a:r>
              <a:rPr lang="ko-KR" altLang="en-US" sz="3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체계적으로 관리해주는 간단한 일정 관리 프로그램 지원</a:t>
            </a:r>
            <a:endParaRPr lang="ko-KR" altLang="en-US" sz="4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40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18633" y="313012"/>
            <a:ext cx="21291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76751" y="313012"/>
            <a:ext cx="0" cy="779408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002437" y="350241"/>
            <a:ext cx="6160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 Tool Kit  Program</a:t>
            </a:r>
            <a:endParaRPr lang="ko-KR" altLang="en-US" sz="44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83187" y="1491993"/>
            <a:ext cx="10008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◈ </a:t>
            </a:r>
            <a:r>
              <a:rPr lang="ko-KR" altLang="en-US" sz="3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시스템 한계 및 제공 서비스 단위</a:t>
            </a:r>
            <a:endParaRPr lang="ko-KR" altLang="en-US" sz="4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83187" y="2482593"/>
            <a:ext cx="111707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일정 관리 프로그램</a:t>
            </a:r>
            <a:endParaRPr lang="en-US" altLang="ko-KR" sz="28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⇒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학습자는 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STK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프로그램의 월 기반 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Scheduler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를</a:t>
            </a:r>
            <a:endParaRPr lang="en-US" altLang="ko-KR" sz="28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 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   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활용하여 일정을 추가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,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수정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,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검색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,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삭제할 수 있다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.</a:t>
            </a:r>
            <a:endParaRPr lang="ko-KR" altLang="en-US" sz="40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383187" y="4676617"/>
            <a:ext cx="111707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2. 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학습 문서 작성 프로그램</a:t>
            </a:r>
            <a:endParaRPr lang="en-US" altLang="ko-KR" sz="28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⇒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학습자는 작성한 작성 날짜 기반으로 관리되는</a:t>
            </a:r>
            <a:endParaRPr lang="en-US" altLang="ko-KR" sz="28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 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  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 학습 문서를 추가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,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저장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,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삭제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,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열기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,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수정할 수 있다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.</a:t>
            </a:r>
            <a:endParaRPr lang="ko-KR" altLang="en-US" sz="40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98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18633" y="313012"/>
            <a:ext cx="18676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76751" y="313012"/>
            <a:ext cx="0" cy="779408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C:\Users\JavaPro\Desktop\그림파일\7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446" y="1249509"/>
            <a:ext cx="5337744" cy="300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JavaPro\Desktop\그림파일\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0" y="702716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773587" y="4978143"/>
            <a:ext cx="111707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⇒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많은 학습량과 시간을 요구하는 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Programming language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공부</a:t>
            </a:r>
            <a:r>
              <a:rPr lang="ko-KR" altLang="en-US" sz="28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에</a:t>
            </a:r>
            <a:endParaRPr lang="en-US" altLang="ko-KR" sz="28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    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시간을 절약하고  체계적으로 학습 자료를 관리하고 싶은 학습자들</a:t>
            </a:r>
            <a:endParaRPr lang="ko-KR" altLang="en-US" sz="40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7162800" y="3515145"/>
            <a:ext cx="803832" cy="1358643"/>
          </a:xfrm>
          <a:prstGeom prst="downArrow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40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18633" y="313012"/>
            <a:ext cx="18688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Vision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76751" y="313012"/>
            <a:ext cx="0" cy="779408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C:\Users\JavaPro\Desktop\그림파일\8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83" y="1197000"/>
            <a:ext cx="5543550" cy="415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962650" y="3942987"/>
            <a:ext cx="5981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⇒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전세계적으로 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Java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학습자들이 </a:t>
            </a:r>
            <a:endParaRPr lang="en-US" altLang="ko-KR" sz="28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 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   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더욱 더 증가하고 있는 추세</a:t>
            </a:r>
            <a:endParaRPr lang="ko-KR" altLang="en-US" sz="40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62650" y="2166611"/>
            <a:ext cx="5981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▶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오늘날 시간을 절약하고 싶어하는</a:t>
            </a:r>
            <a:endParaRPr lang="en-US" altLang="ko-KR" sz="28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     많은 학습자들</a:t>
            </a:r>
            <a:endParaRPr lang="en-US" altLang="ko-KR" sz="28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 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    </a:t>
            </a:r>
            <a:endParaRPr lang="ko-KR" altLang="en-US" sz="40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47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1057</Words>
  <Application>Microsoft Office PowerPoint</Application>
  <PresentationFormat>와이드스크린</PresentationFormat>
  <Paragraphs>307</Paragraphs>
  <Slides>31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맑은 고딕</vt:lpstr>
      <vt:lpstr>-윤고딕330</vt:lpstr>
      <vt:lpstr>Times New Roman</vt:lpstr>
      <vt:lpstr>Arial</vt:lpstr>
      <vt:lpstr>HY헤드라인M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Huni</cp:lastModifiedBy>
  <cp:revision>23</cp:revision>
  <dcterms:created xsi:type="dcterms:W3CDTF">2013-12-18T12:51:48Z</dcterms:created>
  <dcterms:modified xsi:type="dcterms:W3CDTF">2015-05-14T14:29:44Z</dcterms:modified>
</cp:coreProperties>
</file>