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3" r:id="rId4"/>
    <p:sldId id="272" r:id="rId5"/>
    <p:sldId id="274" r:id="rId6"/>
    <p:sldId id="275" r:id="rId7"/>
    <p:sldId id="277" r:id="rId8"/>
    <p:sldId id="276" r:id="rId9"/>
    <p:sldId id="278" r:id="rId10"/>
    <p:sldId id="280" r:id="rId11"/>
    <p:sldId id="281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64350" cy="9996488"/>
  <p:embeddedFontLst>
    <p:embeddedFont>
      <p:font typeface="맑은 고딕" panose="020B0503020000020004" pitchFamily="50" charset="-127"/>
      <p:regular r:id="rId25"/>
      <p:bold r:id="rId26"/>
    </p:embeddedFont>
    <p:embeddedFont>
      <p:font typeface="HY헤드라인M" panose="0203060000010101010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F3F3F"/>
    <a:srgbClr val="FFC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5" autoAdjust="0"/>
    <p:restoredTop sz="90628" autoAdjust="0"/>
  </p:normalViewPr>
  <p:slideViewPr>
    <p:cSldViewPr snapToGrid="0" showGuides="1">
      <p:cViewPr varScale="1">
        <p:scale>
          <a:sx n="110" d="100"/>
          <a:sy n="110" d="100"/>
        </p:scale>
        <p:origin x="780" y="126"/>
      </p:cViewPr>
      <p:guideLst>
        <p:guide orient="horz" pos="2092"/>
        <p:guide pos="3840"/>
        <p:guide pos="17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6C067F99-7978-499A-8769-3203233673E0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4B3460CF-409F-481E-B9B8-6EED7690F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8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벤치마킹부터 발표를 이어서할 팀원 박세훈 입니다</a:t>
            </a:r>
            <a:r>
              <a:rPr lang="en-US" altLang="ko-KR" smtClean="0"/>
              <a:t>. </a:t>
            </a:r>
            <a:r>
              <a:rPr lang="ko-KR" altLang="en-US" smtClean="0"/>
              <a:t>발표 이어서 하겠습니다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84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 동사 추출을 하여서 다음과 같은 유즈케이스 다이어그램이 도출되었습니다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9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학습문서에 관련된 유즈케이스</a:t>
            </a:r>
            <a:endParaRPr lang="en-US" altLang="ko-KR" smtClean="0"/>
          </a:p>
          <a:p>
            <a:r>
              <a:rPr lang="ko-KR" altLang="en-US" smtClean="0"/>
              <a:t>일정에 관련된 유즈케이스가 도출되었습니다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다음 발표부터는 김정윤 팀원이 이어서 계속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0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83">
              <a:defRPr/>
            </a:pPr>
            <a:r>
              <a:rPr lang="ko-KR" altLang="ko-KR"/>
              <a:t>일단 일정에 관련된 달력을 제공하기 위해 </a:t>
            </a:r>
            <a:r>
              <a:rPr lang="ko-KR" altLang="ko-KR" smtClean="0"/>
              <a:t>안드로이드기반의 </a:t>
            </a:r>
            <a:r>
              <a:rPr lang="en-US" altLang="ko-KR" smtClean="0"/>
              <a:t>S</a:t>
            </a:r>
            <a:r>
              <a:rPr lang="ko-KR" altLang="en-US" smtClean="0"/>
              <a:t>플래너와</a:t>
            </a:r>
            <a:r>
              <a:rPr lang="ko-KR" altLang="ko-KR" smtClean="0"/>
              <a:t> </a:t>
            </a:r>
            <a:r>
              <a:rPr lang="ko-KR" altLang="en-US" smtClean="0"/>
              <a:t>네이버 자료실의 순위를 토대로 개인 개발자 분야에서 높은 순위를 기록하고 있는 </a:t>
            </a:r>
            <a:r>
              <a:rPr lang="ko-KR" altLang="ko-KR" smtClean="0"/>
              <a:t>프리 스케쥴러를 벤치마킹 하</a:t>
            </a:r>
            <a:r>
              <a:rPr lang="ko-KR" altLang="en-US" smtClean="0"/>
              <a:t>였습니다</a:t>
            </a:r>
            <a:r>
              <a:rPr lang="en-US" altLang="ko-KR" smtClean="0"/>
              <a:t>.</a:t>
            </a:r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0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문서 작업에 관련된 프로그램중</a:t>
            </a:r>
            <a:r>
              <a:rPr lang="ko-KR" altLang="ko-KR" smtClean="0"/>
              <a:t> </a:t>
            </a:r>
            <a:r>
              <a:rPr lang="ko-KR" altLang="en-US" smtClean="0"/>
              <a:t>가장 많이 사용하고 많은 기능들을 가지고있는 편집기인</a:t>
            </a:r>
            <a:r>
              <a:rPr lang="en-US" altLang="ko-KR" smtClean="0"/>
              <a:t> </a:t>
            </a:r>
            <a:r>
              <a:rPr lang="en-US" altLang="ko-KR"/>
              <a:t>MS </a:t>
            </a:r>
            <a:r>
              <a:rPr lang="en-US" altLang="ko-KR" smtClean="0"/>
              <a:t>Office</a:t>
            </a:r>
            <a:r>
              <a:rPr lang="en-US" altLang="ko-KR" baseline="0"/>
              <a:t> </a:t>
            </a:r>
            <a:r>
              <a:rPr lang="en-US" altLang="ko-KR" baseline="0" smtClean="0"/>
              <a:t>Word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MS Office</a:t>
            </a:r>
            <a:r>
              <a:rPr lang="ko-KR" altLang="en-US" baseline="0" smtClean="0"/>
              <a:t>보다는 한글에 더특화된</a:t>
            </a:r>
            <a:r>
              <a:rPr lang="en-US" altLang="ko-KR" smtClean="0"/>
              <a:t> </a:t>
            </a:r>
            <a:r>
              <a:rPr lang="ko-KR" altLang="ko-KR" smtClean="0"/>
              <a:t>한글</a:t>
            </a:r>
            <a:r>
              <a:rPr lang="en-US" altLang="ko-KR" smtClean="0"/>
              <a:t> </a:t>
            </a:r>
            <a:r>
              <a:rPr lang="en-US" altLang="ko-KR"/>
              <a:t>2010 </a:t>
            </a:r>
            <a:r>
              <a:rPr lang="ko-KR" altLang="ko-KR"/>
              <a:t>을 벤치 </a:t>
            </a:r>
            <a:r>
              <a:rPr lang="ko-KR" altLang="ko-KR" smtClean="0"/>
              <a:t>마킹하였</a:t>
            </a:r>
            <a:r>
              <a:rPr lang="ko-KR" altLang="en-US" smtClean="0"/>
              <a:t>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3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그리고 간편하게 노트형식으로 문서 작업할 수 있는 </a:t>
            </a:r>
            <a:r>
              <a:rPr lang="en-US" altLang="ko-KR" smtClean="0"/>
              <a:t>MS Office </a:t>
            </a:r>
            <a:r>
              <a:rPr lang="en-US" altLang="ko-KR"/>
              <a:t>One </a:t>
            </a:r>
            <a:r>
              <a:rPr lang="en-US" altLang="ko-KR" smtClean="0"/>
              <a:t>Note</a:t>
            </a:r>
            <a:r>
              <a:rPr lang="ko-KR" altLang="ko-KR" smtClean="0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윈도우에서 기본적으로 제공하는 스티커 메모를</a:t>
            </a:r>
            <a:r>
              <a:rPr lang="ko-KR" altLang="ko-KR" smtClean="0"/>
              <a:t> 벤치마킹</a:t>
            </a:r>
            <a:r>
              <a:rPr lang="en-US" altLang="ko-KR" smtClean="0"/>
              <a:t> </a:t>
            </a:r>
            <a:r>
              <a:rPr lang="ko-KR" altLang="ko-KR" smtClean="0"/>
              <a:t>하였</a:t>
            </a:r>
            <a:r>
              <a:rPr lang="ko-KR" altLang="en-US" smtClean="0"/>
              <a:t>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3283">
              <a:defRPr/>
            </a:pPr>
            <a:r>
              <a:rPr lang="ko-KR" altLang="en-US" smtClean="0"/>
              <a:t>다음은 개</a:t>
            </a:r>
            <a:r>
              <a:rPr lang="ko-KR" altLang="ko-KR" smtClean="0"/>
              <a:t>발자</a:t>
            </a:r>
            <a:r>
              <a:rPr lang="en-US" altLang="ko-KR" smtClean="0"/>
              <a:t>,Java </a:t>
            </a:r>
            <a:r>
              <a:rPr lang="ko-KR" altLang="en-US" smtClean="0"/>
              <a:t>학습자가 사용하는 편집기로 가장 많이 사용</a:t>
            </a:r>
            <a:r>
              <a:rPr lang="ko-KR" altLang="en-US" baseline="0" smtClean="0"/>
              <a:t>되고있는</a:t>
            </a:r>
            <a:r>
              <a:rPr lang="ko-KR" altLang="en-US" smtClean="0"/>
              <a:t> </a:t>
            </a:r>
            <a:r>
              <a:rPr lang="en-US" altLang="ko-KR" smtClean="0"/>
              <a:t>Eclipse</a:t>
            </a:r>
            <a:r>
              <a:rPr lang="ko-KR" altLang="en-US" smtClean="0"/>
              <a:t>와 </a:t>
            </a:r>
            <a:r>
              <a:rPr lang="en-US" altLang="ko-KR" smtClean="0"/>
              <a:t>Eclipse</a:t>
            </a:r>
            <a:r>
              <a:rPr lang="ko-KR" altLang="en-US" smtClean="0"/>
              <a:t>보다는 빠르고 단순하게 작업할 수 있는 </a:t>
            </a:r>
            <a:r>
              <a:rPr lang="en-US" altLang="ko-KR" smtClean="0"/>
              <a:t>Edit Plus</a:t>
            </a:r>
            <a:r>
              <a:rPr lang="ko-KR" altLang="ko-KR" smtClean="0"/>
              <a:t>를 </a:t>
            </a:r>
            <a:r>
              <a:rPr lang="ko-KR" altLang="ko-KR"/>
              <a:t>벤치마킹을 하였습니다</a:t>
            </a:r>
            <a:r>
              <a:rPr lang="en-US" altLang="ko-KR"/>
              <a:t>.</a:t>
            </a:r>
            <a:endParaRPr lang="ko-KR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BF3FCD-3C70-4BA9-B843-DA12EA6217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2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이를 토대로 개발자 및 학습자들이 학습단계에서 </a:t>
            </a:r>
            <a:r>
              <a:rPr lang="en-US" altLang="ko-KR" smtClean="0"/>
              <a:t>Java Code</a:t>
            </a:r>
            <a:r>
              <a:rPr lang="ko-KR" altLang="en-US" smtClean="0"/>
              <a:t>와 </a:t>
            </a:r>
            <a:r>
              <a:rPr lang="en-US" altLang="ko-KR" smtClean="0"/>
              <a:t>Code </a:t>
            </a:r>
            <a:r>
              <a:rPr lang="ko-KR" altLang="en-US" smtClean="0"/>
              <a:t>에 대한 설명의 가독성을 높이기위해 주석처리 대신에 일반적인 </a:t>
            </a:r>
            <a:r>
              <a:rPr lang="en-US" altLang="ko-KR" smtClean="0"/>
              <a:t>Text</a:t>
            </a:r>
            <a:r>
              <a:rPr lang="ko-KR" altLang="en-US" smtClean="0"/>
              <a:t>입력할 수 있도록하는 요구 사항이 나왔습니다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8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제공할 서비스입니다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기본 서비스로는 월별형태의</a:t>
            </a:r>
            <a:r>
              <a:rPr lang="en-US" altLang="ko-KR" smtClean="0"/>
              <a:t>UI,</a:t>
            </a:r>
            <a:r>
              <a:rPr lang="ko-KR" altLang="en-US" smtClean="0"/>
              <a:t>문서 작업</a:t>
            </a:r>
            <a:r>
              <a:rPr lang="en-US" altLang="ko-KR" smtClean="0"/>
              <a:t>,Java Code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편집기능이 있고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특화 서비스로는 </a:t>
            </a:r>
            <a:r>
              <a:rPr lang="en-US" altLang="ko-KR" baseline="0" smtClean="0"/>
              <a:t>Java Code </a:t>
            </a:r>
            <a:r>
              <a:rPr lang="ko-KR" altLang="en-US" baseline="0" smtClean="0"/>
              <a:t>포맷팅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소스 코드 설명부 자동 주석처리를 제공할 예정이고</a:t>
            </a:r>
            <a:endParaRPr lang="en-US" altLang="ko-KR" baseline="0" smtClean="0"/>
          </a:p>
          <a:p>
            <a:r>
              <a:rPr lang="ko-KR" altLang="en-US" baseline="0" smtClean="0"/>
              <a:t>부가 서비스로는 이별 단위의 일정 관리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기념일 표시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추진 일정 표시</a:t>
            </a:r>
            <a:r>
              <a:rPr lang="en-US" altLang="ko-KR" baseline="0" smtClean="0"/>
              <a:t>,</a:t>
            </a:r>
            <a:r>
              <a:rPr lang="ko-KR" altLang="en-US" baseline="0" smtClean="0"/>
              <a:t>알빌 기능을 제공할 예정입니다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5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분석단계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유즈케이스 정의서와 벤치마킹 통합문서를</a:t>
            </a:r>
            <a:r>
              <a:rPr lang="ko-KR" altLang="en-US" baseline="0" smtClean="0"/>
              <a:t> 토대로 명사추출을 하여 액터후보가 나왔는데 가장 적합한 액터로 학습자가 나왔습니다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460CF-409F-481E-B9B8-6EED7690F2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t>2015-06-05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35891" y="2417583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891" y="3196991"/>
            <a:ext cx="2538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STriKe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94009" y="2417583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57427" y="2195795"/>
            <a:ext cx="0" cy="3755062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590954" y="2479137"/>
            <a:ext cx="135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90954" y="3215945"/>
            <a:ext cx="15696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장재영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김대섭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박세훈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김정</a:t>
            </a:r>
            <a:r>
              <a:rPr lang="ko-KR" altLang="en-US" sz="3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윤</a:t>
            </a:r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3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JavaPro\AppData\Local\Microsoft\Windows\Temporary Internet Files\Content.IE5\4ZW5H5MJ\Pen-Scribbling-2964-larg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4" y="794481"/>
            <a:ext cx="2423022" cy="28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52896"/>
              </p:ext>
            </p:extLst>
          </p:nvPr>
        </p:nvGraphicFramePr>
        <p:xfrm>
          <a:off x="57152" y="1481666"/>
          <a:ext cx="12001500" cy="4747685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00250"/>
                <a:gridCol w="2000250"/>
                <a:gridCol w="2000250"/>
                <a:gridCol w="2000250"/>
                <a:gridCol w="2000250"/>
                <a:gridCol w="2000250"/>
              </a:tblGrid>
              <a:tr h="935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Mon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Tue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Wed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Thu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/>
                        <a:t>Fri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0000CC"/>
                          </a:solidFill>
                        </a:rPr>
                        <a:t>Sat</a:t>
                      </a:r>
                      <a:endParaRPr lang="ko-KR" altLang="en-US" sz="3200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</a:tr>
              <a:tr h="125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아이디어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제안 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및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주제선정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벤치마킹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개별 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작성 및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통합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/>
                </a:tc>
              </a:tr>
              <a:tr h="1257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baseline="0" dirty="0" smtClean="0"/>
                        <a:t>요구사항 정의서</a:t>
                      </a:r>
                      <a:endParaRPr lang="en-US" altLang="ko-KR" sz="1600" b="1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baseline="0" dirty="0" smtClean="0"/>
                        <a:t>작성 및 </a:t>
                      </a:r>
                      <a:r>
                        <a:rPr lang="ko-KR" altLang="en-US" sz="1600" b="1" baseline="0" dirty="0" err="1" smtClean="0"/>
                        <a:t>유즈케이스</a:t>
                      </a:r>
                      <a:endParaRPr lang="en-US" altLang="ko-KR" sz="1600" b="1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분석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ko-KR" altLang="en-US" sz="1600" b="1" dirty="0" smtClean="0"/>
                        <a:t> 정의서 작성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err="1" smtClean="0"/>
                        <a:t>유즈케이스</a:t>
                      </a:r>
                      <a:r>
                        <a:rPr lang="ko-KR" altLang="en-US" sz="1600" b="1" dirty="0" smtClean="0"/>
                        <a:t> 정의서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작성 및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dirty="0" smtClean="0"/>
                        <a:t>키 추출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명</a:t>
                      </a:r>
                      <a:r>
                        <a:rPr lang="en-US" altLang="ko-KR" sz="1600" b="1" dirty="0" smtClean="0"/>
                        <a:t>,</a:t>
                      </a:r>
                      <a:r>
                        <a:rPr lang="en-US" altLang="ko-KR" sz="1600" b="1" baseline="0" dirty="0" smtClean="0"/>
                        <a:t> </a:t>
                      </a:r>
                      <a:r>
                        <a:rPr lang="ko-KR" altLang="en-US" sz="1600" b="1" baseline="0" dirty="0" smtClean="0"/>
                        <a:t>동사 배치</a:t>
                      </a:r>
                      <a:endParaRPr lang="en-US" altLang="ko-KR" sz="1600" b="1" baseline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baseline="0" dirty="0" smtClean="0"/>
                        <a:t>클래스 다이어그램</a:t>
                      </a:r>
                      <a:r>
                        <a:rPr lang="en-US" altLang="ko-KR" sz="1600" b="1" baseline="0" dirty="0" smtClean="0"/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baseline="0" dirty="0" smtClean="0"/>
                        <a:t>DAO </a:t>
                      </a:r>
                      <a:r>
                        <a:rPr lang="ko-KR" altLang="en-US" sz="1600" b="1" baseline="0" dirty="0" smtClean="0"/>
                        <a:t>및 </a:t>
                      </a:r>
                      <a:r>
                        <a:rPr lang="en-US" altLang="ko-KR" sz="1600" b="1" baseline="0" dirty="0" smtClean="0"/>
                        <a:t>File </a:t>
                      </a:r>
                      <a:r>
                        <a:rPr lang="ko-KR" altLang="en-US" sz="1600" b="1" baseline="0" dirty="0" smtClean="0"/>
                        <a:t>설계</a:t>
                      </a:r>
                      <a:r>
                        <a:rPr lang="ko-KR" altLang="en-US" sz="1600" b="1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DAO </a:t>
                      </a:r>
                      <a:r>
                        <a:rPr lang="ko-KR" altLang="en-US" sz="1600" b="1" dirty="0" smtClean="0"/>
                        <a:t>및 </a:t>
                      </a:r>
                      <a:r>
                        <a:rPr lang="en-US" altLang="ko-KR" sz="1600" b="1" dirty="0" smtClean="0"/>
                        <a:t>File </a:t>
                      </a:r>
                      <a:r>
                        <a:rPr lang="ko-KR" altLang="en-US" sz="1600" b="1" dirty="0" smtClean="0"/>
                        <a:t>설계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클래스 단위 테스트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UI </a:t>
                      </a:r>
                      <a:r>
                        <a:rPr lang="ko-KR" altLang="en-US" sz="1600" b="1" dirty="0" smtClean="0"/>
                        <a:t>설계 및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UI </a:t>
                      </a:r>
                      <a:r>
                        <a:rPr lang="ko-KR" altLang="en-US" sz="1600" b="1" dirty="0" smtClean="0"/>
                        <a:t>단위 테스트</a:t>
                      </a:r>
                      <a:endParaRPr lang="en-US" altLang="ko-KR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600" b="1" dirty="0"/>
                    </a:p>
                  </a:txBody>
                  <a:tcPr anchor="ctr"/>
                </a:tc>
              </a:tr>
              <a:tr h="12975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설계 단계 클래스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통합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/>
                        <a:t>(Controller </a:t>
                      </a:r>
                      <a:r>
                        <a:rPr lang="ko-KR" altLang="en-US" sz="1600" b="1" dirty="0" smtClean="0"/>
                        <a:t>설계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클래스 상세 설계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시퀀스 다이어그램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클래스 상세 설계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시퀀스 다이어그램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소스 코딩 및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디버깅 단계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소스 코딩 및</a:t>
                      </a:r>
                      <a:endParaRPr lang="en-US" altLang="ko-KR" sz="1600" b="1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디버깅 단계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/>
                        <a:t>최종 발표</a:t>
                      </a:r>
                      <a:endParaRPr lang="ko-KR" alt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064250" y="2429778"/>
            <a:ext cx="1982316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03150" y="2598967"/>
            <a:ext cx="1982316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46566" y="2429778"/>
            <a:ext cx="1982316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566" y="3663950"/>
            <a:ext cx="4005734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1383" y="3663950"/>
            <a:ext cx="4005734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046566" y="3663950"/>
            <a:ext cx="1982316" cy="12341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566" y="4898122"/>
            <a:ext cx="1982316" cy="13248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27882" y="4898122"/>
            <a:ext cx="4005734" cy="13248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23148" y="4898122"/>
            <a:ext cx="4005734" cy="13248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028882" y="4898122"/>
            <a:ext cx="1982316" cy="13248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2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4576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of roles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8388" y="1630363"/>
            <a:ext cx="4566287" cy="4218992"/>
            <a:chOff x="672" y="1344"/>
            <a:chExt cx="2130" cy="1968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672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304" y="1344"/>
              <a:ext cx="498" cy="1245"/>
              <a:chOff x="2304" y="1344"/>
              <a:chExt cx="498" cy="124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133 w 267"/>
                  <a:gd name="T1" fmla="*/ 0 h 292"/>
                  <a:gd name="T2" fmla="*/ 161 w 267"/>
                  <a:gd name="T3" fmla="*/ 3 h 292"/>
                  <a:gd name="T4" fmla="*/ 186 w 267"/>
                  <a:gd name="T5" fmla="*/ 12 h 292"/>
                  <a:gd name="T6" fmla="*/ 209 w 267"/>
                  <a:gd name="T7" fmla="*/ 25 h 292"/>
                  <a:gd name="T8" fmla="*/ 228 w 267"/>
                  <a:gd name="T9" fmla="*/ 42 h 292"/>
                  <a:gd name="T10" fmla="*/ 245 w 267"/>
                  <a:gd name="T11" fmla="*/ 64 h 292"/>
                  <a:gd name="T12" fmla="*/ 257 w 267"/>
                  <a:gd name="T13" fmla="*/ 88 h 292"/>
                  <a:gd name="T14" fmla="*/ 265 w 267"/>
                  <a:gd name="T15" fmla="*/ 116 h 292"/>
                  <a:gd name="T16" fmla="*/ 267 w 267"/>
                  <a:gd name="T17" fmla="*/ 146 h 292"/>
                  <a:gd name="T18" fmla="*/ 265 w 267"/>
                  <a:gd name="T19" fmla="*/ 175 h 292"/>
                  <a:gd name="T20" fmla="*/ 257 w 267"/>
                  <a:gd name="T21" fmla="*/ 203 h 292"/>
                  <a:gd name="T22" fmla="*/ 245 w 267"/>
                  <a:gd name="T23" fmla="*/ 227 h 292"/>
                  <a:gd name="T24" fmla="*/ 228 w 267"/>
                  <a:gd name="T25" fmla="*/ 249 h 292"/>
                  <a:gd name="T26" fmla="*/ 209 w 267"/>
                  <a:gd name="T27" fmla="*/ 267 h 292"/>
                  <a:gd name="T28" fmla="*/ 186 w 267"/>
                  <a:gd name="T29" fmla="*/ 281 h 292"/>
                  <a:gd name="T30" fmla="*/ 161 w 267"/>
                  <a:gd name="T31" fmla="*/ 289 h 292"/>
                  <a:gd name="T32" fmla="*/ 133 w 267"/>
                  <a:gd name="T33" fmla="*/ 292 h 292"/>
                  <a:gd name="T34" fmla="*/ 103 w 267"/>
                  <a:gd name="T35" fmla="*/ 288 h 292"/>
                  <a:gd name="T36" fmla="*/ 75 w 267"/>
                  <a:gd name="T37" fmla="*/ 277 h 292"/>
                  <a:gd name="T38" fmla="*/ 51 w 267"/>
                  <a:gd name="T39" fmla="*/ 260 h 292"/>
                  <a:gd name="T40" fmla="*/ 29 w 267"/>
                  <a:gd name="T41" fmla="*/ 237 h 292"/>
                  <a:gd name="T42" fmla="*/ 13 w 267"/>
                  <a:gd name="T43" fmla="*/ 210 h 292"/>
                  <a:gd name="T44" fmla="*/ 4 w 267"/>
                  <a:gd name="T45" fmla="*/ 178 h 292"/>
                  <a:gd name="T46" fmla="*/ 0 w 267"/>
                  <a:gd name="T47" fmla="*/ 146 h 292"/>
                  <a:gd name="T48" fmla="*/ 4 w 267"/>
                  <a:gd name="T49" fmla="*/ 113 h 292"/>
                  <a:gd name="T50" fmla="*/ 13 w 267"/>
                  <a:gd name="T51" fmla="*/ 81 h 292"/>
                  <a:gd name="T52" fmla="*/ 29 w 267"/>
                  <a:gd name="T53" fmla="*/ 54 h 292"/>
                  <a:gd name="T54" fmla="*/ 51 w 267"/>
                  <a:gd name="T55" fmla="*/ 32 h 292"/>
                  <a:gd name="T56" fmla="*/ 75 w 267"/>
                  <a:gd name="T57" fmla="*/ 14 h 292"/>
                  <a:gd name="T58" fmla="*/ 103 w 267"/>
                  <a:gd name="T59" fmla="*/ 3 h 292"/>
                  <a:gd name="T60" fmla="*/ 133 w 267"/>
                  <a:gd name="T6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72 w 573"/>
                  <a:gd name="T1" fmla="*/ 5 h 1111"/>
                  <a:gd name="T2" fmla="*/ 30 w 573"/>
                  <a:gd name="T3" fmla="*/ 32 h 1111"/>
                  <a:gd name="T4" fmla="*/ 4 w 573"/>
                  <a:gd name="T5" fmla="*/ 75 h 1111"/>
                  <a:gd name="T6" fmla="*/ 0 w 573"/>
                  <a:gd name="T7" fmla="*/ 509 h 1111"/>
                  <a:gd name="T8" fmla="*/ 1 w 573"/>
                  <a:gd name="T9" fmla="*/ 516 h 1111"/>
                  <a:gd name="T10" fmla="*/ 9 w 573"/>
                  <a:gd name="T11" fmla="*/ 533 h 1111"/>
                  <a:gd name="T12" fmla="*/ 26 w 573"/>
                  <a:gd name="T13" fmla="*/ 550 h 1111"/>
                  <a:gd name="T14" fmla="*/ 56 w 573"/>
                  <a:gd name="T15" fmla="*/ 557 h 1111"/>
                  <a:gd name="T16" fmla="*/ 84 w 573"/>
                  <a:gd name="T17" fmla="*/ 551 h 1111"/>
                  <a:gd name="T18" fmla="*/ 100 w 573"/>
                  <a:gd name="T19" fmla="*/ 534 h 1111"/>
                  <a:gd name="T20" fmla="*/ 106 w 573"/>
                  <a:gd name="T21" fmla="*/ 516 h 1111"/>
                  <a:gd name="T22" fmla="*/ 108 w 573"/>
                  <a:gd name="T23" fmla="*/ 503 h 1111"/>
                  <a:gd name="T24" fmla="*/ 108 w 573"/>
                  <a:gd name="T25" fmla="*/ 166 h 1111"/>
                  <a:gd name="T26" fmla="*/ 135 w 573"/>
                  <a:gd name="T27" fmla="*/ 1066 h 1111"/>
                  <a:gd name="T28" fmla="*/ 138 w 573"/>
                  <a:gd name="T29" fmla="*/ 1073 h 1111"/>
                  <a:gd name="T30" fmla="*/ 151 w 573"/>
                  <a:gd name="T31" fmla="*/ 1089 h 1111"/>
                  <a:gd name="T32" fmla="*/ 174 w 573"/>
                  <a:gd name="T33" fmla="*/ 1105 h 1111"/>
                  <a:gd name="T34" fmla="*/ 199 w 573"/>
                  <a:gd name="T35" fmla="*/ 1111 h 1111"/>
                  <a:gd name="T36" fmla="*/ 227 w 573"/>
                  <a:gd name="T37" fmla="*/ 1110 h 1111"/>
                  <a:gd name="T38" fmla="*/ 255 w 573"/>
                  <a:gd name="T39" fmla="*/ 1097 h 1111"/>
                  <a:gd name="T40" fmla="*/ 272 w 573"/>
                  <a:gd name="T41" fmla="*/ 1080 h 1111"/>
                  <a:gd name="T42" fmla="*/ 278 w 573"/>
                  <a:gd name="T43" fmla="*/ 1068 h 1111"/>
                  <a:gd name="T44" fmla="*/ 279 w 573"/>
                  <a:gd name="T45" fmla="*/ 499 h 1111"/>
                  <a:gd name="T46" fmla="*/ 302 w 573"/>
                  <a:gd name="T47" fmla="*/ 503 h 1111"/>
                  <a:gd name="T48" fmla="*/ 302 w 573"/>
                  <a:gd name="T49" fmla="*/ 534 h 1111"/>
                  <a:gd name="T50" fmla="*/ 304 w 573"/>
                  <a:gd name="T51" fmla="*/ 590 h 1111"/>
                  <a:gd name="T52" fmla="*/ 304 w 573"/>
                  <a:gd name="T53" fmla="*/ 664 h 1111"/>
                  <a:gd name="T54" fmla="*/ 304 w 573"/>
                  <a:gd name="T55" fmla="*/ 750 h 1111"/>
                  <a:gd name="T56" fmla="*/ 304 w 573"/>
                  <a:gd name="T57" fmla="*/ 838 h 1111"/>
                  <a:gd name="T58" fmla="*/ 305 w 573"/>
                  <a:gd name="T59" fmla="*/ 926 h 1111"/>
                  <a:gd name="T60" fmla="*/ 305 w 573"/>
                  <a:gd name="T61" fmla="*/ 1004 h 1111"/>
                  <a:gd name="T62" fmla="*/ 305 w 573"/>
                  <a:gd name="T63" fmla="*/ 1066 h 1111"/>
                  <a:gd name="T64" fmla="*/ 306 w 573"/>
                  <a:gd name="T65" fmla="*/ 1073 h 1111"/>
                  <a:gd name="T66" fmla="*/ 315 w 573"/>
                  <a:gd name="T67" fmla="*/ 1088 h 1111"/>
                  <a:gd name="T68" fmla="*/ 335 w 573"/>
                  <a:gd name="T69" fmla="*/ 1103 h 1111"/>
                  <a:gd name="T70" fmla="*/ 372 w 573"/>
                  <a:gd name="T71" fmla="*/ 1111 h 1111"/>
                  <a:gd name="T72" fmla="*/ 408 w 573"/>
                  <a:gd name="T73" fmla="*/ 1103 h 1111"/>
                  <a:gd name="T74" fmla="*/ 429 w 573"/>
                  <a:gd name="T75" fmla="*/ 1089 h 1111"/>
                  <a:gd name="T76" fmla="*/ 437 w 573"/>
                  <a:gd name="T77" fmla="*/ 1073 h 1111"/>
                  <a:gd name="T78" fmla="*/ 438 w 573"/>
                  <a:gd name="T79" fmla="*/ 1067 h 1111"/>
                  <a:gd name="T80" fmla="*/ 466 w 573"/>
                  <a:gd name="T81" fmla="*/ 166 h 1111"/>
                  <a:gd name="T82" fmla="*/ 468 w 573"/>
                  <a:gd name="T83" fmla="*/ 503 h 1111"/>
                  <a:gd name="T84" fmla="*/ 472 w 573"/>
                  <a:gd name="T85" fmla="*/ 517 h 1111"/>
                  <a:gd name="T86" fmla="*/ 483 w 573"/>
                  <a:gd name="T87" fmla="*/ 537 h 1111"/>
                  <a:gd name="T88" fmla="*/ 505 w 573"/>
                  <a:gd name="T89" fmla="*/ 551 h 1111"/>
                  <a:gd name="T90" fmla="*/ 536 w 573"/>
                  <a:gd name="T91" fmla="*/ 551 h 1111"/>
                  <a:gd name="T92" fmla="*/ 557 w 573"/>
                  <a:gd name="T93" fmla="*/ 537 h 1111"/>
                  <a:gd name="T94" fmla="*/ 570 w 573"/>
                  <a:gd name="T95" fmla="*/ 517 h 1111"/>
                  <a:gd name="T96" fmla="*/ 573 w 573"/>
                  <a:gd name="T97" fmla="*/ 508 h 1111"/>
                  <a:gd name="T98" fmla="*/ 572 w 573"/>
                  <a:gd name="T99" fmla="*/ 68 h 1111"/>
                  <a:gd name="T100" fmla="*/ 546 w 573"/>
                  <a:gd name="T101" fmla="*/ 28 h 1111"/>
                  <a:gd name="T102" fmla="*/ 506 w 573"/>
                  <a:gd name="T103" fmla="*/ 4 h 1111"/>
                  <a:gd name="T104" fmla="*/ 94 w 573"/>
                  <a:gd name="T105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2" name="Text Box 8"/>
          <p:cNvSpPr txBox="1">
            <a:spLocks noChangeArrowheads="1"/>
          </p:cNvSpPr>
          <p:nvPr/>
        </p:nvSpPr>
        <p:spPr bwMode="gray">
          <a:xfrm>
            <a:off x="1296988" y="2844574"/>
            <a:ext cx="3292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일정관리 프로그램</a:t>
            </a:r>
            <a:endParaRPr lang="en-US" altLang="ko-KR" sz="2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461059" y="1630363"/>
            <a:ext cx="4557712" cy="4218992"/>
            <a:chOff x="2880" y="1344"/>
            <a:chExt cx="2126" cy="1968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2894" y="1872"/>
              <a:ext cx="2112" cy="144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D8F4BE">
                    <a:gamma/>
                    <a:tint val="0"/>
                    <a:invGamma/>
                  </a:srgbClr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2880" y="1344"/>
              <a:ext cx="498" cy="1245"/>
              <a:chOff x="2880" y="1344"/>
              <a:chExt cx="498" cy="1245"/>
            </a:xfrm>
          </p:grpSpPr>
          <p:sp>
            <p:nvSpPr>
              <p:cNvPr id="18" name="Freeform 13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>
                  <a:gd name="T0" fmla="*/ 133 w 267"/>
                  <a:gd name="T1" fmla="*/ 0 h 292"/>
                  <a:gd name="T2" fmla="*/ 161 w 267"/>
                  <a:gd name="T3" fmla="*/ 3 h 292"/>
                  <a:gd name="T4" fmla="*/ 186 w 267"/>
                  <a:gd name="T5" fmla="*/ 12 h 292"/>
                  <a:gd name="T6" fmla="*/ 209 w 267"/>
                  <a:gd name="T7" fmla="*/ 25 h 292"/>
                  <a:gd name="T8" fmla="*/ 228 w 267"/>
                  <a:gd name="T9" fmla="*/ 42 h 292"/>
                  <a:gd name="T10" fmla="*/ 245 w 267"/>
                  <a:gd name="T11" fmla="*/ 64 h 292"/>
                  <a:gd name="T12" fmla="*/ 257 w 267"/>
                  <a:gd name="T13" fmla="*/ 88 h 292"/>
                  <a:gd name="T14" fmla="*/ 265 w 267"/>
                  <a:gd name="T15" fmla="*/ 116 h 292"/>
                  <a:gd name="T16" fmla="*/ 267 w 267"/>
                  <a:gd name="T17" fmla="*/ 146 h 292"/>
                  <a:gd name="T18" fmla="*/ 265 w 267"/>
                  <a:gd name="T19" fmla="*/ 175 h 292"/>
                  <a:gd name="T20" fmla="*/ 257 w 267"/>
                  <a:gd name="T21" fmla="*/ 203 h 292"/>
                  <a:gd name="T22" fmla="*/ 245 w 267"/>
                  <a:gd name="T23" fmla="*/ 227 h 292"/>
                  <a:gd name="T24" fmla="*/ 228 w 267"/>
                  <a:gd name="T25" fmla="*/ 249 h 292"/>
                  <a:gd name="T26" fmla="*/ 209 w 267"/>
                  <a:gd name="T27" fmla="*/ 267 h 292"/>
                  <a:gd name="T28" fmla="*/ 186 w 267"/>
                  <a:gd name="T29" fmla="*/ 281 h 292"/>
                  <a:gd name="T30" fmla="*/ 161 w 267"/>
                  <a:gd name="T31" fmla="*/ 289 h 292"/>
                  <a:gd name="T32" fmla="*/ 133 w 267"/>
                  <a:gd name="T33" fmla="*/ 292 h 292"/>
                  <a:gd name="T34" fmla="*/ 103 w 267"/>
                  <a:gd name="T35" fmla="*/ 288 h 292"/>
                  <a:gd name="T36" fmla="*/ 75 w 267"/>
                  <a:gd name="T37" fmla="*/ 277 h 292"/>
                  <a:gd name="T38" fmla="*/ 51 w 267"/>
                  <a:gd name="T39" fmla="*/ 260 h 292"/>
                  <a:gd name="T40" fmla="*/ 29 w 267"/>
                  <a:gd name="T41" fmla="*/ 237 h 292"/>
                  <a:gd name="T42" fmla="*/ 13 w 267"/>
                  <a:gd name="T43" fmla="*/ 210 h 292"/>
                  <a:gd name="T44" fmla="*/ 4 w 267"/>
                  <a:gd name="T45" fmla="*/ 178 h 292"/>
                  <a:gd name="T46" fmla="*/ 0 w 267"/>
                  <a:gd name="T47" fmla="*/ 146 h 292"/>
                  <a:gd name="T48" fmla="*/ 4 w 267"/>
                  <a:gd name="T49" fmla="*/ 113 h 292"/>
                  <a:gd name="T50" fmla="*/ 13 w 267"/>
                  <a:gd name="T51" fmla="*/ 81 h 292"/>
                  <a:gd name="T52" fmla="*/ 29 w 267"/>
                  <a:gd name="T53" fmla="*/ 54 h 292"/>
                  <a:gd name="T54" fmla="*/ 51 w 267"/>
                  <a:gd name="T55" fmla="*/ 32 h 292"/>
                  <a:gd name="T56" fmla="*/ 75 w 267"/>
                  <a:gd name="T57" fmla="*/ 14 h 292"/>
                  <a:gd name="T58" fmla="*/ 103 w 267"/>
                  <a:gd name="T59" fmla="*/ 3 h 292"/>
                  <a:gd name="T60" fmla="*/ 133 w 267"/>
                  <a:gd name="T6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>
                  <a:gd name="T0" fmla="*/ 72 w 573"/>
                  <a:gd name="T1" fmla="*/ 5 h 1111"/>
                  <a:gd name="T2" fmla="*/ 30 w 573"/>
                  <a:gd name="T3" fmla="*/ 32 h 1111"/>
                  <a:gd name="T4" fmla="*/ 4 w 573"/>
                  <a:gd name="T5" fmla="*/ 75 h 1111"/>
                  <a:gd name="T6" fmla="*/ 0 w 573"/>
                  <a:gd name="T7" fmla="*/ 509 h 1111"/>
                  <a:gd name="T8" fmla="*/ 1 w 573"/>
                  <a:gd name="T9" fmla="*/ 516 h 1111"/>
                  <a:gd name="T10" fmla="*/ 9 w 573"/>
                  <a:gd name="T11" fmla="*/ 533 h 1111"/>
                  <a:gd name="T12" fmla="*/ 26 w 573"/>
                  <a:gd name="T13" fmla="*/ 550 h 1111"/>
                  <a:gd name="T14" fmla="*/ 56 w 573"/>
                  <a:gd name="T15" fmla="*/ 557 h 1111"/>
                  <a:gd name="T16" fmla="*/ 84 w 573"/>
                  <a:gd name="T17" fmla="*/ 551 h 1111"/>
                  <a:gd name="T18" fmla="*/ 100 w 573"/>
                  <a:gd name="T19" fmla="*/ 534 h 1111"/>
                  <a:gd name="T20" fmla="*/ 106 w 573"/>
                  <a:gd name="T21" fmla="*/ 516 h 1111"/>
                  <a:gd name="T22" fmla="*/ 108 w 573"/>
                  <a:gd name="T23" fmla="*/ 503 h 1111"/>
                  <a:gd name="T24" fmla="*/ 108 w 573"/>
                  <a:gd name="T25" fmla="*/ 166 h 1111"/>
                  <a:gd name="T26" fmla="*/ 135 w 573"/>
                  <a:gd name="T27" fmla="*/ 1066 h 1111"/>
                  <a:gd name="T28" fmla="*/ 138 w 573"/>
                  <a:gd name="T29" fmla="*/ 1073 h 1111"/>
                  <a:gd name="T30" fmla="*/ 151 w 573"/>
                  <a:gd name="T31" fmla="*/ 1089 h 1111"/>
                  <a:gd name="T32" fmla="*/ 174 w 573"/>
                  <a:gd name="T33" fmla="*/ 1105 h 1111"/>
                  <a:gd name="T34" fmla="*/ 199 w 573"/>
                  <a:gd name="T35" fmla="*/ 1111 h 1111"/>
                  <a:gd name="T36" fmla="*/ 227 w 573"/>
                  <a:gd name="T37" fmla="*/ 1110 h 1111"/>
                  <a:gd name="T38" fmla="*/ 255 w 573"/>
                  <a:gd name="T39" fmla="*/ 1097 h 1111"/>
                  <a:gd name="T40" fmla="*/ 272 w 573"/>
                  <a:gd name="T41" fmla="*/ 1080 h 1111"/>
                  <a:gd name="T42" fmla="*/ 278 w 573"/>
                  <a:gd name="T43" fmla="*/ 1068 h 1111"/>
                  <a:gd name="T44" fmla="*/ 279 w 573"/>
                  <a:gd name="T45" fmla="*/ 499 h 1111"/>
                  <a:gd name="T46" fmla="*/ 302 w 573"/>
                  <a:gd name="T47" fmla="*/ 503 h 1111"/>
                  <a:gd name="T48" fmla="*/ 302 w 573"/>
                  <a:gd name="T49" fmla="*/ 534 h 1111"/>
                  <a:gd name="T50" fmla="*/ 304 w 573"/>
                  <a:gd name="T51" fmla="*/ 590 h 1111"/>
                  <a:gd name="T52" fmla="*/ 304 w 573"/>
                  <a:gd name="T53" fmla="*/ 664 h 1111"/>
                  <a:gd name="T54" fmla="*/ 304 w 573"/>
                  <a:gd name="T55" fmla="*/ 750 h 1111"/>
                  <a:gd name="T56" fmla="*/ 304 w 573"/>
                  <a:gd name="T57" fmla="*/ 838 h 1111"/>
                  <a:gd name="T58" fmla="*/ 305 w 573"/>
                  <a:gd name="T59" fmla="*/ 926 h 1111"/>
                  <a:gd name="T60" fmla="*/ 305 w 573"/>
                  <a:gd name="T61" fmla="*/ 1004 h 1111"/>
                  <a:gd name="T62" fmla="*/ 305 w 573"/>
                  <a:gd name="T63" fmla="*/ 1066 h 1111"/>
                  <a:gd name="T64" fmla="*/ 306 w 573"/>
                  <a:gd name="T65" fmla="*/ 1073 h 1111"/>
                  <a:gd name="T66" fmla="*/ 315 w 573"/>
                  <a:gd name="T67" fmla="*/ 1088 h 1111"/>
                  <a:gd name="T68" fmla="*/ 335 w 573"/>
                  <a:gd name="T69" fmla="*/ 1103 h 1111"/>
                  <a:gd name="T70" fmla="*/ 372 w 573"/>
                  <a:gd name="T71" fmla="*/ 1111 h 1111"/>
                  <a:gd name="T72" fmla="*/ 408 w 573"/>
                  <a:gd name="T73" fmla="*/ 1103 h 1111"/>
                  <a:gd name="T74" fmla="*/ 429 w 573"/>
                  <a:gd name="T75" fmla="*/ 1089 h 1111"/>
                  <a:gd name="T76" fmla="*/ 437 w 573"/>
                  <a:gd name="T77" fmla="*/ 1073 h 1111"/>
                  <a:gd name="T78" fmla="*/ 438 w 573"/>
                  <a:gd name="T79" fmla="*/ 1067 h 1111"/>
                  <a:gd name="T80" fmla="*/ 466 w 573"/>
                  <a:gd name="T81" fmla="*/ 166 h 1111"/>
                  <a:gd name="T82" fmla="*/ 468 w 573"/>
                  <a:gd name="T83" fmla="*/ 503 h 1111"/>
                  <a:gd name="T84" fmla="*/ 472 w 573"/>
                  <a:gd name="T85" fmla="*/ 517 h 1111"/>
                  <a:gd name="T86" fmla="*/ 483 w 573"/>
                  <a:gd name="T87" fmla="*/ 537 h 1111"/>
                  <a:gd name="T88" fmla="*/ 505 w 573"/>
                  <a:gd name="T89" fmla="*/ 551 h 1111"/>
                  <a:gd name="T90" fmla="*/ 536 w 573"/>
                  <a:gd name="T91" fmla="*/ 551 h 1111"/>
                  <a:gd name="T92" fmla="*/ 557 w 573"/>
                  <a:gd name="T93" fmla="*/ 537 h 1111"/>
                  <a:gd name="T94" fmla="*/ 570 w 573"/>
                  <a:gd name="T95" fmla="*/ 517 h 1111"/>
                  <a:gd name="T96" fmla="*/ 573 w 573"/>
                  <a:gd name="T97" fmla="*/ 508 h 1111"/>
                  <a:gd name="T98" fmla="*/ 572 w 573"/>
                  <a:gd name="T99" fmla="*/ 68 h 1111"/>
                  <a:gd name="T100" fmla="*/ 546 w 573"/>
                  <a:gd name="T101" fmla="*/ 28 h 1111"/>
                  <a:gd name="T102" fmla="*/ 506 w 573"/>
                  <a:gd name="T103" fmla="*/ 4 h 1111"/>
                  <a:gd name="T104" fmla="*/ 94 w 573"/>
                  <a:gd name="T105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44988C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20" name="Text Box 8"/>
          <p:cNvSpPr txBox="1">
            <a:spLocks noChangeArrowheads="1"/>
          </p:cNvSpPr>
          <p:nvPr/>
        </p:nvSpPr>
        <p:spPr bwMode="gray">
          <a:xfrm>
            <a:off x="7621588" y="2844574"/>
            <a:ext cx="3292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문서편집 프로그램</a:t>
            </a:r>
            <a:endParaRPr lang="en-US" altLang="ko-KR" sz="2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gray">
          <a:xfrm>
            <a:off x="1296988" y="3517674"/>
            <a:ext cx="32928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▶ 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및 소스코딩</a:t>
            </a:r>
            <a:endParaRPr lang="en-US" altLang="ko-KR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⇒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장재영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김정윤</a:t>
            </a:r>
            <a:endParaRPr lang="en-US" altLang="ko-KR" sz="2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gray">
          <a:xfrm>
            <a:off x="7629352" y="3517674"/>
            <a:ext cx="32928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▶ 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및 소스코딩</a:t>
            </a:r>
            <a:endParaRPr lang="en-US" altLang="ko-KR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⇒ 김대섭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박세훈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28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2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9089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 Marking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30201" y="5083632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5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18633" y="399724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412" y="4305300"/>
            <a:ext cx="296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Android Planner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16" y="1326743"/>
            <a:ext cx="1776342" cy="26273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947" y="5096709"/>
            <a:ext cx="50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⇒ 전세계적으로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Android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기반의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Smart Phone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점유율이 매우 높다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4554" y="4305300"/>
            <a:ext cx="2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itchFamily="18" charset="-127"/>
                <a:ea typeface="HY헤드라인M" pitchFamily="18" charset="-127"/>
              </a:rPr>
              <a:t>Free Scheduler</a:t>
            </a:r>
            <a:endParaRPr lang="ko-KR" altLang="en-US" sz="28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44" y="1326743"/>
            <a:ext cx="4020111" cy="2915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8990" y="5096709"/>
            <a:ext cx="49439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⇒ 개인 개발자 분야에서 높은 순위를 기록한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프로그램이고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Naver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Software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무료 배포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  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서비스에서 가장 많은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Download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기록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368585" y="1326743"/>
            <a:ext cx="1776342" cy="26273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44201" y="1326742"/>
            <a:ext cx="4006653" cy="2915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612290" y="6858000"/>
            <a:ext cx="7688655" cy="2211915"/>
            <a:chOff x="3906996" y="-1129349"/>
            <a:chExt cx="6074410" cy="1747520"/>
          </a:xfrm>
        </p:grpSpPr>
        <p:pic>
          <p:nvPicPr>
            <p:cNvPr id="16" name="그림 15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996" y="-1129349"/>
              <a:ext cx="6074410" cy="1747520"/>
            </a:xfrm>
            <a:prstGeom prst="rect">
              <a:avLst/>
            </a:prstGeom>
            <a:noFill/>
          </p:spPr>
        </p:pic>
        <p:sp>
          <p:nvSpPr>
            <p:cNvPr id="19" name="직사각형 18"/>
            <p:cNvSpPr/>
            <p:nvPr/>
          </p:nvSpPr>
          <p:spPr>
            <a:xfrm>
              <a:off x="3906996" y="-1129349"/>
              <a:ext cx="6074410" cy="17475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75735" y="1783646"/>
            <a:ext cx="3240472" cy="3723016"/>
            <a:chOff x="1175735" y="1783646"/>
            <a:chExt cx="3240472" cy="37230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735" y="1783646"/>
              <a:ext cx="3240472" cy="24303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90917" y="4214000"/>
              <a:ext cx="2547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Ms Office Word</a:t>
              </a:r>
              <a:endParaRPr lang="ko-KR" altLang="en-US" sz="20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5735" y="4583332"/>
              <a:ext cx="3240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전 세계적으로 가장 많이 사용되는 </a:t>
              </a:r>
              <a:r>
                <a:rPr lang="en-US" altLang="ko-KR" smtClean="0"/>
                <a:t>Office</a:t>
              </a:r>
              <a:r>
                <a:rPr lang="ko-KR" altLang="en-US" smtClean="0"/>
                <a:t>이기 때문에 벤치마킹을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253670" y="2075746"/>
            <a:ext cx="3784600" cy="3461694"/>
            <a:chOff x="7253670" y="2075746"/>
            <a:chExt cx="3784600" cy="34616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888" y="2075746"/>
              <a:ext cx="2986165" cy="204696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106667" y="4214000"/>
              <a:ext cx="24053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한컴 오피스 </a:t>
              </a:r>
              <a:r>
                <a:rPr lang="en-US" altLang="ko-KR" sz="2000" b="1" smtClean="0"/>
                <a:t>2010</a:t>
              </a:r>
              <a:endParaRPr lang="ko-KR" altLang="en-US" sz="2000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53670" y="4614110"/>
              <a:ext cx="378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Ms Office Word </a:t>
              </a:r>
              <a:r>
                <a:rPr lang="ko-KR" altLang="en-US" smtClean="0"/>
                <a:t>다음으로 가장 많이 사용하고 한글에 가장 특화된 </a:t>
              </a:r>
              <a:r>
                <a:rPr lang="en-US" altLang="ko-KR" smtClean="0"/>
                <a:t>Office</a:t>
              </a:r>
              <a:r>
                <a:rPr lang="ko-KR" altLang="en-US" smtClean="0"/>
                <a:t>이기 때문에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6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36616" y="1797594"/>
            <a:ext cx="3835400" cy="3753794"/>
            <a:chOff x="1036616" y="1797594"/>
            <a:chExt cx="3835400" cy="37537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080" y="1797594"/>
              <a:ext cx="3240472" cy="243035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85212" y="4227948"/>
              <a:ext cx="2975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Ms Office One Note</a:t>
              </a:r>
              <a:endParaRPr lang="ko-KR" altLang="en-US" sz="2000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6616" y="4628058"/>
              <a:ext cx="383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MS Office</a:t>
              </a:r>
              <a:r>
                <a:rPr lang="ko-KR" altLang="en-US" smtClean="0"/>
                <a:t>에서 제공하는 빠르고 노트하기가 쉬운 프로그램이라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17601" y="1962694"/>
            <a:ext cx="3924300" cy="3398557"/>
            <a:chOff x="7017601" y="1962694"/>
            <a:chExt cx="3924300" cy="339855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01" y="1962694"/>
              <a:ext cx="3823958" cy="209700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220698" y="4037811"/>
              <a:ext cx="1609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/>
                <a:t>스티커 메모</a:t>
              </a:r>
              <a:endParaRPr lang="ko-KR" altLang="en-US" sz="2000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017601" y="4437921"/>
              <a:ext cx="39243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윈도우 </a:t>
              </a:r>
              <a:r>
                <a:rPr lang="en-US" altLang="ko-KR" smtClean="0"/>
                <a:t>OS</a:t>
              </a:r>
              <a:r>
                <a:rPr lang="ko-KR" altLang="en-US" smtClean="0"/>
                <a:t>에 기본적으로 제공되는 노트할 수 있는 프로그램이기 때문에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19225" y="2285999"/>
            <a:ext cx="3581400" cy="3559328"/>
            <a:chOff x="1419225" y="2285999"/>
            <a:chExt cx="3581400" cy="355932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225" y="2285999"/>
              <a:ext cx="3581400" cy="19896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707311" y="4275666"/>
              <a:ext cx="10052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Eclipse</a:t>
              </a:r>
              <a:endParaRPr lang="ko-KR" altLang="en-US" sz="2000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19225" y="4644998"/>
              <a:ext cx="34829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Java </a:t>
              </a:r>
              <a:r>
                <a:rPr lang="ko-KR" altLang="en-US" smtClean="0"/>
                <a:t>개발자들이 가장많이 사용하는 에디트 툴이고 편리한 기능이 많은 툴이라서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323137" y="1714413"/>
            <a:ext cx="3454400" cy="4130914"/>
            <a:chOff x="7323137" y="1714413"/>
            <a:chExt cx="3454400" cy="413091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100" y="1714413"/>
              <a:ext cx="2530475" cy="25304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607084" y="4244888"/>
              <a:ext cx="127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smtClean="0"/>
                <a:t>EditPlus</a:t>
              </a:r>
              <a:endParaRPr lang="ko-KR" altLang="en-US" sz="2000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3137" y="4644998"/>
              <a:ext cx="3454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Eclipse</a:t>
              </a:r>
              <a:r>
                <a:rPr lang="ko-KR" altLang="en-US" smtClean="0"/>
                <a:t>보다는 아니지만 </a:t>
              </a:r>
              <a:r>
                <a:rPr lang="en-US" altLang="ko-KR" smtClean="0"/>
                <a:t>Java </a:t>
              </a:r>
              <a:r>
                <a:rPr lang="ko-KR" altLang="en-US" smtClean="0"/>
                <a:t>개발자들이 단순하고 빠르게 작업할 수 있는 툴이라서 벤치마킹 하였다</a:t>
              </a:r>
              <a:r>
                <a:rPr lang="en-US" altLang="ko-KR" smtClean="0"/>
                <a:t>.</a:t>
              </a:r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3735" y="377956"/>
            <a:ext cx="184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벤치마</a:t>
            </a:r>
            <a:r>
              <a:rPr lang="ko-KR" altLang="en-US" sz="32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킹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770" y="5283610"/>
            <a:ext cx="1055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-</a:t>
            </a:r>
            <a:r>
              <a:rPr lang="ko-KR" altLang="ko-KR" sz="2400" b="1" smtClean="0"/>
              <a:t>개발자 </a:t>
            </a:r>
            <a:r>
              <a:rPr lang="ko-KR" altLang="ko-KR" sz="2400" b="1"/>
              <a:t>및 학습자들이 학습 단계에서 </a:t>
            </a:r>
            <a:r>
              <a:rPr lang="en-US" altLang="ko-KR" sz="2400" b="1"/>
              <a:t>Java Code</a:t>
            </a:r>
            <a:r>
              <a:rPr lang="ko-KR" altLang="ko-KR" sz="2400" b="1"/>
              <a:t>와 </a:t>
            </a:r>
            <a:r>
              <a:rPr lang="en-US" altLang="ko-KR" sz="2400" b="1"/>
              <a:t>Code</a:t>
            </a:r>
            <a:r>
              <a:rPr lang="ko-KR" altLang="ko-KR" sz="2400" b="1"/>
              <a:t>에 대한 설명을 </a:t>
            </a:r>
            <a:endParaRPr lang="en-US" altLang="ko-KR" sz="2400" b="1" smtClean="0"/>
          </a:p>
          <a:p>
            <a:endParaRPr lang="en-US" altLang="ko-KR" sz="2400" b="1" smtClean="0"/>
          </a:p>
          <a:p>
            <a:r>
              <a:rPr lang="ko-KR" altLang="ko-KR" sz="2400" b="1" smtClean="0"/>
              <a:t>가독성을 </a:t>
            </a:r>
            <a:r>
              <a:rPr lang="ko-KR" altLang="ko-KR" sz="2400" b="1"/>
              <a:t>높이기 위해 주석처리 대신에 일반적인 </a:t>
            </a:r>
            <a:r>
              <a:rPr lang="en-US" altLang="ko-KR" sz="2400" b="1"/>
              <a:t>Text</a:t>
            </a:r>
            <a:r>
              <a:rPr lang="ko-KR" altLang="ko-KR" sz="2400" b="1"/>
              <a:t>입력 형태로 설명한다</a:t>
            </a:r>
            <a:r>
              <a:rPr lang="en-US" altLang="ko-KR" sz="2400" b="1"/>
              <a:t>.</a:t>
            </a:r>
            <a:endParaRPr lang="ko-KR" altLang="ko-KR" sz="2400" b="1"/>
          </a:p>
        </p:txBody>
      </p:sp>
      <p:sp>
        <p:nvSpPr>
          <p:cNvPr id="4" name="직사각형 3"/>
          <p:cNvSpPr/>
          <p:nvPr/>
        </p:nvSpPr>
        <p:spPr>
          <a:xfrm>
            <a:off x="318633" y="399724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요구 사항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42" y="232914"/>
            <a:ext cx="5777780" cy="4333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직선 연결선 5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2172" y="1741120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기본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월별 형태의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 UI,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문서 작업</a:t>
            </a:r>
            <a:r>
              <a:rPr lang="en-US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,Java Code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편집 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2172" y="3375459"/>
            <a:ext cx="6096000" cy="8206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특화 서비스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-Java Code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포맷팅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소스 코드 설명부 자동 주석처리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2172" y="5009799"/>
            <a:ext cx="6096000" cy="11169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b="1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부가 서비스</a:t>
            </a:r>
            <a:endParaRPr lang="ko-KR" altLang="ko-KR" b="1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일별 단위의 일정 관리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기념일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추진 일정 표시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알림 </a:t>
            </a:r>
            <a:r>
              <a:rPr lang="ko-KR" altLang="ko-KR" kern="10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기능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284" y="461075"/>
            <a:ext cx="213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제공 서비스</a:t>
            </a:r>
            <a:endParaRPr lang="ko-KR" altLang="en-US" sz="28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26" y="313012"/>
            <a:ext cx="4863005" cy="4863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81522" y="2724950"/>
            <a:ext cx="262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단계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40902" y="5109023"/>
            <a:ext cx="193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단계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692828" y="1327435"/>
            <a:ext cx="2763815" cy="2231402"/>
            <a:chOff x="1738908" y="1927524"/>
            <a:chExt cx="2763815" cy="2231402"/>
          </a:xfrm>
        </p:grpSpPr>
        <p:sp>
          <p:nvSpPr>
            <p:cNvPr id="24" name="직사각형 2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742031" y="3574151"/>
              <a:ext cx="27606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프로그램 개요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333148" y="352303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31114" y="1327435"/>
            <a:ext cx="2574589" cy="2231402"/>
            <a:chOff x="1738908" y="1927524"/>
            <a:chExt cx="2574589" cy="2231402"/>
          </a:xfrm>
        </p:grpSpPr>
        <p:sp>
          <p:nvSpPr>
            <p:cNvPr id="94" name="직사각형 9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벤치 </a:t>
              </a:r>
              <a:r>
                <a:rPr lang="ko-KR" altLang="en-US" sz="3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마킹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282315" y="1327435"/>
            <a:ext cx="2574589" cy="2231402"/>
            <a:chOff x="1738908" y="1927524"/>
            <a:chExt cx="2574589" cy="2231402"/>
          </a:xfrm>
        </p:grpSpPr>
        <p:sp>
          <p:nvSpPr>
            <p:cNvPr id="98" name="직사각형 9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분석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980120" y="3881950"/>
            <a:ext cx="2574589" cy="2231402"/>
            <a:chOff x="1738908" y="1927524"/>
            <a:chExt cx="2574589" cy="2231402"/>
          </a:xfrm>
        </p:grpSpPr>
        <p:sp>
          <p:nvSpPr>
            <p:cNvPr id="104" name="직사각형 103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1742031" y="3574151"/>
              <a:ext cx="25714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5137023" y="3881950"/>
            <a:ext cx="2937360" cy="2231402"/>
            <a:chOff x="1586992" y="1927524"/>
            <a:chExt cx="2937360" cy="2231402"/>
          </a:xfrm>
        </p:grpSpPr>
        <p:sp>
          <p:nvSpPr>
            <p:cNvPr id="108" name="직사각형 107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상세 설계 단계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88224" y="3881950"/>
            <a:ext cx="2937360" cy="2231402"/>
            <a:chOff x="1586992" y="1927524"/>
            <a:chExt cx="2937360" cy="2231402"/>
          </a:xfrm>
        </p:grpSpPr>
        <p:sp>
          <p:nvSpPr>
            <p:cNvPr id="112" name="직사각형 111"/>
            <p:cNvSpPr/>
            <p:nvPr/>
          </p:nvSpPr>
          <p:spPr>
            <a:xfrm>
              <a:off x="2523499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738908" y="3556000"/>
              <a:ext cx="2574589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1586992" y="3574151"/>
              <a:ext cx="29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동영상 시현</a:t>
              </a:r>
              <a:endPara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2239"/>
              </p:ext>
            </p:extLst>
          </p:nvPr>
        </p:nvGraphicFramePr>
        <p:xfrm>
          <a:off x="4624252" y="2769328"/>
          <a:ext cx="5912304" cy="2993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8303"/>
                <a:gridCol w="1814001"/>
              </a:tblGrid>
              <a:tr h="349225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명사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400" b="1" i="0" u="none" strike="noStrike">
                          <a:solidFill>
                            <a:schemeClr val="tx1"/>
                          </a:solidFill>
                          <a:effectLst/>
                        </a:rPr>
                        <a:t>중복횟수</a:t>
                      </a:r>
                      <a:endParaRPr lang="ko-KR" sz="14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7726">
                <a:tc>
                  <a:txBody>
                    <a:bodyPr/>
                    <a:lstStyle/>
                    <a:p>
                      <a:pPr algn="ctr" fontAlgn="ctr"/>
                      <a:r>
                        <a:rPr lang="ko-KR" sz="1050" u="none" strike="noStrike">
                          <a:effectLst/>
                        </a:rPr>
                        <a:t>사용자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smtClean="0">
                          <a:effectLst/>
                        </a:rPr>
                        <a:t> </a:t>
                      </a:r>
                      <a:r>
                        <a:rPr lang="ko-KR" sz="1050" u="none" strike="noStrike" smtClean="0">
                          <a:effectLst/>
                        </a:rPr>
                        <a:t>사람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ko-KR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0" marR="4300" marT="430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 </a:t>
                      </a: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학습자들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5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624385" y="4262301"/>
            <a:ext cx="5912985" cy="361949"/>
          </a:xfrm>
          <a:prstGeom prst="rect">
            <a:avLst/>
          </a:prstGeom>
          <a:solidFill>
            <a:schemeClr val="accent1">
              <a:lumMod val="5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2" y="3415822"/>
            <a:ext cx="2036488" cy="2054905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8" idx="1"/>
            <a:endCxn id="9" idx="3"/>
          </p:cNvCxnSpPr>
          <p:nvPr/>
        </p:nvCxnSpPr>
        <p:spPr>
          <a:xfrm flipH="1" flipV="1">
            <a:off x="2676160" y="4443275"/>
            <a:ext cx="1948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3734" y="377956"/>
            <a:ext cx="254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명사 키 추출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52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73734" y="377956"/>
            <a:ext cx="254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동사 </a:t>
            </a:r>
            <a:r>
              <a:rPr lang="ko-KR" altLang="en-US" sz="3200" b="1"/>
              <a:t>키 추출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35360"/>
              </p:ext>
            </p:extLst>
          </p:nvPr>
        </p:nvGraphicFramePr>
        <p:xfrm>
          <a:off x="3791443" y="670343"/>
          <a:ext cx="8166779" cy="5590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4545"/>
                <a:gridCol w="771368"/>
                <a:gridCol w="2828263"/>
                <a:gridCol w="882603"/>
              </a:tblGrid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동사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중복횟수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동사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중복횟수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가능하다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인쇄가</a:t>
                      </a:r>
                      <a:r>
                        <a:rPr lang="en-US" altLang="ko-KR" sz="1200" u="none" strike="noStrike">
                          <a:effectLst/>
                        </a:rPr>
                        <a:t>,&gt;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저장하다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사용자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검색하다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단어 </a:t>
                      </a:r>
                      <a:r>
                        <a:rPr lang="en-US" altLang="ko-KR" sz="1200" u="none" strike="noStrike">
                          <a:effectLst/>
                        </a:rPr>
                        <a:t>or </a:t>
                      </a:r>
                      <a:r>
                        <a:rPr lang="ko-KR" altLang="en-US" sz="1200" u="none" strike="noStrike">
                          <a:effectLst/>
                        </a:rPr>
                        <a:t>문장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저장하다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자동으로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계획하다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공부하다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programming</a:t>
                      </a:r>
                      <a:r>
                        <a:rPr lang="ko-KR" altLang="en-US" sz="1200" u="none" strike="noStrike">
                          <a:effectLst/>
                        </a:rPr>
                        <a:t>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리펙토링 기능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관리하다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일정을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메모 관리 기능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구분하다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일정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서비스 내용을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다양하다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글꼴 편집 기능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인쇄 서비스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변경하다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배경 색을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일정 관리 기능을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불러오다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자동 저장 기능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사용하다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en-US" sz="1200" u="none" strike="noStrike">
                          <a:effectLst/>
                        </a:rPr>
                        <a:t>scheduler</a:t>
                      </a:r>
                      <a:r>
                        <a:rPr lang="ko-KR" altLang="en-US" sz="1200" u="none" strike="noStrike">
                          <a:effectLst/>
                        </a:rPr>
                        <a:t>를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코드 자동 포멧팅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207275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사용하다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일정 관리 </a:t>
                      </a:r>
                      <a:r>
                        <a:rPr lang="ko-KR" altLang="en-US" sz="1200" u="none" strike="noStrike" smtClean="0">
                          <a:effectLst/>
                        </a:rPr>
                        <a:t>프로그램을</a:t>
                      </a:r>
                      <a:r>
                        <a:rPr lang="en-US" altLang="ko-KR" sz="1200" u="none" strike="noStrike" smtClean="0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키워드 별 색깔 지정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생성하다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파일을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제공하다</a:t>
                      </a:r>
                      <a:r>
                        <a:rPr lang="en-US" altLang="ko-KR" sz="1200" u="none" strike="noStrike">
                          <a:effectLst/>
                        </a:rPr>
                        <a:t>&lt;Scheduler </a:t>
                      </a:r>
                      <a:r>
                        <a:rPr lang="ko-KR" altLang="en-US" sz="1200" u="none" strike="noStrike">
                          <a:effectLst/>
                        </a:rPr>
                        <a:t>정보를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설명하다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일정을</a:t>
                      </a:r>
                      <a:r>
                        <a:rPr lang="en-US" altLang="ko-KR" sz="1200" u="none" strike="noStrike">
                          <a:effectLst/>
                        </a:rPr>
                        <a:t>,&gt;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지정하다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키워드 별 색깔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세우다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일정을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추가하다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메모를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97567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수정하다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추가하다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할 일을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이용하다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scheduler</a:t>
                      </a:r>
                      <a:r>
                        <a:rPr lang="ko-KR" altLang="en-US" sz="1200" u="none" strike="noStrike">
                          <a:effectLst/>
                        </a:rPr>
                        <a:t>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편집하다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Java code</a:t>
                      </a:r>
                      <a:r>
                        <a:rPr lang="ko-KR" altLang="en-US" sz="1200" u="none" strike="noStrike">
                          <a:effectLst/>
                        </a:rPr>
                        <a:t>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인쇄하다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편집하다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글꼴을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인쇄하다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월별 일정표를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편집하다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메모를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작성하다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편집하다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77222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작성하다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개발자 및 학습자들이</a:t>
                      </a:r>
                      <a:r>
                        <a:rPr lang="en-US" altLang="ko-KR" sz="1200" u="none" strike="noStrike">
                          <a:effectLst/>
                        </a:rPr>
                        <a:t>, </a:t>
                      </a:r>
                      <a:r>
                        <a:rPr lang="ko-KR" altLang="en-US" sz="1200" u="none" strike="noStrike">
                          <a:effectLst/>
                        </a:rPr>
                        <a:t>이론 및 실습 내용을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포멧팅하다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코드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작성하다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표시하다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공휴일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작성하다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문장을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표시하다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기념일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작업하다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표시하다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일정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작업하다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쉽게 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표시하다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추진일정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작업하다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한글 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필터링하다</a:t>
                      </a:r>
                      <a:r>
                        <a:rPr lang="en-US" altLang="ko-KR" sz="1200" u="none" strike="noStrike">
                          <a:effectLst/>
                        </a:rPr>
                        <a:t>&lt;</a:t>
                      </a:r>
                      <a:r>
                        <a:rPr lang="ko-KR" altLang="en-US" sz="1200" u="none" strike="noStrike">
                          <a:effectLst/>
                        </a:rPr>
                        <a:t>일정과 특기사항을</a:t>
                      </a:r>
                      <a:r>
                        <a:rPr lang="en-US" altLang="ko-KR" sz="1200" u="none" strike="noStrike">
                          <a:effectLst/>
                        </a:rPr>
                        <a:t>&gt;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20899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작업하다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한글에 특화된 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학습하다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en-US" sz="1200" u="none" strike="noStrike">
                          <a:effectLst/>
                        </a:rPr>
                        <a:t>java programming</a:t>
                      </a:r>
                      <a:r>
                        <a:rPr lang="ko-KR" altLang="en-US" sz="1200" u="none" strike="noStrike">
                          <a:effectLst/>
                        </a:rPr>
                        <a:t>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저장하다</a:t>
                      </a:r>
                      <a:r>
                        <a:rPr lang="en-US" altLang="ko-KR" sz="1200" u="none" strike="noStrike">
                          <a:effectLst/>
                        </a:rPr>
                        <a:t>(Sticky, </a:t>
                      </a:r>
                      <a:r>
                        <a:rPr lang="ko-KR" altLang="en-US" sz="1200" u="none" strike="noStrike">
                          <a:effectLst/>
                        </a:rPr>
                        <a:t>자동으로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ko-KR" altLang="en-US" sz="1200" u="none" strike="noStrike">
                          <a:effectLst/>
                        </a:rPr>
                        <a:t>학습하다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내용을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</a:tr>
              <a:tr h="1689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u="none" strike="noStrike">
                          <a:effectLst/>
                        </a:rPr>
                        <a:t>저장하다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문서를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u="none" strike="noStrike">
                          <a:effectLst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90" marR="6390" marT="639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/>
                        <a:t>검증하다</a:t>
                      </a:r>
                      <a:r>
                        <a:rPr lang="en-US" sz="1200"/>
                        <a:t>&lt;Logic</a:t>
                      </a:r>
                      <a:r>
                        <a:rPr lang="ko-KR" sz="1200"/>
                        <a:t>을</a:t>
                      </a:r>
                      <a:r>
                        <a:rPr lang="en-US" sz="1200"/>
                        <a:t>, </a:t>
                      </a:r>
                      <a:r>
                        <a:rPr lang="ko-KR" sz="1200"/>
                        <a:t>계산기가</a:t>
                      </a:r>
                      <a:r>
                        <a:rPr lang="en-US" sz="1200"/>
                        <a:t>&gt;</a:t>
                      </a:r>
                      <a:endParaRPr lang="ko-KR" sz="12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812920" y="1067328"/>
            <a:ext cx="3644322" cy="17018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95164" y="1621734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86286" y="2396404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77408" y="2962986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95164" y="3541333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95164" y="3922306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795164" y="4118393"/>
            <a:ext cx="3679834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777408" y="6051024"/>
            <a:ext cx="3679834" cy="223932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60631" y="3541333"/>
            <a:ext cx="2792068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260631" y="4323671"/>
            <a:ext cx="2792068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260631" y="6061694"/>
            <a:ext cx="2792068" cy="16513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88" y="-141439"/>
            <a:ext cx="5987226" cy="699943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34519" y="3225911"/>
            <a:ext cx="662940" cy="82296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472939" y="43545"/>
            <a:ext cx="4070169" cy="347471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학습문서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72938" y="4048871"/>
            <a:ext cx="4070169" cy="26044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일정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734972" y="1802825"/>
            <a:ext cx="1554478" cy="1459063"/>
          </a:xfrm>
          <a:prstGeom prst="line">
            <a:avLst/>
          </a:prstGeom>
          <a:ln w="19050"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34972" y="3940934"/>
            <a:ext cx="1554478" cy="1289532"/>
          </a:xfrm>
          <a:prstGeom prst="line">
            <a:avLst/>
          </a:prstGeom>
          <a:ln>
            <a:solidFill>
              <a:srgbClr val="FF0000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55204" y="164107"/>
            <a:ext cx="2548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유즈케이스 다이어그램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9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318633" y="313012"/>
            <a:ext cx="396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2344" y="2724950"/>
            <a:ext cx="5844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87351" y="5083632"/>
            <a:ext cx="162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JavaPro\AppData\Local\Microsoft\Windows\Temporary Internet Files\Content.IE5\T3PGGROV\word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8" y="1515871"/>
            <a:ext cx="2046107" cy="2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5" y="1261872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vaPro\Desktop\그림파일\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13" y="3792449"/>
            <a:ext cx="22574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avaPro\AppData\Local\Microsoft\Windows\Temporary Internet Files\Content.IE5\W5WF88AU\unnamed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99" y="4235940"/>
            <a:ext cx="2113799" cy="21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JavaPro\Desktop\그림파일\6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526281"/>
            <a:ext cx="5810250" cy="5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3477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:\Users\JavaPro\Desktop\그림파일\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1" y="1910649"/>
            <a:ext cx="5365784" cy="31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avaPro\Desktop\그림파일\3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2036005"/>
            <a:ext cx="3067050" cy="293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avaPro\Desktop\그림파일\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99" y="21659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5371085" y="3505633"/>
            <a:ext cx="324904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JavaPro\Desktop\그림파일\6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57" y="0"/>
            <a:ext cx="2225648" cy="241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6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3187" y="1371328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83187" y="2520693"/>
            <a:ext cx="10008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단계에 있는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내용을 손 쉽게 정리할 수 있도록 도와주는 프로그램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83187" y="4311393"/>
            <a:ext cx="104278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 Source Code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의 학습 파일을 생성과 함께 학습 자료를</a:t>
            </a:r>
            <a:endParaRPr lang="en-US" altLang="ko-KR" sz="32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3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체계적으로 관리해주는 간단한 일정 관리 프로그램 지원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21291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02437" y="350241"/>
            <a:ext cx="6160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A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Tool Kit  Program</a:t>
            </a:r>
            <a:endParaRPr lang="ko-KR" altLang="en-US" sz="4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A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3187" y="1491993"/>
            <a:ext cx="1000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◈ </a:t>
            </a:r>
            <a:r>
              <a:rPr lang="ko-KR" altLang="en-US" sz="3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시스템 한계 및 제공 서비스 단위</a:t>
            </a:r>
            <a:endParaRPr lang="ko-KR" altLang="en-US" sz="4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3187" y="2482593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일정 관리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STK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프로그램의 월 기반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Scheduler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를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활용하여 일정을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검색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3187" y="4676617"/>
            <a:ext cx="11170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2.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 문서 작성 프로그램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학습자는 작성한 작성 날짜 기반으로 관리되는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학습 문서를 추가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저장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삭제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열기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수정할 수 있다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.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9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7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C:\Users\JavaPro\Desktop\그림파일\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46" y="1249509"/>
            <a:ext cx="5337744" cy="300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vaPro\Desktop\그림파일\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70271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773587" y="4978143"/>
            <a:ext cx="1117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많은 학습량과 시간을 요구하는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Programming language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공부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에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시간을 절약하고  체계적으로 학습 자료를 관리하고 싶은 학습자들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7162800" y="3515145"/>
            <a:ext cx="803832" cy="1358643"/>
          </a:xfrm>
          <a:prstGeom prst="downArrow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8633" y="313012"/>
            <a:ext cx="1868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C:\Users\JavaPro\Desktop\그림파일\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3" y="1197000"/>
            <a:ext cx="5543550" cy="415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62650" y="3942987"/>
            <a:ext cx="598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⇒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전세계적으로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Java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학습자들이 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더욱 더 증가하고 있는 추세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62650" y="2166611"/>
            <a:ext cx="598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▶ </a:t>
            </a: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오늘날 시간을 절약하고 싶어하는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 많은 학습자들</a:t>
            </a:r>
            <a:endParaRPr lang="en-US" altLang="ko-KR" sz="28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</a:t>
            </a:r>
            <a:r>
              <a:rPr lang="en-US" altLang="ko-KR" sz="28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anose="020B0604020202020204" pitchFamily="34" charset="0"/>
              </a:rPr>
              <a:t>    </a:t>
            </a:r>
            <a:endParaRPr lang="ko-KR" altLang="en-US" sz="4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6751" y="313012"/>
            <a:ext cx="0" cy="779408"/>
          </a:xfrm>
          <a:prstGeom prst="line">
            <a:avLst/>
          </a:prstGeom>
          <a:ln w="5715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1101</Words>
  <Application>Microsoft Office PowerPoint</Application>
  <PresentationFormat>와이드스크린</PresentationFormat>
  <Paragraphs>298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HY헤드라인M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Huni</cp:lastModifiedBy>
  <cp:revision>43</cp:revision>
  <cp:lastPrinted>2015-05-15T06:38:32Z</cp:lastPrinted>
  <dcterms:created xsi:type="dcterms:W3CDTF">2013-12-18T12:51:48Z</dcterms:created>
  <dcterms:modified xsi:type="dcterms:W3CDTF">2015-06-05T09:15:57Z</dcterms:modified>
</cp:coreProperties>
</file>