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A3DD88-0925-49C0-B6E0-E2920564D21C}">
  <a:tblStyle styleId="{36A3DD88-0925-49C0-B6E0-E2920564D2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4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6.xml"/><Relationship Id="rId44" Type="http://schemas.openxmlformats.org/officeDocument/2006/relationships/font" Target="fonts/Lato-regular.fntdata"/><Relationship Id="rId21" Type="http://schemas.openxmlformats.org/officeDocument/2006/relationships/slide" Target="slides/slide15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8.xml"/><Relationship Id="rId46" Type="http://schemas.openxmlformats.org/officeDocument/2006/relationships/font" Target="fonts/Lato-italic.fntdata"/><Relationship Id="rId23" Type="http://schemas.openxmlformats.org/officeDocument/2006/relationships/slide" Target="slides/slide17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La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5c3153a3a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5c3153a3a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5c3153a3a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5c3153a3a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76e20c8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76e20c8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5c3153a3a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5c3153a3a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5c3153a3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5c3153a3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5c3153a3a_1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5c3153a3a_1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5c3153a3a_1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5c3153a3a_1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55c3153a3a_1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55c3153a3a_1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5c3153a3a_1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55c3153a3a_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5c3153a3a_1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5c3153a3a_1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5c3153a3a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5c3153a3a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5c3153a3a_1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5c3153a3a_1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55c3153a3a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55c3153a3a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5c3153a3a_1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5c3153a3a_1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55c3153a3a_1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55c3153a3a_1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55c3153a3a_1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55c3153a3a_1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764ae14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764ae14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5764ae14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5764ae14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5764ae144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5764ae144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5764ae144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5764ae144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5764ae144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5764ae144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764ae144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764ae144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5764ae144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5764ae144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764ae144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764ae144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5764ae144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5764ae144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55c3153a3a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55c3153a3a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5c3153a3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5c3153a3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5c3153a3a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5c3153a3a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9117eeb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9117eeb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5c3153a3a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5c3153a3a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5c3153a3a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5c3153a3a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5c3153a3a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5c3153a3a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5.png"/><Relationship Id="rId4" Type="http://schemas.openxmlformats.org/officeDocument/2006/relationships/image" Target="../media/image37.png"/><Relationship Id="rId5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13.jpg"/><Relationship Id="rId7" Type="http://schemas.openxmlformats.org/officeDocument/2006/relationships/image" Target="../media/image4.png"/><Relationship Id="rId8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Relationship Id="rId5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Relationship Id="rId4" Type="http://schemas.openxmlformats.org/officeDocument/2006/relationships/image" Target="../media/image50.png"/><Relationship Id="rId5" Type="http://schemas.openxmlformats.org/officeDocument/2006/relationships/image" Target="../media/image5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7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7.gif"/><Relationship Id="rId4" Type="http://schemas.openxmlformats.org/officeDocument/2006/relationships/image" Target="../media/image5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7.gif"/><Relationship Id="rId4" Type="http://schemas.openxmlformats.org/officeDocument/2006/relationships/image" Target="../media/image52.png"/><Relationship Id="rId5" Type="http://schemas.openxmlformats.org/officeDocument/2006/relationships/image" Target="../media/image5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7.gif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gif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Inexact Restoration method for solving Hinge loss problems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083950" y="3924925"/>
            <a:ext cx="3470700" cy="1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thesis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Hunor Tot-Bagi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Descent direction algorithm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729450" y="1401100"/>
            <a:ext cx="76887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 is </a:t>
            </a:r>
            <a:r>
              <a:rPr lang="en-GB"/>
              <a:t>a descent </a:t>
            </a:r>
            <a:r>
              <a:rPr lang="en-GB"/>
              <a:t>direction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Minimize the pseudo-quadratic 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For nonsmooth function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75" y="474050"/>
            <a:ext cx="717500" cy="7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Lato&quot;,&quot;color&quot;:&quot;#595959&quot;,&quot;size&quot;:13},&quot;backgroundColor&quot;:&quot;#FFFFFF&quot;,&quot;type&quot;:&quot;$$&quot;,&quot;aid&quot;:null,&quot;id&quot;:&quot;6&quot;,&quot;code&quot;:&quot;$$g^{T}p&lt;0\\,\\text{for}\\;\\text{all}\\,g\\in\\partial\\psi\\left(x\\right)$$&quot;,&quot;ts&quot;:1663759577635,&quot;cs&quot;:&quot;tDS6K9YLD+5aaJZsKT890w==&quot;,&quot;size&quot;:{&quot;width&quot;:182.5,&quot;height&quot;:20.166666666666668}}"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1325" y="2008988"/>
            <a:ext cx="1738313" cy="192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&quot;:&quot;#FFFFFF&quot;,&quot;aid&quot;:null,&quot;code&quot;:&quot;$$Y\\left(p\\right)=\\frac{1}{2}p^{T}B^{-1}p+\\sup_{g\\in\\partial\\phi\\left(x\\right)}g^{T}p$$&quot;,&quot;font&quot;:{&quot;family&quot;:&quot;Lato&quot;,&quot;color&quot;:&quot;#595959&quot;,&quot;size&quot;:13},&quot;id&quot;:&quot;15&quot;,&quot;ts&quot;:1663761741395,&quot;cs&quot;:&quot;joDLmGt9SrZnoqnB6jm7dw==&quot;,&quot;size&quot;:{&quot;width&quot;:229.40000000000006,&quot;height&quot;:42.399999999999984}}" id="169" name="Google Shape;16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2500" y="3042025"/>
            <a:ext cx="2185035" cy="4038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font&quot;:{&quot;family&quot;:&quot;Lato&quot;,&quot;color&quot;:&quot;#595959&quot;,&quot;size&quot;:13},&quot;code&quot;:&quot;$$p_{k}=-B_{k}g_{k}$$&quot;,&quot;aid&quot;:null,&quot;backgroundColor&quot;:&quot;#FFFFFF&quot;,&quot;id&quot;:&quot;24&quot;,&quot;ts&quot;:1664989118899,&quot;cs&quot;:&quot;wcuyGL5q4z9b3q7R4a1CPw==&quot;,&quot;size&quot;:{&quot;width&quot;:88.83333333333333,&quot;height&quot;:15.666666666666666}}" id="170" name="Google Shape;17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2750" y="4190675"/>
            <a:ext cx="846138" cy="1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Inexact restoration algorithm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729450" y="1327350"/>
            <a:ext cx="76887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S1 - Restoration phase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S2 - Updating </a:t>
            </a:r>
            <a:r>
              <a:rPr lang="en-GB"/>
              <a:t>parameter</a:t>
            </a:r>
            <a:r>
              <a:rPr lang="en-GB"/>
              <a:t> theta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S3 - Optimization phase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Calculating new descent direction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Searching for step size with backtracking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50" y="565200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595959&quot;,&quot;family&quot;:&quot;Lato&quot;,&quot;size&quot;:13},&quot;aid&quot;:null,&quot;id&quot;:&quot;13&quot;,&quot;type&quot;:&quot;$$&quot;,&quot;code&quot;:&quot;$$\\text{Find}\\,\\,\\tilde{N}_{k+1}\\geq N_{k}\\,\\;\\text{such}\\;\\text{that}\\;\\,h\\left(\\tilde{N}_{k+1}\\right)\\leq rh\\left(N_{k}\\right)$$&quot;,&quot;backgroundColor&quot;:&quot;#FFFFFF&quot;,&quot;ts&quot;:1663761178330,&quot;cs&quot;:&quot;T4nobzsMD7JpJA9l25Lm3Q==&quot;,&quot;size&quot;:{&quot;width&quot;:357.3333333333333,&quot;height&quot;:31.666666666666668}}"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350" y="1893552"/>
            <a:ext cx="3403600" cy="3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Inexact restoration algorithm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729450" y="1327350"/>
            <a:ext cx="76887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S4 - Update for solution vector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S5 - Choosing the next subgradient and update the next BFGS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S6 - Increase the counter and go to S1</a:t>
            </a:r>
            <a:endParaRPr/>
          </a:p>
        </p:txBody>
      </p:sp>
      <p:pic>
        <p:nvPicPr>
          <p:cNvPr descr="{&quot;code&quot;:&quot;$$\\text{Set}\\,\\,s_{k}=\\alpha_{k}p_{k\\,}\\;\\text{and}\\;x_{k+1}=x_{k}+s_{k}$$&quot;,&quot;type&quot;:&quot;$$&quot;,&quot;aid&quot;:null,&quot;backgroundColor&quot;:&quot;#FFFFFF&quot;,&quot;font&quot;:{&quot;family&quot;:&quot;Lato&quot;,&quot;size&quot;:13,&quot;color&quot;:&quot;#595959&quot;},&quot;id&quot;:&quot;14&quot;,&quot;ts&quot;:1663761464522,&quot;cs&quot;:&quot;tWotR58p1hpEfeCquk/nEw==&quot;,&quot;size&quot;:{&quot;width&quot;:254.20000000000005,&quot;height&quot;:16.199999999999992}}"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825" y="2158800"/>
            <a:ext cx="2421255" cy="15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250" y="565200"/>
            <a:ext cx="5352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Numerical results</a:t>
            </a:r>
            <a:endParaRPr/>
          </a:p>
        </p:txBody>
      </p:sp>
      <p:pic>
        <p:nvPicPr>
          <p:cNvPr descr="{&quot;aid&quot;:null,&quot;type&quot;:&quot;$$&quot;,&quot;font&quot;:{&quot;family&quot;:&quot;Arial&quot;,&quot;color&quot;:&quot;#FFFFFF&quot;,&quot;size&quot;:14},&quot;id&quot;:&quot;1&quot;,&quot;backgroundColor&quot;:&quot;#1B212C&quot;,&quot;code&quot;:&quot;$$10^{5}$$&quot;,&quot;ts&quot;:1663399280136,&quot;cs&quot;:&quot;02ZfFaIDEgQDiupQqU5zQw==&quot;,&quot;size&quot;:{&quot;width&quot;:27.166666666666668,&quot;height&quot;:19.833333333333332}}"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263" y="2291125"/>
            <a:ext cx="258763" cy="1889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type&quot;:&quot;$$&quot;,&quot;font&quot;:{&quot;family&quot;:&quot;Arial&quot;,&quot;color&quot;:&quot;#FFFFFF&quot;,&quot;size&quot;:14},&quot;id&quot;:&quot;1&quot;,&quot;backgroundColor&quot;:&quot;#1B212C&quot;,&quot;code&quot;:&quot;$$10^{5}$$&quot;,&quot;ts&quot;:1663399280136,&quot;cs&quot;:&quot;02ZfFaIDEgQDiupQqU5zQw==&quot;,&quot;size&quot;:{&quot;width&quot;:27.166666666666668,&quot;height&quot;:19.833333333333332}}"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263" y="2716375"/>
            <a:ext cx="258763" cy="1889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font&quot;:{&quot;color&quot;:&quot;#FFFFFF&quot;,&quot;family&quot;:&quot;Arial&quot;,&quot;size&quot;:14},&quot;code&quot;:&quot;$$10^{6}$$&quot;,&quot;backgroundColor&quot;:&quot;#1B212C&quot;,&quot;id&quot;:&quot;2&quot;,&quot;aid&quot;:null,&quot;ts&quot;:1663399345453,&quot;cs&quot;:&quot;nhQRVrwmFevwOtGlxXcDjQ==&quot;,&quot;size&quot;:{&quot;width&quot;:27.333333333333332,&quot;height&quot;:19.833333333333332}}"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9463" y="3082400"/>
            <a:ext cx="260350" cy="1889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5"/>
          <p:cNvGraphicFramePr/>
          <p:nvPr/>
        </p:nvGraphicFramePr>
        <p:xfrm>
          <a:off x="996875" y="230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{36A3DD88-0925-49C0-B6E0-E2920564D21C}</a:tableStyleId>
              </a:tblPr>
              <a:tblGrid>
                <a:gridCol w="1034150"/>
                <a:gridCol w="1159950"/>
                <a:gridCol w="9083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Dataset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N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n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N</a:t>
                      </a:r>
                      <a:r>
                        <a:rPr baseline="-25000" lang="en-GB">
                          <a:solidFill>
                            <a:schemeClr val="accent1"/>
                          </a:solidFill>
                        </a:rPr>
                        <a:t>train</a:t>
                      </a:r>
                      <a:endParaRPr baseline="-25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N</a:t>
                      </a:r>
                      <a:r>
                        <a:rPr baseline="-25000" lang="en-GB">
                          <a:solidFill>
                            <a:schemeClr val="accent1"/>
                          </a:solidFill>
                        </a:rPr>
                        <a:t>test</a:t>
                      </a:r>
                      <a:endParaRPr baseline="-25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Max</a:t>
                      </a:r>
                      <a:r>
                        <a:rPr baseline="-25000" lang="en-GB">
                          <a:solidFill>
                            <a:schemeClr val="accent1"/>
                          </a:solidFill>
                        </a:rPr>
                        <a:t>FEV</a:t>
                      </a:r>
                      <a:endParaRPr baseline="-25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Splice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3175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60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2540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635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10^5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2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Mushrooms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8124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112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6500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1624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10^5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3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Adult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32561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123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26049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6512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10^6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6" name="Google Shape;196;p25"/>
          <p:cNvSpPr txBox="1"/>
          <p:nvPr/>
        </p:nvSpPr>
        <p:spPr>
          <a:xfrm>
            <a:off x="996875" y="1504325"/>
            <a:ext cx="72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Properties of the dataset used in the experiments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625" y="610150"/>
            <a:ext cx="641425" cy="6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Mushroom dataset</a:t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727650" y="1309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Edible (1) or not (-1)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Training loss versus FEV</a:t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0" y="2031750"/>
            <a:ext cx="612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50" y="628300"/>
            <a:ext cx="5352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Mushroom dataset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727650" y="1309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Training loss versus iteration</a:t>
            </a:r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0" y="2031750"/>
            <a:ext cx="612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50" y="628300"/>
            <a:ext cx="5352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Mushroom dataset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727650" y="1309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Accuracy versus iteration</a:t>
            </a:r>
            <a:endParaRPr/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0" y="2031750"/>
            <a:ext cx="612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50" y="628300"/>
            <a:ext cx="5352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Mushroom dataset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727650" y="1309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F1 Score versus iteration</a:t>
            </a:r>
            <a:endParaRPr/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0" y="2031750"/>
            <a:ext cx="612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50" y="628300"/>
            <a:ext cx="5352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Mushroom dataset</a:t>
            </a:r>
            <a:endParaRPr/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472725" y="4320000"/>
            <a:ext cx="3600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FEV versus iteration</a:t>
            </a:r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1986375"/>
            <a:ext cx="396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000" y="1986375"/>
            <a:ext cx="39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0"/>
          <p:cNvSpPr txBox="1"/>
          <p:nvPr/>
        </p:nvSpPr>
        <p:spPr>
          <a:xfrm>
            <a:off x="5040000" y="4320000"/>
            <a:ext cx="36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Sample size representation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450" y="628300"/>
            <a:ext cx="5352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Splice</a:t>
            </a:r>
            <a:r>
              <a:rPr lang="en-GB"/>
              <a:t> dataset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727650" y="1309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Training loss versus FEV</a:t>
            </a:r>
            <a:endParaRPr/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0" y="2031750"/>
            <a:ext cx="612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800" y="605775"/>
            <a:ext cx="5352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0000" y="563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441200"/>
            <a:ext cx="76887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Motivation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Machine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Hinge loss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Numerical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400" y="1221925"/>
            <a:ext cx="746675" cy="7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8275" y="2122150"/>
            <a:ext cx="404913" cy="4049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id&quot;:&quot;4&quot;,&quot;font&quot;:{&quot;size&quot;:12,&quot;color&quot;:&quot;#000000&quot;,&quot;family&quot;:&quot;Arial&quot;},&quot;code&quot;:&quot;$$f\\left(x\\right)$$&quot;,&quot;type&quot;:&quot;$$&quot;,&quot;ts&quot;:1663755726832,&quot;cs&quot;:&quot;ks3+DmYm/En0InjbN4RKcQ==&quot;,&quot;size&quot;:{&quot;width&quot;:33,&quot;height&quot;:18.833333333333332}}"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3475" y="2894250"/>
            <a:ext cx="538225" cy="30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3825" y="3547650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88275" y="4254150"/>
            <a:ext cx="641425" cy="6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9425" y="562263"/>
            <a:ext cx="538225" cy="5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Splice dataset</a:t>
            </a:r>
            <a:endParaRPr/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727650" y="1309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Training loss versus iteration</a:t>
            </a:r>
            <a:endParaRPr/>
          </a:p>
        </p:txBody>
      </p:sp>
      <p:pic>
        <p:nvPicPr>
          <p:cNvPr id="254" name="Google Shape;2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0" y="2031750"/>
            <a:ext cx="612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800" y="605775"/>
            <a:ext cx="5352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Splice dataset</a:t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727650" y="1309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Accuracy versus iteration</a:t>
            </a:r>
            <a:endParaRPr/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0" y="2031750"/>
            <a:ext cx="612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800" y="605775"/>
            <a:ext cx="5352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Splice dataset</a:t>
            </a:r>
            <a:endParaRPr/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727650" y="1309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F1 Score versus iteration</a:t>
            </a:r>
            <a:endParaRPr/>
          </a:p>
        </p:txBody>
      </p:sp>
      <p:pic>
        <p:nvPicPr>
          <p:cNvPr id="270" name="Google Shape;2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0" y="2031750"/>
            <a:ext cx="612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800" y="605775"/>
            <a:ext cx="5352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Splice dataset</a:t>
            </a:r>
            <a:endParaRPr/>
          </a:p>
        </p:txBody>
      </p:sp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802075" y="4320000"/>
            <a:ext cx="3600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FEV versus iteration </a:t>
            </a: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050" y="1910875"/>
            <a:ext cx="396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50" y="1910875"/>
            <a:ext cx="39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5153050" y="4320000"/>
            <a:ext cx="360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Sample size representation</a:t>
            </a:r>
            <a:endParaRPr/>
          </a:p>
        </p:txBody>
      </p:sp>
      <p:pic>
        <p:nvPicPr>
          <p:cNvPr id="281" name="Google Shape;28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800" y="605775"/>
            <a:ext cx="5352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Adult</a:t>
            </a:r>
            <a:r>
              <a:rPr lang="en-GB"/>
              <a:t> dataset</a:t>
            </a:r>
            <a:endParaRPr/>
          </a:p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727650" y="1309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Training loss versus FEV</a:t>
            </a:r>
            <a:endParaRPr/>
          </a:p>
        </p:txBody>
      </p:sp>
      <p:pic>
        <p:nvPicPr>
          <p:cNvPr id="288" name="Google Shape;2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50" y="585975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000" y="2031750"/>
            <a:ext cx="612000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idx="1" type="body"/>
          </p:nvPr>
        </p:nvSpPr>
        <p:spPr>
          <a:xfrm>
            <a:off x="727650" y="1309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Training loss versus iteration</a:t>
            </a:r>
            <a:endParaRPr/>
          </a:p>
        </p:txBody>
      </p:sp>
      <p:pic>
        <p:nvPicPr>
          <p:cNvPr id="295" name="Google Shape;2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50" y="585975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000" y="2031750"/>
            <a:ext cx="6120000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7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Adult dataset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50" y="585975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625" y="1911600"/>
            <a:ext cx="396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000" y="1911600"/>
            <a:ext cx="39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5243275" y="4320000"/>
            <a:ext cx="306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Accuracy versus iteration</a:t>
            </a:r>
            <a:endParaRPr/>
          </a:p>
        </p:txBody>
      </p:sp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880650" y="4320000"/>
            <a:ext cx="306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F1 Score versus iteration</a:t>
            </a:r>
            <a:endParaRPr/>
          </a:p>
        </p:txBody>
      </p:sp>
      <p:sp>
        <p:nvSpPr>
          <p:cNvPr id="307" name="Google Shape;307;p38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Adult dataset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981650" y="4320000"/>
            <a:ext cx="306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FEV versus iteration</a:t>
            </a:r>
            <a:endParaRPr/>
          </a:p>
        </p:txBody>
      </p:sp>
      <p:pic>
        <p:nvPicPr>
          <p:cNvPr id="313" name="Google Shape;3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50" y="585975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00" y="1911600"/>
            <a:ext cx="396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2000" y="1911600"/>
            <a:ext cx="39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9"/>
          <p:cNvSpPr txBox="1"/>
          <p:nvPr>
            <p:ph idx="1" type="body"/>
          </p:nvPr>
        </p:nvSpPr>
        <p:spPr>
          <a:xfrm>
            <a:off x="5391150" y="4320000"/>
            <a:ext cx="306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Sample size representation</a:t>
            </a:r>
            <a:endParaRPr/>
          </a:p>
        </p:txBody>
      </p:sp>
      <p:sp>
        <p:nvSpPr>
          <p:cNvPr id="317" name="Google Shape;317;p39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Adult dataset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IoT</a:t>
            </a:r>
            <a:r>
              <a:rPr lang="en-GB"/>
              <a:t> dataset</a:t>
            </a:r>
            <a:endParaRPr/>
          </a:p>
        </p:txBody>
      </p:sp>
      <p:sp>
        <p:nvSpPr>
          <p:cNvPr id="323" name="Google Shape;323;p40"/>
          <p:cNvSpPr txBox="1"/>
          <p:nvPr>
            <p:ph idx="1" type="body"/>
          </p:nvPr>
        </p:nvSpPr>
        <p:spPr>
          <a:xfrm>
            <a:off x="727650" y="1309200"/>
            <a:ext cx="76887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H2020 C4IIoT project - Cyber security 4.0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 was generated using NB-IoT edge nodes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Box-shaped container inside a transport vehicle in Novi Sad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12678 samples for train  and 1571 samples for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Timestamps, 13 attributes</a:t>
            </a:r>
            <a:endParaRPr/>
          </a:p>
        </p:txBody>
      </p:sp>
      <p:pic>
        <p:nvPicPr>
          <p:cNvPr id="324" name="Google Shape;324;p40"/>
          <p:cNvPicPr preferRelativeResize="0"/>
          <p:nvPr/>
        </p:nvPicPr>
        <p:blipFill rotWithShape="1">
          <a:blip r:embed="rId3">
            <a:alphaModFix/>
          </a:blip>
          <a:srcRect b="26475" l="0" r="0" t="0"/>
          <a:stretch/>
        </p:blipFill>
        <p:spPr>
          <a:xfrm>
            <a:off x="131350" y="585972"/>
            <a:ext cx="596300" cy="6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IoT dataset</a:t>
            </a:r>
            <a:endParaRPr/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727650" y="1309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Training loss versus FEV</a:t>
            </a:r>
            <a:endParaRPr/>
          </a:p>
        </p:txBody>
      </p:sp>
      <p:pic>
        <p:nvPicPr>
          <p:cNvPr id="331" name="Google Shape;331;p41"/>
          <p:cNvPicPr preferRelativeResize="0"/>
          <p:nvPr/>
        </p:nvPicPr>
        <p:blipFill rotWithShape="1">
          <a:blip r:embed="rId3">
            <a:alphaModFix/>
          </a:blip>
          <a:srcRect b="26475" l="0" r="0" t="0"/>
          <a:stretch/>
        </p:blipFill>
        <p:spPr>
          <a:xfrm>
            <a:off x="131350" y="585972"/>
            <a:ext cx="596300" cy="6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000" y="2031750"/>
            <a:ext cx="612000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0000" y="563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7650" y="1441200"/>
            <a:ext cx="76887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non-smooth Hinge loss function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Second order derivatives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Big data &amp;  sample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Inexact restoration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0" y="489250"/>
            <a:ext cx="746675" cy="7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IoT dataset</a:t>
            </a:r>
            <a:endParaRPr/>
          </a:p>
        </p:txBody>
      </p:sp>
      <p:sp>
        <p:nvSpPr>
          <p:cNvPr id="338" name="Google Shape;338;p42"/>
          <p:cNvSpPr txBox="1"/>
          <p:nvPr>
            <p:ph idx="1" type="body"/>
          </p:nvPr>
        </p:nvSpPr>
        <p:spPr>
          <a:xfrm>
            <a:off x="809700" y="4320000"/>
            <a:ext cx="36387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Training loss versus iteration</a:t>
            </a:r>
            <a:endParaRPr/>
          </a:p>
        </p:txBody>
      </p:sp>
      <p:pic>
        <p:nvPicPr>
          <p:cNvPr id="339" name="Google Shape;339;p42"/>
          <p:cNvPicPr preferRelativeResize="0"/>
          <p:nvPr/>
        </p:nvPicPr>
        <p:blipFill rotWithShape="1">
          <a:blip r:embed="rId3">
            <a:alphaModFix/>
          </a:blip>
          <a:srcRect b="26475" l="0" r="0" t="0"/>
          <a:stretch/>
        </p:blipFill>
        <p:spPr>
          <a:xfrm>
            <a:off x="131350" y="585972"/>
            <a:ext cx="596300" cy="6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00" y="1911600"/>
            <a:ext cx="396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6575" y="1911600"/>
            <a:ext cx="39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2"/>
          <p:cNvSpPr txBox="1"/>
          <p:nvPr>
            <p:ph idx="1" type="body"/>
          </p:nvPr>
        </p:nvSpPr>
        <p:spPr>
          <a:xfrm>
            <a:off x="5632700" y="4320000"/>
            <a:ext cx="29070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Representing the training loss of the gradient sampling method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IoT dataset</a:t>
            </a:r>
            <a:endParaRPr/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432150" y="1401750"/>
            <a:ext cx="3960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Confusion matrix</a:t>
            </a:r>
            <a:endParaRPr/>
          </a:p>
        </p:txBody>
      </p:sp>
      <p:pic>
        <p:nvPicPr>
          <p:cNvPr id="349" name="Google Shape;349;p43"/>
          <p:cNvPicPr preferRelativeResize="0"/>
          <p:nvPr/>
        </p:nvPicPr>
        <p:blipFill rotWithShape="1">
          <a:blip r:embed="rId3">
            <a:alphaModFix/>
          </a:blip>
          <a:srcRect b="26475" l="0" r="0" t="0"/>
          <a:stretch/>
        </p:blipFill>
        <p:spPr>
          <a:xfrm>
            <a:off x="131350" y="585972"/>
            <a:ext cx="596300" cy="600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0" name="Google Shape;350;p43"/>
          <p:cNvGraphicFramePr/>
          <p:nvPr/>
        </p:nvGraphicFramePr>
        <p:xfrm>
          <a:off x="432000" y="1941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{36A3DD88-0925-49C0-B6E0-E2920564D21C}</a:tableStyleId>
              </a:tblPr>
              <a:tblGrid>
                <a:gridCol w="990000"/>
                <a:gridCol w="990000"/>
                <a:gridCol w="990000"/>
                <a:gridCol w="990000"/>
              </a:tblGrid>
              <a:tr h="98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IRNS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Heuristics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Ful sample size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7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TP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95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118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88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7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FP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336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395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189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7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FN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71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48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178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7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TN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1069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1010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1216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51" name="Google Shape;351;p43"/>
          <p:cNvGraphicFramePr/>
          <p:nvPr/>
        </p:nvGraphicFramePr>
        <p:xfrm>
          <a:off x="4752000" y="1941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{36A3DD88-0925-49C0-B6E0-E2920564D21C}</a:tableStyleId>
              </a:tblPr>
              <a:tblGrid>
                <a:gridCol w="990000"/>
                <a:gridCol w="990000"/>
                <a:gridCol w="990000"/>
                <a:gridCol w="990000"/>
              </a:tblGrid>
              <a:tr h="83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IRNS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Heuristics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Full sample size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1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Accuracy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0.741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0.718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0.83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1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Precision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0.220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0.230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0.318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0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Recall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0.572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0.711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0.53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0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F1 score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0.318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0.348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0.397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52" name="Google Shape;352;p43"/>
          <p:cNvSpPr txBox="1"/>
          <p:nvPr>
            <p:ph idx="1" type="body"/>
          </p:nvPr>
        </p:nvSpPr>
        <p:spPr>
          <a:xfrm>
            <a:off x="4752000" y="1401750"/>
            <a:ext cx="3960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Classification results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IoT dataset - Classification results</a:t>
            </a:r>
            <a:endParaRPr/>
          </a:p>
        </p:txBody>
      </p:sp>
      <p:pic>
        <p:nvPicPr>
          <p:cNvPr id="358" name="Google Shape;358;p44"/>
          <p:cNvPicPr preferRelativeResize="0"/>
          <p:nvPr/>
        </p:nvPicPr>
        <p:blipFill rotWithShape="1">
          <a:blip r:embed="rId3">
            <a:alphaModFix/>
          </a:blip>
          <a:srcRect b="26475" l="0" r="0" t="0"/>
          <a:stretch/>
        </p:blipFill>
        <p:spPr>
          <a:xfrm>
            <a:off x="131350" y="585972"/>
            <a:ext cx="596300" cy="6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000" y="1390732"/>
            <a:ext cx="3599999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2000" y="1390950"/>
            <a:ext cx="3600001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2000" y="3326694"/>
            <a:ext cx="3600001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000" y="3326669"/>
            <a:ext cx="3600001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368" name="Google Shape;368;p45"/>
          <p:cNvSpPr txBox="1"/>
          <p:nvPr>
            <p:ph idx="1" type="body"/>
          </p:nvPr>
        </p:nvSpPr>
        <p:spPr>
          <a:xfrm>
            <a:off x="729450" y="1443150"/>
            <a:ext cx="7688700" cy="31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Advantages of IRNS in terms of FEV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Second order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Better vicinity of the solution than Gradient Sampling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Classification 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538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L2 - regularized binary hinge loss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Hinge loss for anomaly detection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489809"/>
            <a:ext cx="9144000" cy="1513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L2 - Regularized binary hinge loss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925" y="1423700"/>
            <a:ext cx="3346125" cy="298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18625" y="1583700"/>
            <a:ext cx="7688700" cy="3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Width</a:t>
            </a:r>
            <a:r>
              <a:rPr lang="en-GB"/>
              <a:t> of the margin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If we want to maximize it, we need to minimize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Optimization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type&quot;:&quot;$$&quot;,&quot;font&quot;:{&quot;color&quot;:&quot;#595959&quot;,&quot;size&quot;:13,&quot;family&quot;:&quot;Lato&quot;},&quot;aid&quot;:null,&quot;code&quot;:&quot;$$\\left|\\left|x\\right|\\right|$$&quot;,&quot;backgroundColor&quot;:&quot;#FFFFFF&quot;,&quot;id&quot;:&quot;17&quot;,&quot;ts&quot;:1664007292283,&quot;cs&quot;:&quot;J3f8M26CJj9sFr4XQXEIjQ==&quot;,&quot;size&quot;:{&quot;width&quot;:25.666666666666668,&quot;height&quot;:17.666666666666668}}"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6950" y="2833463"/>
            <a:ext cx="244475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3,&quot;family&quot;:&quot;Lato&quot;,&quot;color&quot;:&quot;#595959&quot;},&quot;code&quot;:&quot;$$\\min_{x}\\frac{1}{2}\\left|\\left|x\\right|\\right|^{2},\\,\\text{subject}\\;\\text{to}\\,z_{i}x^{T}\\omega_{i}\\geq1,\\,i=1,...,N$$&quot;,&quot;aid&quot;:null,&quot;backgroundColor&quot;:&quot;#FFFFFF&quot;,&quot;id&quot;:&quot;18&quot;,&quot;type&quot;:&quot;$$&quot;,&quot;ts&quot;:1664007375080,&quot;cs&quot;:&quot;8ti4DC8NnAum7+OvP8budQ==&quot;,&quot;size&quot;:{&quot;width&quot;:358.6666666666667,&quot;height&quot;:35.666666666666664}}"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5125" y="3943350"/>
            <a:ext cx="3416300" cy="3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986475" y="4455900"/>
            <a:ext cx="17730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17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17"/>
              <a:t>Hyperplanes in </a:t>
            </a:r>
            <a:endParaRPr sz="1317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317"/>
          </a:p>
        </p:txBody>
      </p:sp>
      <p:pic>
        <p:nvPicPr>
          <p:cNvPr descr="{&quot;type&quot;:&quot;$$&quot;,&quot;font&quot;:{&quot;color&quot;:&quot;#000000&quot;,&quot;size&quot;:12,&quot;family&quot;:&quot;Arial&quot;},&quot;backgroundColor&quot;:&quot;#FFFFFF&quot;,&quot;id&quot;:&quot;19&quot;,&quot;aid&quot;:null,&quot;code&quot;:&quot;$$\\mathbb{R}^{2}$$&quot;,&quot;ts&quot;:1664007900712,&quot;cs&quot;:&quot;UqSn/VDYUpr80VgrHLS3NA==&quot;,&quot;size&quot;:{&quot;width&quot;:19.333333333333332,&quot;height&quot;:16.666666666666668}}" id="123" name="Google Shape;12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87875" y="4582925"/>
            <a:ext cx="184150" cy="15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0&quot;,&quot;type&quot;:&quot;$$&quot;,&quot;font&quot;:{&quot;family&quot;:&quot;Lato&quot;,&quot;size&quot;:13,&quot;color&quot;:&quot;#595959&quot;},&quot;aid&quot;:null,&quot;backgroundColor&quot;:&quot;#FFFFFF&quot;,&quot;code&quot;:&quot;$$\\frac{2}{\\left|\\left|x\\right|\\right|}$$&quot;,&quot;ts&quot;:1664008008372,&quot;cs&quot;:&quot;RIeWSrv8XRfPS0zZRUDAJA==&quot;,&quot;size&quot;:{&quot;width&quot;:33.333333333333336,&quot;height&quot;:40.5}}" id="124" name="Google Shape;12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70200" y="1973163"/>
            <a:ext cx="317500" cy="385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L2 - Regularized binary hinge loss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196" y="1410859"/>
            <a:ext cx="3815900" cy="2780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595959&quot;,&quot;size&quot;:13,&quot;family&quot;:&quot;Lato&quot;},&quot;code&quot;:&quot;$$f\\left(x\\right):=\\frac{\\lambda}{2}\\left|\\left|x\\right|\\right|^{2}+\\frac{1}{N}\\sum_{i=1}^{N}l\\left(\\omega_{i},z_{i},x\\right)$$&quot;,&quot;id&quot;:&quot;22&quot;,&quot;aid&quot;:null,&quot;type&quot;:&quot;$$&quot;,&quot;backgroundColor&quot;:&quot;#FFFFFF&quot;,&quot;ts&quot;:1664008415224,&quot;cs&quot;:&quot;E1DyYjZp+T5vPFQLTWvCaQ==&quot;,&quot;size&quot;:{&quot;width&quot;:264,&quot;height&quot;:48.19999999999999}}"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049175"/>
            <a:ext cx="2514600" cy="4591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3&quot;,&quot;aid&quot;:null,&quot;type&quot;:&quot;$$&quot;,&quot;code&quot;:&quot;$$f_{N_{k}}\\left(x\\right)=\\frac{\\lambda}{2}\\left|\\left|x\\right|\\right|^{2}+\\frac{1}{N_{k}}\\sum_{i=1}^{N_{k}}\\max\\left(0,1-z_{i}x^{T}\\omega_{i}\\right)$$&quot;,&quot;font&quot;:{&quot;color&quot;:&quot;#595959&quot;,&quot;family&quot;:&quot;Lato&quot;,&quot;size&quot;:13},&quot;backgroundColor&quot;:&quot;#FFFFFF&quot;,&quot;ts&quot;:1664008530657,&quot;cs&quot;:&quot;OF35vU2QdkDrr25pCngOiw==&quot;,&quot;size&quot;:{&quot;width&quot;:349.6666666666667,&quot;height&quot;:48.666666666666664}}" id="132" name="Google Shape;13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3389400"/>
            <a:ext cx="3330575" cy="4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5887025" y="4052775"/>
            <a:ext cx="3516000" cy="12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Hinge loss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Hinge loss for </a:t>
            </a:r>
            <a:r>
              <a:rPr lang="en-GB"/>
              <a:t>anomaly</a:t>
            </a:r>
            <a:r>
              <a:rPr lang="en-GB"/>
              <a:t> detection</a:t>
            </a:r>
            <a:endParaRPr/>
          </a:p>
        </p:txBody>
      </p:sp>
      <p:pic>
        <p:nvPicPr>
          <p:cNvPr descr="{&quot;type&quot;:&quot;$$&quot;,&quot;aid&quot;:null,&quot;code&quot;:&quot;$$\\min _{x,r}\\frac{1}{2}\\left|\\left|x\\right|\\right|^{2}-r,\\,\\;\\;\\text{subject}\\;\\text{to}\\;\\;x^{T}\\omega_{i}\\geq\\left|r\\right|,i=1,...,N$$&quot;,&quot;backgroundColor&quot;:&quot;#FFFFFF&quot;,&quot;font&quot;:{&quot;size&quot;:12,&quot;color&quot;:&quot;#000000&quot;,&quot;family&quot;:&quot;Arial&quot;},&quot;id&quot;:&quot;10&quot;,&quot;ts&quot;:1663760433827,&quot;cs&quot;:&quot;crjRIy7lRCpwkiYkK8+8vQ==&quot;,&quot;size&quot;:{&quot;width&quot;:424.3333333333333,&quot;height&quot;:39}}"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80250"/>
            <a:ext cx="40417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font&quot;:{&quot;color&quot;:&quot;#000000&quot;,&quot;size&quot;:12,&quot;family&quot;:&quot;Arial&quot;},&quot;code&quot;:&quot;$$\\min_{x,r}f\\left(x,r\\right)=\\min_{x,r}\\left(\\frac{\\lambda\\left|\\left|x\\right|\\right|^{2}}{2}-\\lambda r+\\frac{1}{N}\\sum_{i=1}^{N}\\max\\left\\{0,r-x^{T}w_{i}\\right\\}\\right)$$&quot;,&quot;type&quot;:&quot;$$&quot;,&quot;id&quot;:&quot;11&quot;,&quot;ts&quot;:1663760569004,&quot;cs&quot;:&quot;QtpSevu0f9eMISJpwMB7Dw==&quot;,&quot;size&quot;:{&quot;width&quot;:496,&quot;height&quot;:56.5}}"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521075"/>
            <a:ext cx="4724400" cy="538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code&quot;:&quot;$$\\text{The}\\;\\text{samples}\\;\\omega_{i}\\,\\text{for}\\;\\text{which}\\;x^{T}w_{i}\\leq\\,\\left|r\\right|\\,\\text{is}\\;\\text{true,}\\;\\text{will}\\;\\text{be}\\;\\text{considered}\\;\\text{as}\\;\\text{anomalies}$$&quot;,&quot;backgroundColor&quot;:&quot;#FFFFFF&quot;,&quot;type&quot;:&quot;$$&quot;,&quot;id&quot;:&quot;12&quot;,&quot;font&quot;:{&quot;color&quot;:&quot;#000000&quot;,&quot;size&quot;:12,&quot;family&quot;:&quot;Arial&quot;},&quot;ts&quot;:1663760681748,&quot;cs&quot;:&quot;gIph/p8/p9k/iq/MddFcsQ==&quot;,&quot;size&quot;:{&quot;width&quot;:610,&quot;height&quot;:21.5}}" id="141" name="Google Shape;14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2734000"/>
            <a:ext cx="5810250" cy="2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algorithm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729450" y="2050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BFGS update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Descent direction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Inexact Restoration approach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350" y="1972400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7200" y="2636075"/>
            <a:ext cx="717500" cy="7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8175" y="3508125"/>
            <a:ext cx="5352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BFGS update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727650" y="1369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Broyden-Fletcher-Goldfarb-Shanno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Iterative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Has an advantage if the function is convex</a:t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50" y="565200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code&quot;:&quot;$$B_{k+1}=\\left(I-\\rho_{k}s_{k}y_{k}^{T}\\right)B_{k}\\left(I-\\rho_{k}y_{k}s_{k}^{T}\\right)+\\rho_{k}s_{k}s_{k}^{T}$$&quot;,&quot;id&quot;:&quot;3&quot;,&quot;font&quot;:{&quot;size&quot;:13,&quot;color&quot;:&quot;#595959&quot;,&quot;family&quot;:&quot;Lato&quot;},&quot;type&quot;:&quot;$$&quot;,&quot;ts&quot;:1663750446248,&quot;cs&quot;:&quot;7XemydcWy/7ogc9X8wz/uA==&quot;,&quot;size&quot;:{&quot;width&quot;:343.75,&quot;height&quot;:22}}"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950" y="3519125"/>
            <a:ext cx="4883227" cy="31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763150" y="3475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skip the update if </a:t>
            </a:r>
            <a:endParaRPr/>
          </a:p>
        </p:txBody>
      </p:sp>
      <p:pic>
        <p:nvPicPr>
          <p:cNvPr descr="{&quot;aid&quot;:null,&quot;font&quot;:{&quot;color&quot;:&quot;#595959&quot;,&quot;size&quot;:13,&quot;family&quot;:&quot;Lato&quot;},&quot;id&quot;:&quot;5&quot;,&quot;code&quot;:&quot;$$s_{k}^{T}y_{k}\\geq10^{-4}\\left|\\left|y_{k}\\right|\\right|^{2}$$&quot;,&quot;type&quot;:&quot;$$&quot;,&quot;backgroundColor&quot;:&quot;#FFFFFF&quot;,&quot;ts&quot;:1663759418776,&quot;cs&quot;:&quot;D7dVvCg1hPRq6jcuOpgVag==&quot;,&quot;size&quot;:{&quot;width&quot;:131.83333333333334,&quot;height&quot;:21.333333333333332}}" id="160" name="Google Shape;16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5075" y="4255400"/>
            <a:ext cx="1743125" cy="2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