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 id="2147483797" r:id="rId2"/>
  </p:sldMasterIdLst>
  <p:notesMasterIdLst>
    <p:notesMasterId r:id="rId13"/>
  </p:notesMasterIdLst>
  <p:handoutMasterIdLst>
    <p:handoutMasterId r:id="rId14"/>
  </p:handoutMasterIdLst>
  <p:sldIdLst>
    <p:sldId id="256" r:id="rId3"/>
    <p:sldId id="258" r:id="rId4"/>
    <p:sldId id="257" r:id="rId5"/>
    <p:sldId id="260" r:id="rId6"/>
    <p:sldId id="259" r:id="rId7"/>
    <p:sldId id="261" r:id="rId8"/>
    <p:sldId id="263" r:id="rId9"/>
    <p:sldId id="264" r:id="rId10"/>
    <p:sldId id="265"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83073" autoAdjust="0"/>
  </p:normalViewPr>
  <p:slideViewPr>
    <p:cSldViewPr snapToGrid="0">
      <p:cViewPr varScale="1">
        <p:scale>
          <a:sx n="57" d="100"/>
          <a:sy n="57" d="100"/>
        </p:scale>
        <p:origin x="10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Contribution of </a:t>
            </a:r>
            <a:r>
              <a:rPr lang="en-US" dirty="0" smtClean="0"/>
              <a:t>runs</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Contribution of runs</c:v>
                </c:pt>
              </c:strCache>
            </c:strRef>
          </c:tx>
          <c:dPt>
            <c:idx val="0"/>
            <c:bubble3D val="0"/>
            <c:spPr>
              <a:solidFill>
                <a:schemeClr val="accent5">
                  <a:shade val="50000"/>
                </a:schemeClr>
              </a:solidFill>
              <a:ln>
                <a:noFill/>
              </a:ln>
              <a:effectLst>
                <a:outerShdw blurRad="254000" sx="102000" sy="102000" algn="ctr" rotWithShape="0">
                  <a:prstClr val="black">
                    <a:alpha val="20000"/>
                  </a:prstClr>
                </a:outerShdw>
              </a:effectLst>
            </c:spPr>
          </c:dPt>
          <c:dPt>
            <c:idx val="1"/>
            <c:bubble3D val="0"/>
            <c:spPr>
              <a:solidFill>
                <a:schemeClr val="accent5">
                  <a:shade val="70000"/>
                </a:schemeClr>
              </a:solidFill>
              <a:ln>
                <a:noFill/>
              </a:ln>
              <a:effectLst>
                <a:outerShdw blurRad="254000" sx="102000" sy="102000" algn="ctr" rotWithShape="0">
                  <a:prstClr val="black">
                    <a:alpha val="20000"/>
                  </a:prstClr>
                </a:outerShdw>
              </a:effectLst>
            </c:spPr>
          </c:dPt>
          <c:dPt>
            <c:idx val="2"/>
            <c:bubble3D val="0"/>
            <c:spPr>
              <a:solidFill>
                <a:schemeClr val="accent5">
                  <a:shade val="90000"/>
                </a:schemeClr>
              </a:solidFill>
              <a:ln>
                <a:noFill/>
              </a:ln>
              <a:effectLst>
                <a:outerShdw blurRad="254000" sx="102000" sy="102000" algn="ctr" rotWithShape="0">
                  <a:prstClr val="black">
                    <a:alpha val="20000"/>
                  </a:prstClr>
                </a:outerShdw>
              </a:effectLst>
            </c:spPr>
          </c:dPt>
          <c:dPt>
            <c:idx val="3"/>
            <c:bubble3D val="0"/>
            <c:spPr>
              <a:solidFill>
                <a:schemeClr val="accent5">
                  <a:tint val="90000"/>
                </a:schemeClr>
              </a:solidFill>
              <a:ln>
                <a:noFill/>
              </a:ln>
              <a:effectLst>
                <a:outerShdw blurRad="254000" sx="102000" sy="102000" algn="ctr" rotWithShape="0">
                  <a:prstClr val="black">
                    <a:alpha val="20000"/>
                  </a:prstClr>
                </a:outerShdw>
              </a:effectLst>
            </c:spPr>
          </c:dPt>
          <c:dPt>
            <c:idx val="4"/>
            <c:bubble3D val="0"/>
            <c:spPr>
              <a:solidFill>
                <a:schemeClr val="accent5">
                  <a:tint val="70000"/>
                </a:schemeClr>
              </a:solidFill>
              <a:ln>
                <a:noFill/>
              </a:ln>
              <a:effectLst>
                <a:outerShdw blurRad="254000" sx="102000" sy="102000" algn="ctr" rotWithShape="0">
                  <a:prstClr val="black">
                    <a:alpha val="20000"/>
                  </a:prstClr>
                </a:outerShdw>
              </a:effectLst>
            </c:spPr>
          </c:dPt>
          <c:dPt>
            <c:idx val="5"/>
            <c:bubble3D val="0"/>
            <c:spPr>
              <a:solidFill>
                <a:schemeClr val="accent5">
                  <a:tint val="50000"/>
                </a:schemeClr>
              </a:solidFill>
              <a:ln>
                <a:noFill/>
              </a:ln>
              <a:effectLst>
                <a:outerShdw blurRad="254000" sx="102000" sy="102000" algn="ctr" rotWithShape="0">
                  <a:prstClr val="black">
                    <a:alpha val="20000"/>
                  </a:prstClr>
                </a:outerShdw>
              </a:effectLst>
            </c:spPr>
          </c:dPt>
          <c:dLbls>
            <c:dLbl>
              <c:idx val="0"/>
              <c:layout>
                <c:manualLayout>
                  <c:x val="-0.16772455219384871"/>
                  <c:y val="0.13005497393593363"/>
                </c:manualLayout>
              </c:layout>
              <c:tx>
                <c:rich>
                  <a:bodyPr/>
                  <a:lstStyle/>
                  <a:p>
                    <a:fld id="{DD641DFD-ECFE-421B-B237-85AE86B0E95F}" type="CATEGORYNAME">
                      <a:rPr lang="en-US" sz="1100"/>
                      <a:pPr/>
                      <a:t>[CATEGORY NAME]</a:t>
                    </a:fld>
                    <a:r>
                      <a:rPr lang="en-US" sz="1100" baseline="0" dirty="0"/>
                      <a:t>
</a:t>
                    </a:r>
                    <a:fld id="{C38D885E-0483-4006-810B-F17970EBF476}" type="PERCENTAGE">
                      <a:rPr lang="en-US" sz="1100" baseline="0"/>
                      <a:pPr/>
                      <a:t>[PERCENTAGE]</a:t>
                    </a:fld>
                    <a:endParaRPr lang="en-US" sz="1100" baseline="0" dirty="0"/>
                  </a:p>
                </c:rich>
              </c:tx>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1"/>
              <c:layout/>
              <c:tx>
                <c:rich>
                  <a:bodyPr/>
                  <a:lstStyle/>
                  <a:p>
                    <a:fld id="{EE46AD68-63D2-4187-9FA0-AA583FEC34AA}" type="CATEGORYNAME">
                      <a:rPr lang="en-US" sz="1050"/>
                      <a:pPr/>
                      <a:t>[CATEGORY NAME]</a:t>
                    </a:fld>
                    <a:r>
                      <a:rPr lang="en-US" sz="1050" baseline="0" dirty="0"/>
                      <a:t>
</a:t>
                    </a:r>
                    <a:fld id="{F833D06D-31DB-474F-AB0C-865B8FC7E7CA}" type="PERCENTAGE">
                      <a:rPr lang="en-US" sz="1050" baseline="0"/>
                      <a:pPr/>
                      <a:t>[PERCENTAGE]</a:t>
                    </a:fld>
                    <a:endParaRPr lang="en-US" sz="1050" baseline="0" dirty="0"/>
                  </a:p>
                </c:rich>
              </c:tx>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2"/>
              <c:layout>
                <c:manualLayout>
                  <c:x val="0.12441356345775778"/>
                  <c:y val="-0.15150278515312654"/>
                </c:manualLayout>
              </c:layout>
              <c:tx>
                <c:rich>
                  <a:bodyPr/>
                  <a:lstStyle/>
                  <a:p>
                    <a:fld id="{151D40B4-E7B5-4B89-B48B-51B8BD4D7F5C}" type="CATEGORYNAME">
                      <a:rPr lang="en-US" sz="1050"/>
                      <a:pPr/>
                      <a:t>[CATEGORY NAME]</a:t>
                    </a:fld>
                    <a:r>
                      <a:rPr lang="en-US" sz="1050" baseline="0" dirty="0"/>
                      <a:t>
</a:t>
                    </a:r>
                    <a:fld id="{C5E6B5D3-C3F7-4D6A-84C9-C3BFAF5617D6}" type="PERCENTAGE">
                      <a:rPr lang="en-US" sz="1050" baseline="0"/>
                      <a:pPr/>
                      <a:t>[PERCENTAGE]</a:t>
                    </a:fld>
                    <a:endParaRPr lang="en-US" sz="1050" baseline="0" dirty="0"/>
                  </a:p>
                </c:rich>
              </c:tx>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3"/>
              <c:layout>
                <c:manualLayout>
                  <c:x val="0.20316640619691514"/>
                  <c:y val="-5.2989164957822237E-2"/>
                </c:manualLayout>
              </c:layout>
              <c:tx>
                <c:rich>
                  <a:bodyPr/>
                  <a:lstStyle/>
                  <a:p>
                    <a:fld id="{4671AC36-DAC8-475E-9035-E1C5E7C5F171}" type="CATEGORYNAME">
                      <a:rPr lang="en-US" sz="1100"/>
                      <a:pPr/>
                      <a:t>[CATEGORY NAME]</a:t>
                    </a:fld>
                    <a:r>
                      <a:rPr lang="en-US" sz="1100" baseline="0" dirty="0"/>
                      <a:t>
</a:t>
                    </a:r>
                    <a:fld id="{570AE3DA-86BB-4DB2-9635-01B651C7ADA0}" type="PERCENTAGE">
                      <a:rPr lang="en-US" sz="1100" baseline="0"/>
                      <a:pPr/>
                      <a:t>[PERCENTAGE]</a:t>
                    </a:fld>
                    <a:endParaRPr lang="en-US" sz="1100" baseline="0" dirty="0"/>
                  </a:p>
                </c:rich>
              </c:tx>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4"/>
              <c:layout>
                <c:manualLayout>
                  <c:x val="0.17625647077848253"/>
                  <c:y val="0.10471119626916968"/>
                </c:manualLayout>
              </c:layout>
              <c:tx>
                <c:rich>
                  <a:bodyPr/>
                  <a:lstStyle/>
                  <a:p>
                    <a:fld id="{DCAD41F9-75F1-4400-8A01-14767D3F1E5F}" type="CATEGORYNAME">
                      <a:rPr lang="en-US" sz="1050"/>
                      <a:pPr/>
                      <a:t>[CATEGORY NAME]</a:t>
                    </a:fld>
                    <a:r>
                      <a:rPr lang="en-US" sz="1050" baseline="0" dirty="0"/>
                      <a:t>
</a:t>
                    </a:r>
                    <a:fld id="{2B856C90-3FFA-4C78-B36F-0369AB368627}" type="PERCENTAGE">
                      <a:rPr lang="en-US" sz="1050" baseline="0"/>
                      <a:pPr/>
                      <a:t>[PERCENTAGE]</a:t>
                    </a:fld>
                    <a:endParaRPr lang="en-US" sz="1050" baseline="0" dirty="0"/>
                  </a:p>
                </c:rich>
              </c:tx>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5"/>
              <c:layout/>
              <c:tx>
                <c:rich>
                  <a:bodyPr/>
                  <a:lstStyle/>
                  <a:p>
                    <a:fld id="{316A4115-003D-4640-B182-38820F277A4A}" type="CATEGORYNAME">
                      <a:rPr lang="en-US" sz="1100"/>
                      <a:pPr/>
                      <a:t>[CATEGORY NAME]</a:t>
                    </a:fld>
                    <a:r>
                      <a:rPr lang="en-US" sz="1100" baseline="0" dirty="0"/>
                      <a:t>
</a:t>
                    </a:r>
                    <a:fld id="{86B89516-F278-4922-B869-D60F7FD19D58}" type="PERCENTAGE">
                      <a:rPr lang="en-US" sz="1100" baseline="0"/>
                      <a:pPr/>
                      <a:t>[PERCENTAGE]</a:t>
                    </a:fld>
                    <a:endParaRPr lang="en-US" sz="1100" baseline="0" dirty="0"/>
                  </a:p>
                </c:rich>
              </c:tx>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Sheet1!$A$2:$A$7</c:f>
              <c:strCache>
                <c:ptCount val="6"/>
                <c:pt idx="0">
                  <c:v>Virat Kohli</c:v>
                </c:pt>
                <c:pt idx="1">
                  <c:v>Suryakumar Yadav</c:v>
                </c:pt>
                <c:pt idx="2">
                  <c:v>KL Rahul</c:v>
                </c:pt>
                <c:pt idx="3">
                  <c:v>Hardik Pandya</c:v>
                </c:pt>
                <c:pt idx="4">
                  <c:v>Rohit Sharma</c:v>
                </c:pt>
                <c:pt idx="5">
                  <c:v>Others</c:v>
                </c:pt>
              </c:strCache>
            </c:strRef>
          </c:cat>
          <c:val>
            <c:numRef>
              <c:f>Sheet1!$B$2:$B$7</c:f>
              <c:numCache>
                <c:formatCode>General</c:formatCode>
                <c:ptCount val="6"/>
                <c:pt idx="0">
                  <c:v>296</c:v>
                </c:pt>
                <c:pt idx="1">
                  <c:v>239</c:v>
                </c:pt>
                <c:pt idx="2">
                  <c:v>128</c:v>
                </c:pt>
                <c:pt idx="3">
                  <c:v>128</c:v>
                </c:pt>
                <c:pt idx="4">
                  <c:v>116</c:v>
                </c:pt>
                <c:pt idx="5">
                  <c:v>103</c:v>
                </c:pt>
              </c:numCache>
            </c:numRef>
          </c:val>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lgn="ctr">
              <a:defRPr sz="2200" b="1" i="0" u="none" strike="noStrike" kern="1200" baseline="0">
                <a:solidFill>
                  <a:schemeClr val="dk1">
                    <a:lumMod val="75000"/>
                    <a:lumOff val="25000"/>
                  </a:schemeClr>
                </a:solidFill>
                <a:latin typeface="+mn-lt"/>
                <a:ea typeface="+mn-ea"/>
                <a:cs typeface="+mn-cs"/>
              </a:defRPr>
            </a:pPr>
            <a:r>
              <a:rPr lang="en-US" dirty="0"/>
              <a:t>Contribution of </a:t>
            </a:r>
            <a:r>
              <a:rPr lang="en-US" dirty="0" smtClean="0"/>
              <a:t>wickets</a:t>
            </a:r>
          </a:p>
        </c:rich>
      </c:tx>
      <c:layout>
        <c:manualLayout>
          <c:xMode val="edge"/>
          <c:yMode val="edge"/>
          <c:x val="0.23379983750575717"/>
          <c:y val="1.9444440191504771E-2"/>
        </c:manualLayout>
      </c:layout>
      <c:overlay val="0"/>
      <c:spPr>
        <a:noFill/>
        <a:ln>
          <a:noFill/>
        </a:ln>
        <a:effectLst/>
      </c:spPr>
      <c:txPr>
        <a:bodyPr rot="0" spcFirstLastPara="1" vertOverflow="ellipsis" vert="horz" wrap="square" anchor="ctr" anchorCtr="1"/>
        <a:lstStyle/>
        <a:p>
          <a:pPr algn="ct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No. of Wickets</c:v>
                </c:pt>
              </c:strCache>
            </c:strRef>
          </c:tx>
          <c:dPt>
            <c:idx val="0"/>
            <c:bubble3D val="0"/>
            <c:spPr>
              <a:solidFill>
                <a:schemeClr val="accent5">
                  <a:shade val="50000"/>
                </a:schemeClr>
              </a:solidFill>
              <a:ln>
                <a:noFill/>
              </a:ln>
              <a:effectLst>
                <a:outerShdw blurRad="254000" sx="102000" sy="102000" algn="ctr" rotWithShape="0">
                  <a:prstClr val="black">
                    <a:alpha val="20000"/>
                  </a:prstClr>
                </a:outerShdw>
              </a:effectLst>
            </c:spPr>
          </c:dPt>
          <c:dPt>
            <c:idx val="1"/>
            <c:bubble3D val="0"/>
            <c:spPr>
              <a:solidFill>
                <a:schemeClr val="accent5">
                  <a:shade val="70000"/>
                </a:schemeClr>
              </a:solidFill>
              <a:ln>
                <a:noFill/>
              </a:ln>
              <a:effectLst>
                <a:outerShdw blurRad="254000" sx="102000" sy="102000" algn="ctr" rotWithShape="0">
                  <a:prstClr val="black">
                    <a:alpha val="20000"/>
                  </a:prstClr>
                </a:outerShdw>
              </a:effectLst>
            </c:spPr>
          </c:dPt>
          <c:dPt>
            <c:idx val="2"/>
            <c:bubble3D val="0"/>
            <c:spPr>
              <a:solidFill>
                <a:schemeClr val="accent5">
                  <a:shade val="90000"/>
                </a:schemeClr>
              </a:solidFill>
              <a:ln>
                <a:noFill/>
              </a:ln>
              <a:effectLst>
                <a:outerShdw blurRad="254000" sx="102000" sy="102000" algn="ctr" rotWithShape="0">
                  <a:prstClr val="black">
                    <a:alpha val="20000"/>
                  </a:prstClr>
                </a:outerShdw>
              </a:effectLst>
            </c:spPr>
          </c:dPt>
          <c:dPt>
            <c:idx val="3"/>
            <c:bubble3D val="0"/>
            <c:spPr>
              <a:solidFill>
                <a:schemeClr val="accent5">
                  <a:tint val="90000"/>
                </a:schemeClr>
              </a:solidFill>
              <a:ln>
                <a:noFill/>
              </a:ln>
              <a:effectLst>
                <a:outerShdw blurRad="254000" sx="102000" sy="102000" algn="ctr" rotWithShape="0">
                  <a:prstClr val="black">
                    <a:alpha val="20000"/>
                  </a:prstClr>
                </a:outerShdw>
              </a:effectLst>
            </c:spPr>
          </c:dPt>
          <c:dPt>
            <c:idx val="4"/>
            <c:bubble3D val="0"/>
            <c:spPr>
              <a:solidFill>
                <a:schemeClr val="accent5">
                  <a:tint val="70000"/>
                </a:schemeClr>
              </a:solidFill>
              <a:ln>
                <a:noFill/>
              </a:ln>
              <a:effectLst>
                <a:outerShdw blurRad="254000" sx="102000" sy="102000" algn="ctr" rotWithShape="0">
                  <a:prstClr val="black">
                    <a:alpha val="20000"/>
                  </a:prstClr>
                </a:outerShdw>
              </a:effectLst>
            </c:spPr>
          </c:dPt>
          <c:dPt>
            <c:idx val="5"/>
            <c:bubble3D val="0"/>
            <c:spPr>
              <a:solidFill>
                <a:schemeClr val="accent5">
                  <a:tint val="50000"/>
                </a:schemeClr>
              </a:solidFill>
              <a:ln>
                <a:noFill/>
              </a:ln>
              <a:effectLst>
                <a:outerShdw blurRad="254000" sx="102000" sy="102000" algn="ctr" rotWithShape="0">
                  <a:prstClr val="black">
                    <a:alpha val="20000"/>
                  </a:prstClr>
                </a:outerShdw>
              </a:effectLst>
            </c:spPr>
          </c:dPt>
          <c:dLbls>
            <c:dLbl>
              <c:idx val="0"/>
              <c:layout>
                <c:manualLayout>
                  <c:x val="-0.1601412211111948"/>
                  <c:y val="0.17218460071786221"/>
                </c:manualLayout>
              </c:layout>
              <c:tx>
                <c:rich>
                  <a:bodyPr/>
                  <a:lstStyle/>
                  <a:p>
                    <a:fld id="{DD641DFD-ECFE-421B-B237-85AE86B0E95F}" type="CATEGORYNAME">
                      <a:rPr lang="en-US" sz="1100"/>
                      <a:pPr/>
                      <a:t>[CATEGORY NAME]</a:t>
                    </a:fld>
                    <a:r>
                      <a:rPr lang="en-US" sz="1100" baseline="0" dirty="0"/>
                      <a:t>
</a:t>
                    </a:r>
                    <a:fld id="{C38D885E-0483-4006-810B-F17970EBF476}" type="PERCENTAGE">
                      <a:rPr lang="en-US" sz="1100" baseline="0"/>
                      <a:pPr/>
                      <a:t>[PERCENTAGE]</a:t>
                    </a:fld>
                    <a:endParaRPr lang="en-US" sz="1100" baseline="0" dirty="0"/>
                  </a:p>
                </c:rich>
              </c:tx>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1"/>
              <c:layout/>
              <c:tx>
                <c:rich>
                  <a:bodyPr/>
                  <a:lstStyle/>
                  <a:p>
                    <a:fld id="{EE46AD68-63D2-4187-9FA0-AA583FEC34AA}" type="CATEGORYNAME">
                      <a:rPr lang="en-US" sz="1050"/>
                      <a:pPr/>
                      <a:t>[CATEGORY NAME]</a:t>
                    </a:fld>
                    <a:r>
                      <a:rPr lang="en-US" sz="1050" baseline="0" dirty="0"/>
                      <a:t>
</a:t>
                    </a:r>
                    <a:fld id="{F833D06D-31DB-474F-AB0C-865B8FC7E7CA}" type="PERCENTAGE">
                      <a:rPr lang="en-US" sz="1050" baseline="0"/>
                      <a:pPr/>
                      <a:t>[PERCENTAGE]</a:t>
                    </a:fld>
                    <a:endParaRPr lang="en-US" sz="1050" baseline="0" dirty="0"/>
                  </a:p>
                </c:rich>
              </c:tx>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2"/>
              <c:layout>
                <c:manualLayout>
                  <c:x val="-3.4836345368336873E-2"/>
                  <c:y val="-0.14502133019364316"/>
                </c:manualLayout>
              </c:layout>
              <c:tx>
                <c:rich>
                  <a:bodyPr/>
                  <a:lstStyle/>
                  <a:p>
                    <a:fld id="{151D40B4-E7B5-4B89-B48B-51B8BD4D7F5C}" type="CATEGORYNAME">
                      <a:rPr lang="en-US" sz="1050"/>
                      <a:pPr/>
                      <a:t>[CATEGORY NAME]</a:t>
                    </a:fld>
                    <a:r>
                      <a:rPr lang="en-US" sz="1050" baseline="0" dirty="0"/>
                      <a:t>
</a:t>
                    </a:r>
                    <a:fld id="{C5E6B5D3-C3F7-4D6A-84C9-C3BFAF5617D6}" type="PERCENTAGE">
                      <a:rPr lang="en-US" sz="1050" baseline="0"/>
                      <a:pPr/>
                      <a:t>[PERCENTAGE]</a:t>
                    </a:fld>
                    <a:endParaRPr lang="en-US" sz="1050" baseline="0" dirty="0"/>
                  </a:p>
                </c:rich>
              </c:tx>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3"/>
              <c:layout>
                <c:manualLayout>
                  <c:x val="0.13744417494762326"/>
                  <c:y val="-0.13724840246827008"/>
                </c:manualLayout>
              </c:layout>
              <c:tx>
                <c:rich>
                  <a:bodyPr/>
                  <a:lstStyle/>
                  <a:p>
                    <a:fld id="{4671AC36-DAC8-475E-9035-E1C5E7C5F171}" type="CATEGORYNAME">
                      <a:rPr lang="en-US" sz="1100"/>
                      <a:pPr/>
                      <a:t>[CATEGORY NAME]</a:t>
                    </a:fld>
                    <a:r>
                      <a:rPr lang="en-US" sz="1100" baseline="0" dirty="0"/>
                      <a:t>
</a:t>
                    </a:r>
                    <a:fld id="{570AE3DA-86BB-4DB2-9635-01B651C7ADA0}" type="PERCENTAGE">
                      <a:rPr lang="en-US" sz="1100" baseline="0"/>
                      <a:pPr/>
                      <a:t>[PERCENTAGE]</a:t>
                    </a:fld>
                    <a:endParaRPr lang="en-US" sz="1100" baseline="0" dirty="0"/>
                  </a:p>
                </c:rich>
              </c:tx>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4"/>
              <c:layout>
                <c:manualLayout>
                  <c:x val="0.15856205731564446"/>
                  <c:y val="-2.8159223937177617E-2"/>
                </c:manualLayout>
              </c:layout>
              <c:tx>
                <c:rich>
                  <a:bodyPr/>
                  <a:lstStyle/>
                  <a:p>
                    <a:fld id="{DCAD41F9-75F1-4400-8A01-14767D3F1E5F}" type="CATEGORYNAME">
                      <a:rPr lang="en-US" sz="1050"/>
                      <a:pPr/>
                      <a:t>[CATEGORY NAME]</a:t>
                    </a:fld>
                    <a:r>
                      <a:rPr lang="en-US" sz="1050" baseline="0" dirty="0"/>
                      <a:t>
</a:t>
                    </a:r>
                    <a:fld id="{2B856C90-3FFA-4C78-B36F-0369AB368627}" type="PERCENTAGE">
                      <a:rPr lang="en-US" sz="1050" baseline="0"/>
                      <a:pPr/>
                      <a:t>[PERCENTAGE]</a:t>
                    </a:fld>
                    <a:endParaRPr lang="en-US" sz="1050" baseline="0" dirty="0"/>
                  </a:p>
                </c:rich>
              </c:tx>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5"/>
              <c:layout/>
              <c:tx>
                <c:rich>
                  <a:bodyPr/>
                  <a:lstStyle/>
                  <a:p>
                    <a:fld id="{316A4115-003D-4640-B182-38820F277A4A}" type="CATEGORYNAME">
                      <a:rPr lang="en-US" sz="1100"/>
                      <a:pPr/>
                      <a:t>[CATEGORY NAME]</a:t>
                    </a:fld>
                    <a:r>
                      <a:rPr lang="en-US" sz="1100" baseline="0" dirty="0"/>
                      <a:t>
</a:t>
                    </a:r>
                    <a:fld id="{86B89516-F278-4922-B869-D60F7FD19D58}" type="PERCENTAGE">
                      <a:rPr lang="en-US" sz="1100" baseline="0"/>
                      <a:pPr/>
                      <a:t>[PERCENTAGE]</a:t>
                    </a:fld>
                    <a:endParaRPr lang="en-US" sz="1100" baseline="0" dirty="0"/>
                  </a:p>
                </c:rich>
              </c:tx>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Sheet1!$A$2:$A$7</c:f>
              <c:strCache>
                <c:ptCount val="6"/>
                <c:pt idx="0">
                  <c:v>Arshdeep Singh</c:v>
                </c:pt>
                <c:pt idx="1">
                  <c:v>Hardik Pandya</c:v>
                </c:pt>
                <c:pt idx="2">
                  <c:v>M. Shami</c:v>
                </c:pt>
                <c:pt idx="3">
                  <c:v>R. Ashwin</c:v>
                </c:pt>
                <c:pt idx="4">
                  <c:v>B Kumar</c:v>
                </c:pt>
                <c:pt idx="5">
                  <c:v>Others</c:v>
                </c:pt>
              </c:strCache>
            </c:strRef>
          </c:cat>
          <c:val>
            <c:numRef>
              <c:f>Sheet1!$B$2:$B$7</c:f>
              <c:numCache>
                <c:formatCode>General</c:formatCode>
                <c:ptCount val="6"/>
                <c:pt idx="0">
                  <c:v>10</c:v>
                </c:pt>
                <c:pt idx="1">
                  <c:v>8</c:v>
                </c:pt>
                <c:pt idx="2">
                  <c:v>6</c:v>
                </c:pt>
                <c:pt idx="3">
                  <c:v>6</c:v>
                </c:pt>
                <c:pt idx="4">
                  <c:v>4</c:v>
                </c:pt>
                <c:pt idx="5">
                  <c:v>10</c:v>
                </c:pt>
              </c:numCache>
            </c:numRef>
          </c:val>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25D5F6-7FC9-427E-80D3-36CBE6BE45E4}" type="datetimeFigureOut">
              <a:rPr lang="en-US" smtClean="0"/>
              <a:t>12/12/2022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EB961C-E802-409C-8B5B-75AE0AA66548}" type="slidenum">
              <a:rPr lang="en-US" smtClean="0"/>
              <a:t>‹#›</a:t>
            </a:fld>
            <a:endParaRPr lang="en-US"/>
          </a:p>
        </p:txBody>
      </p:sp>
    </p:spTree>
    <p:extLst>
      <p:ext uri="{BB962C8B-B14F-4D97-AF65-F5344CB8AC3E}">
        <p14:creationId xmlns:p14="http://schemas.microsoft.com/office/powerpoint/2010/main" val="244439743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0D3F7-5EE2-4328-BEDC-CC7F02504AE4}" type="datetimeFigureOut">
              <a:rPr lang="en-US" smtClean="0"/>
              <a:t>12/12/2022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F6D544-2EA0-4764-A981-7A5A7DBD7D9A}" type="slidenum">
              <a:rPr lang="en-US" smtClean="0"/>
              <a:t>‹#›</a:t>
            </a:fld>
            <a:endParaRPr lang="en-US"/>
          </a:p>
        </p:txBody>
      </p:sp>
    </p:spTree>
    <p:extLst>
      <p:ext uri="{BB962C8B-B14F-4D97-AF65-F5344CB8AC3E}">
        <p14:creationId xmlns:p14="http://schemas.microsoft.com/office/powerpoint/2010/main" val="247795960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Yuvraj</a:t>
            </a:r>
            <a:r>
              <a:rPr lang="en-US" baseline="0" dirty="0" smtClean="0"/>
              <a:t> Singh’s 6 sixes in an over : https://www.youtube.com/watch?v=8b0ubLO2MUE		</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0EF6D544-2EA0-4764-A981-7A5A7DBD7D9A}" type="slidenum">
              <a:rPr lang="en-US" smtClean="0"/>
              <a:t>2</a:t>
            </a:fld>
            <a:endParaRPr lang="en-US"/>
          </a:p>
        </p:txBody>
      </p:sp>
    </p:spTree>
    <p:extLst>
      <p:ext uri="{BB962C8B-B14F-4D97-AF65-F5344CB8AC3E}">
        <p14:creationId xmlns:p14="http://schemas.microsoft.com/office/powerpoint/2010/main" val="3728929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F6D544-2EA0-4764-A981-7A5A7DBD7D9A}" type="slidenum">
              <a:rPr lang="en-US" smtClean="0"/>
              <a:t>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24315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short overview of every</a:t>
            </a:r>
            <a:r>
              <a:rPr lang="en-US" baseline="0" dirty="0" smtClean="0"/>
              <a:t> match that India played in this World cup. The content in the table are as follows: First column is the matches played the second is the venue in which the matches were played, the third is the summary of the match and the fourth column comprises of the top performer in each of the matches which clearly highlights only 2 to 3 players in every match. As we can see that few players delivered in almost all of the matches.</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0EF6D544-2EA0-4764-A981-7A5A7DBD7D9A}" type="slidenum">
              <a:rPr lang="en-US" smtClean="0"/>
              <a:t>4</a:t>
            </a:fld>
            <a:endParaRPr lang="en-US"/>
          </a:p>
        </p:txBody>
      </p:sp>
    </p:spTree>
    <p:extLst>
      <p:ext uri="{BB962C8B-B14F-4D97-AF65-F5344CB8AC3E}">
        <p14:creationId xmlns:p14="http://schemas.microsoft.com/office/powerpoint/2010/main" val="246955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Moving onto</a:t>
            </a:r>
            <a:r>
              <a:rPr lang="en-US" baseline="0" dirty="0" smtClean="0"/>
              <a:t> the next slide, we can see the two pie charts, First one is the contribution of runs by the Indian batters. So it was seen that the total runs scored…..</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0EF6D544-2EA0-4764-A981-7A5A7DBD7D9A}" type="slidenum">
              <a:rPr lang="en-US" smtClean="0"/>
              <a:t>5</a:t>
            </a:fld>
            <a:endParaRPr lang="en-US"/>
          </a:p>
        </p:txBody>
      </p:sp>
    </p:spTree>
    <p:extLst>
      <p:ext uri="{BB962C8B-B14F-4D97-AF65-F5344CB8AC3E}">
        <p14:creationId xmlns:p14="http://schemas.microsoft.com/office/powerpoint/2010/main" val="1509077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F6D544-2EA0-4764-A981-7A5A7DBD7D9A}" type="slidenum">
              <a:rPr lang="en-US" smtClean="0"/>
              <a:t>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1971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FB0484-CC0B-4DDB-8334-CC53EC6C728B}"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BF6C-D2E3-4214-8F50-A649E6B61460}" type="slidenum">
              <a:rPr lang="en-US" smtClean="0"/>
              <a:t>‹#›</a:t>
            </a:fld>
            <a:endParaRPr lang="en-US"/>
          </a:p>
        </p:txBody>
      </p:sp>
    </p:spTree>
    <p:extLst>
      <p:ext uri="{BB962C8B-B14F-4D97-AF65-F5344CB8AC3E}">
        <p14:creationId xmlns:p14="http://schemas.microsoft.com/office/powerpoint/2010/main" val="2776043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FB0484-CC0B-4DDB-8334-CC53EC6C728B}"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BF6C-D2E3-4214-8F50-A649E6B61460}" type="slidenum">
              <a:rPr lang="en-US" smtClean="0"/>
              <a:t>‹#›</a:t>
            </a:fld>
            <a:endParaRPr lang="en-US"/>
          </a:p>
        </p:txBody>
      </p:sp>
    </p:spTree>
    <p:extLst>
      <p:ext uri="{BB962C8B-B14F-4D97-AF65-F5344CB8AC3E}">
        <p14:creationId xmlns:p14="http://schemas.microsoft.com/office/powerpoint/2010/main" val="4145113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FB0484-CC0B-4DDB-8334-CC53EC6C728B}"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BF6C-D2E3-4214-8F50-A649E6B61460}" type="slidenum">
              <a:rPr lang="en-US" smtClean="0"/>
              <a:t>‹#›</a:t>
            </a:fld>
            <a:endParaRPr lang="en-US"/>
          </a:p>
        </p:txBody>
      </p:sp>
    </p:spTree>
    <p:extLst>
      <p:ext uri="{BB962C8B-B14F-4D97-AF65-F5344CB8AC3E}">
        <p14:creationId xmlns:p14="http://schemas.microsoft.com/office/powerpoint/2010/main" val="2641501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EFB0484-CC0B-4DDB-8334-CC53EC6C728B}" type="datetimeFigureOut">
              <a:rPr lang="en-US" smtClean="0"/>
              <a:t>12/12/2022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122BF6C-D2E3-4214-8F50-A649E6B61460}" type="slidenum">
              <a:rPr lang="en-US" smtClean="0"/>
              <a:t>‹#›</a:t>
            </a:fld>
            <a:endParaRPr lang="en-US"/>
          </a:p>
        </p:txBody>
      </p:sp>
    </p:spTree>
    <p:extLst>
      <p:ext uri="{BB962C8B-B14F-4D97-AF65-F5344CB8AC3E}">
        <p14:creationId xmlns:p14="http://schemas.microsoft.com/office/powerpoint/2010/main" val="2688109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EFB0484-CC0B-4DDB-8334-CC53EC6C728B}" type="datetimeFigureOut">
              <a:rPr lang="en-US" smtClean="0"/>
              <a:t>12/12/2022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122BF6C-D2E3-4214-8F50-A649E6B61460}" type="slidenum">
              <a:rPr lang="en-US" smtClean="0"/>
              <a:t>‹#›</a:t>
            </a:fld>
            <a:endParaRPr lang="en-US"/>
          </a:p>
        </p:txBody>
      </p:sp>
    </p:spTree>
    <p:extLst>
      <p:ext uri="{BB962C8B-B14F-4D97-AF65-F5344CB8AC3E}">
        <p14:creationId xmlns:p14="http://schemas.microsoft.com/office/powerpoint/2010/main" val="3792528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EFB0484-CC0B-4DDB-8334-CC53EC6C728B}" type="datetimeFigureOut">
              <a:rPr lang="en-US" smtClean="0"/>
              <a:t>12/12/2022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122BF6C-D2E3-4214-8F50-A649E6B61460}" type="slidenum">
              <a:rPr lang="en-US" smtClean="0"/>
              <a:t>‹#›</a:t>
            </a:fld>
            <a:endParaRPr lang="en-US"/>
          </a:p>
        </p:txBody>
      </p:sp>
    </p:spTree>
    <p:extLst>
      <p:ext uri="{BB962C8B-B14F-4D97-AF65-F5344CB8AC3E}">
        <p14:creationId xmlns:p14="http://schemas.microsoft.com/office/powerpoint/2010/main" val="1392041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7EFB0484-CC0B-4DDB-8334-CC53EC6C728B}" type="datetimeFigureOut">
              <a:rPr lang="en-US" smtClean="0"/>
              <a:t>12/12/2022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122BF6C-D2E3-4214-8F50-A649E6B61460}" type="slidenum">
              <a:rPr lang="en-US" smtClean="0"/>
              <a:t>‹#›</a:t>
            </a:fld>
            <a:endParaRPr lang="en-US"/>
          </a:p>
        </p:txBody>
      </p:sp>
    </p:spTree>
    <p:extLst>
      <p:ext uri="{BB962C8B-B14F-4D97-AF65-F5344CB8AC3E}">
        <p14:creationId xmlns:p14="http://schemas.microsoft.com/office/powerpoint/2010/main" val="2820442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EFB0484-CC0B-4DDB-8334-CC53EC6C728B}" type="datetimeFigureOut">
              <a:rPr lang="en-US" smtClean="0"/>
              <a:t>12/12/2022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122BF6C-D2E3-4214-8F50-A649E6B61460}" type="slidenum">
              <a:rPr lang="en-US" smtClean="0"/>
              <a:t>‹#›</a:t>
            </a:fld>
            <a:endParaRPr lang="en-US"/>
          </a:p>
        </p:txBody>
      </p:sp>
    </p:spTree>
    <p:extLst>
      <p:ext uri="{BB962C8B-B14F-4D97-AF65-F5344CB8AC3E}">
        <p14:creationId xmlns:p14="http://schemas.microsoft.com/office/powerpoint/2010/main" val="1347092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7EFB0484-CC0B-4DDB-8334-CC53EC6C728B}" type="datetimeFigureOut">
              <a:rPr lang="en-US" smtClean="0"/>
              <a:t>12/12/2022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122BF6C-D2E3-4214-8F50-A649E6B61460}" type="slidenum">
              <a:rPr lang="en-US" smtClean="0"/>
              <a:t>‹#›</a:t>
            </a:fld>
            <a:endParaRPr lang="en-US"/>
          </a:p>
        </p:txBody>
      </p:sp>
    </p:spTree>
    <p:extLst>
      <p:ext uri="{BB962C8B-B14F-4D97-AF65-F5344CB8AC3E}">
        <p14:creationId xmlns:p14="http://schemas.microsoft.com/office/powerpoint/2010/main" val="8370126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EFB0484-CC0B-4DDB-8334-CC53EC6C728B}" type="datetimeFigureOut">
              <a:rPr lang="en-US" smtClean="0"/>
              <a:t>12/12/2022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122BF6C-D2E3-4214-8F50-A649E6B61460}" type="slidenum">
              <a:rPr lang="en-US" smtClean="0"/>
              <a:t>‹#›</a:t>
            </a:fld>
            <a:endParaRPr lang="en-US"/>
          </a:p>
        </p:txBody>
      </p:sp>
    </p:spTree>
    <p:extLst>
      <p:ext uri="{BB962C8B-B14F-4D97-AF65-F5344CB8AC3E}">
        <p14:creationId xmlns:p14="http://schemas.microsoft.com/office/powerpoint/2010/main" val="40369541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7EFB0484-CC0B-4DDB-8334-CC53EC6C728B}" type="datetimeFigureOut">
              <a:rPr lang="en-US" smtClean="0"/>
              <a:t>12/12/2022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122BF6C-D2E3-4214-8F50-A649E6B61460}" type="slidenum">
              <a:rPr lang="en-US" smtClean="0"/>
              <a:t>‹#›</a:t>
            </a:fld>
            <a:endParaRPr lang="en-US"/>
          </a:p>
        </p:txBody>
      </p:sp>
    </p:spTree>
    <p:extLst>
      <p:ext uri="{BB962C8B-B14F-4D97-AF65-F5344CB8AC3E}">
        <p14:creationId xmlns:p14="http://schemas.microsoft.com/office/powerpoint/2010/main" val="324689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FB0484-CC0B-4DDB-8334-CC53EC6C728B}"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BF6C-D2E3-4214-8F50-A649E6B61460}" type="slidenum">
              <a:rPr lang="en-US" smtClean="0"/>
              <a:t>‹#›</a:t>
            </a:fld>
            <a:endParaRPr lang="en-US"/>
          </a:p>
        </p:txBody>
      </p:sp>
    </p:spTree>
    <p:extLst>
      <p:ext uri="{BB962C8B-B14F-4D97-AF65-F5344CB8AC3E}">
        <p14:creationId xmlns:p14="http://schemas.microsoft.com/office/powerpoint/2010/main" val="5250120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7EFB0484-CC0B-4DDB-8334-CC53EC6C728B}" type="datetimeFigureOut">
              <a:rPr lang="en-US" smtClean="0"/>
              <a:t>12/12/2022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122BF6C-D2E3-4214-8F50-A649E6B61460}" type="slidenum">
              <a:rPr lang="en-US" smtClean="0"/>
              <a:t>‹#›</a:t>
            </a:fld>
            <a:endParaRPr lang="en-US"/>
          </a:p>
        </p:txBody>
      </p:sp>
    </p:spTree>
    <p:extLst>
      <p:ext uri="{BB962C8B-B14F-4D97-AF65-F5344CB8AC3E}">
        <p14:creationId xmlns:p14="http://schemas.microsoft.com/office/powerpoint/2010/main" val="2747354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EFB0484-CC0B-4DDB-8334-CC53EC6C728B}" type="datetimeFigureOut">
              <a:rPr lang="en-US" smtClean="0"/>
              <a:t>12/12/2022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122BF6C-D2E3-4214-8F50-A649E6B61460}" type="slidenum">
              <a:rPr lang="en-US" smtClean="0"/>
              <a:t>‹#›</a:t>
            </a:fld>
            <a:endParaRPr lang="en-US"/>
          </a:p>
        </p:txBody>
      </p:sp>
    </p:spTree>
    <p:extLst>
      <p:ext uri="{BB962C8B-B14F-4D97-AF65-F5344CB8AC3E}">
        <p14:creationId xmlns:p14="http://schemas.microsoft.com/office/powerpoint/2010/main" val="12423029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EFB0484-CC0B-4DDB-8334-CC53EC6C728B}" type="datetimeFigureOut">
              <a:rPr lang="en-US" smtClean="0"/>
              <a:t>12/12/2022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122BF6C-D2E3-4214-8F50-A649E6B61460}" type="slidenum">
              <a:rPr lang="en-US" smtClean="0"/>
              <a:t>‹#›</a:t>
            </a:fld>
            <a:endParaRPr lang="en-US"/>
          </a:p>
        </p:txBody>
      </p:sp>
    </p:spTree>
    <p:extLst>
      <p:ext uri="{BB962C8B-B14F-4D97-AF65-F5344CB8AC3E}">
        <p14:creationId xmlns:p14="http://schemas.microsoft.com/office/powerpoint/2010/main" val="3866937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FB0484-CC0B-4DDB-8334-CC53EC6C728B}"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22BF6C-D2E3-4214-8F50-A649E6B61460}" type="slidenum">
              <a:rPr lang="en-US" smtClean="0"/>
              <a:t>‹#›</a:t>
            </a:fld>
            <a:endParaRPr lang="en-US"/>
          </a:p>
        </p:txBody>
      </p:sp>
    </p:spTree>
    <p:extLst>
      <p:ext uri="{BB962C8B-B14F-4D97-AF65-F5344CB8AC3E}">
        <p14:creationId xmlns:p14="http://schemas.microsoft.com/office/powerpoint/2010/main" val="1873253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FB0484-CC0B-4DDB-8334-CC53EC6C728B}"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2BF6C-D2E3-4214-8F50-A649E6B61460}" type="slidenum">
              <a:rPr lang="en-US" smtClean="0"/>
              <a:t>‹#›</a:t>
            </a:fld>
            <a:endParaRPr lang="en-US"/>
          </a:p>
        </p:txBody>
      </p:sp>
    </p:spTree>
    <p:extLst>
      <p:ext uri="{BB962C8B-B14F-4D97-AF65-F5344CB8AC3E}">
        <p14:creationId xmlns:p14="http://schemas.microsoft.com/office/powerpoint/2010/main" val="329533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FB0484-CC0B-4DDB-8334-CC53EC6C728B}" type="datetimeFigureOut">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22BF6C-D2E3-4214-8F50-A649E6B61460}" type="slidenum">
              <a:rPr lang="en-US" smtClean="0"/>
              <a:t>‹#›</a:t>
            </a:fld>
            <a:endParaRPr lang="en-US"/>
          </a:p>
        </p:txBody>
      </p:sp>
    </p:spTree>
    <p:extLst>
      <p:ext uri="{BB962C8B-B14F-4D97-AF65-F5344CB8AC3E}">
        <p14:creationId xmlns:p14="http://schemas.microsoft.com/office/powerpoint/2010/main" val="242856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FB0484-CC0B-4DDB-8334-CC53EC6C728B}"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22BF6C-D2E3-4214-8F50-A649E6B61460}" type="slidenum">
              <a:rPr lang="en-US" smtClean="0"/>
              <a:t>‹#›</a:t>
            </a:fld>
            <a:endParaRPr lang="en-US"/>
          </a:p>
        </p:txBody>
      </p:sp>
    </p:spTree>
    <p:extLst>
      <p:ext uri="{BB962C8B-B14F-4D97-AF65-F5344CB8AC3E}">
        <p14:creationId xmlns:p14="http://schemas.microsoft.com/office/powerpoint/2010/main" val="267312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FB0484-CC0B-4DDB-8334-CC53EC6C728B}" type="datetimeFigureOut">
              <a:rPr lang="en-US" smtClean="0"/>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22BF6C-D2E3-4214-8F50-A649E6B61460}" type="slidenum">
              <a:rPr lang="en-US" smtClean="0"/>
              <a:t>‹#›</a:t>
            </a:fld>
            <a:endParaRPr lang="en-US"/>
          </a:p>
        </p:txBody>
      </p:sp>
    </p:spTree>
    <p:extLst>
      <p:ext uri="{BB962C8B-B14F-4D97-AF65-F5344CB8AC3E}">
        <p14:creationId xmlns:p14="http://schemas.microsoft.com/office/powerpoint/2010/main" val="757150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FB0484-CC0B-4DDB-8334-CC53EC6C728B}"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2BF6C-D2E3-4214-8F50-A649E6B61460}" type="slidenum">
              <a:rPr lang="en-US" smtClean="0"/>
              <a:t>‹#›</a:t>
            </a:fld>
            <a:endParaRPr lang="en-US"/>
          </a:p>
        </p:txBody>
      </p:sp>
    </p:spTree>
    <p:extLst>
      <p:ext uri="{BB962C8B-B14F-4D97-AF65-F5344CB8AC3E}">
        <p14:creationId xmlns:p14="http://schemas.microsoft.com/office/powerpoint/2010/main" val="1583316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FB0484-CC0B-4DDB-8334-CC53EC6C728B}"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22BF6C-D2E3-4214-8F50-A649E6B61460}" type="slidenum">
              <a:rPr lang="en-US" smtClean="0"/>
              <a:t>‹#›</a:t>
            </a:fld>
            <a:endParaRPr lang="en-US"/>
          </a:p>
        </p:txBody>
      </p:sp>
    </p:spTree>
    <p:extLst>
      <p:ext uri="{BB962C8B-B14F-4D97-AF65-F5344CB8AC3E}">
        <p14:creationId xmlns:p14="http://schemas.microsoft.com/office/powerpoint/2010/main" val="1583462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FB0484-CC0B-4DDB-8334-CC53EC6C728B}" type="datetimeFigureOut">
              <a:rPr lang="en-US" smtClean="0"/>
              <a:t>12/12/2022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22BF6C-D2E3-4214-8F50-A649E6B61460}" type="slidenum">
              <a:rPr lang="en-US" smtClean="0"/>
              <a:t>‹#›</a:t>
            </a:fld>
            <a:endParaRPr lang="en-US"/>
          </a:p>
        </p:txBody>
      </p:sp>
    </p:spTree>
    <p:extLst>
      <p:ext uri="{BB962C8B-B14F-4D97-AF65-F5344CB8AC3E}">
        <p14:creationId xmlns:p14="http://schemas.microsoft.com/office/powerpoint/2010/main" val="4275963861"/>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EFB0484-CC0B-4DDB-8334-CC53EC6C728B}" type="datetimeFigureOut">
              <a:rPr lang="en-US" smtClean="0"/>
              <a:t>12/12/2022</a:t>
            </a:fld>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122BF6C-D2E3-4214-8F50-A649E6B61460}" type="slidenum">
              <a:rPr lang="en-US" smtClean="0"/>
              <a:t>‹#›</a:t>
            </a:fld>
            <a:endParaRPr lang="en-US"/>
          </a:p>
        </p:txBody>
      </p:sp>
    </p:spTree>
    <p:extLst>
      <p:ext uri="{BB962C8B-B14F-4D97-AF65-F5344CB8AC3E}">
        <p14:creationId xmlns:p14="http://schemas.microsoft.com/office/powerpoint/2010/main" val="719852274"/>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sports.ndtv.com/t20-world-cup-2022/stats/4661-12-bowling-statsdetail" TargetMode="External"/><Relationship Id="rId2" Type="http://schemas.openxmlformats.org/officeDocument/2006/relationships/hyperlink" Target="https://sportstar.thehindu.com/cricket/indian/chetan-sharma-bcci-selection-panel-kohli-captaincy-bumrah-t20-world-cup/article66156546.ece" TargetMode="External"/><Relationship Id="rId1" Type="http://schemas.openxmlformats.org/officeDocument/2006/relationships/slideLayout" Target="../slideLayouts/slideLayout18.xml"/><Relationship Id="rId5" Type="http://schemas.openxmlformats.org/officeDocument/2006/relationships/hyperlink" Target="https://babacric.in/stats-records/india-records-and-stats-in-knockouts-semifinals-finals-in-t20-world-cup" TargetMode="External"/><Relationship Id="rId4" Type="http://schemas.openxmlformats.org/officeDocument/2006/relationships/hyperlink" Target="https://www.icc-cricket.com/news/290919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pic>
        <p:nvPicPr>
          <p:cNvPr id="1026" name="Picture 2" descr="Rohit Sharma-led Team India's T20 World Cup squad likely to be announced on  September 16: Report - Sports N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3101" y="6974"/>
            <a:ext cx="6124077" cy="34498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ggressive batting approach the key for Rohit's men - India team pre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70" y="3456871"/>
            <a:ext cx="5884631" cy="328835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30068" y="836181"/>
            <a:ext cx="5151667" cy="1754326"/>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India in T20 </a:t>
            </a:r>
          </a:p>
          <a:p>
            <a:pPr algn="ctr"/>
            <a:r>
              <a:rPr lang="en-US" sz="5400" b="0" cap="none" spc="0" dirty="0" smtClean="0">
                <a:ln w="0"/>
                <a:solidFill>
                  <a:schemeClr val="tx1"/>
                </a:solidFill>
                <a:effectLst>
                  <a:outerShdw blurRad="38100" dist="19050" dir="2700000" algn="tl" rotWithShape="0">
                    <a:schemeClr val="dk1">
                      <a:alpha val="40000"/>
                    </a:schemeClr>
                  </a:outerShdw>
                </a:effectLst>
              </a:rPr>
              <a:t>World cup 2022</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6396311" y="4341488"/>
            <a:ext cx="5795689" cy="1754326"/>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What went wrong with the </a:t>
            </a:r>
          </a:p>
          <a:p>
            <a:pPr algn="ctr"/>
            <a:r>
              <a:rPr lang="en-US" sz="3600" b="0" cap="none" spc="0" dirty="0" smtClean="0">
                <a:ln w="0"/>
                <a:solidFill>
                  <a:schemeClr val="tx1"/>
                </a:solidFill>
                <a:effectLst>
                  <a:outerShdw blurRad="38100" dist="19050" dir="2700000" algn="tl" rotWithShape="0">
                    <a:schemeClr val="dk1">
                      <a:alpha val="40000"/>
                    </a:schemeClr>
                  </a:outerShdw>
                </a:effectLst>
              </a:rPr>
              <a:t>team losing in semifinals?</a:t>
            </a:r>
          </a:p>
          <a:p>
            <a:pPr algn="ctr"/>
            <a:r>
              <a:rPr lang="en-US" sz="3600" dirty="0" smtClean="0">
                <a:ln w="0"/>
                <a:effectLst>
                  <a:outerShdw blurRad="38100" dist="19050" dir="2700000" algn="tl" rotWithShape="0">
                    <a:schemeClr val="dk1">
                      <a:alpha val="40000"/>
                    </a:schemeClr>
                  </a:outerShdw>
                </a:effectLst>
              </a:rPr>
              <a:t>Analysis by group 2</a:t>
            </a:r>
            <a:r>
              <a:rPr lang="en-US" sz="3600" b="0" cap="none" spc="0" dirty="0" smtClean="0">
                <a:ln w="0"/>
                <a:solidFill>
                  <a:schemeClr val="tx1"/>
                </a:solidFill>
                <a:effectLst>
                  <a:outerShdw blurRad="38100" dist="19050" dir="2700000" algn="tl" rotWithShape="0">
                    <a:schemeClr val="dk1">
                      <a:alpha val="40000"/>
                    </a:schemeClr>
                  </a:outerShdw>
                </a:effectLst>
              </a:rPr>
              <a:t> </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58868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97159" y="535710"/>
            <a:ext cx="4404091" cy="1754326"/>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JAI HIND </a:t>
            </a:r>
          </a:p>
          <a:p>
            <a:pPr algn="ctr"/>
            <a:r>
              <a:rPr lang="en-US" sz="5400" dirty="0" smtClean="0">
                <a:ln w="0"/>
                <a:solidFill>
                  <a:schemeClr val="accent1"/>
                </a:solidFill>
                <a:effectLst>
                  <a:outerShdw blurRad="38100" dist="25400" dir="5400000" algn="ctr" rotWithShape="0">
                    <a:srgbClr val="6E747A">
                      <a:alpha val="43000"/>
                    </a:srgbClr>
                  </a:outerShdw>
                </a:effectLst>
              </a:rPr>
              <a:t>THANK YOU!</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8" name="TextBox 7"/>
          <p:cNvSpPr txBox="1"/>
          <p:nvPr/>
        </p:nvSpPr>
        <p:spPr>
          <a:xfrm>
            <a:off x="2466109" y="2641600"/>
            <a:ext cx="7675418" cy="4247317"/>
          </a:xfrm>
          <a:prstGeom prst="rect">
            <a:avLst/>
          </a:prstGeom>
          <a:noFill/>
        </p:spPr>
        <p:txBody>
          <a:bodyPr wrap="square" rtlCol="0">
            <a:spAutoFit/>
          </a:bodyPr>
          <a:lstStyle/>
          <a:p>
            <a:r>
              <a:rPr lang="en-US" u="sng" dirty="0" smtClean="0"/>
              <a:t>References:</a:t>
            </a:r>
          </a:p>
          <a:p>
            <a:pPr marL="285750" indent="-285750">
              <a:buFont typeface="Arial" panose="020B0604020202020204" pitchFamily="34" charset="0"/>
              <a:buChar char="•"/>
            </a:pPr>
            <a:r>
              <a:rPr lang="en-US" u="sng" dirty="0">
                <a:hlinkClick r:id="rId2"/>
              </a:rPr>
              <a:t>https://</a:t>
            </a:r>
            <a:r>
              <a:rPr lang="en-US" u="sng" dirty="0" smtClean="0">
                <a:hlinkClick r:id="rId2"/>
              </a:rPr>
              <a:t>sportstar.thehindu.com/cricket/indian/chetan-sharma-bcci-selection-panel-kohli-captaincy-bumrah-t20-world-cup/article66156546.ece</a:t>
            </a:r>
            <a:endParaRPr lang="en-US" u="sng" dirty="0" smtClean="0"/>
          </a:p>
          <a:p>
            <a:pPr marL="285750" indent="-285750">
              <a:buFont typeface="Arial" panose="020B0604020202020204" pitchFamily="34" charset="0"/>
              <a:buChar char="•"/>
            </a:pPr>
            <a:r>
              <a:rPr lang="en-US" u="sng" dirty="0">
                <a:hlinkClick r:id="rId3"/>
              </a:rPr>
              <a:t>https://</a:t>
            </a:r>
            <a:r>
              <a:rPr lang="en-US" u="sng" dirty="0" smtClean="0">
                <a:hlinkClick r:id="rId3"/>
              </a:rPr>
              <a:t>sports.ndtv.com/t20-world-cup-2022/stats/4661-12-bowling-statsdetail</a:t>
            </a:r>
            <a:endParaRPr lang="en-US" u="sng" dirty="0" smtClean="0"/>
          </a:p>
          <a:p>
            <a:pPr marL="285750" indent="-285750">
              <a:buFont typeface="Arial" panose="020B0604020202020204" pitchFamily="34" charset="0"/>
              <a:buChar char="•"/>
            </a:pPr>
            <a:r>
              <a:rPr lang="en-US" u="sng" dirty="0">
                <a:hlinkClick r:id="rId4"/>
              </a:rPr>
              <a:t>https://</a:t>
            </a:r>
            <a:r>
              <a:rPr lang="en-US" u="sng" dirty="0" smtClean="0">
                <a:hlinkClick r:id="rId4"/>
              </a:rPr>
              <a:t>www.icc-cricket.com/news/2909193</a:t>
            </a:r>
            <a:endParaRPr lang="en-US" u="sng" dirty="0" smtClean="0"/>
          </a:p>
          <a:p>
            <a:pPr marL="285750" indent="-285750">
              <a:buFont typeface="Arial" panose="020B0604020202020204" pitchFamily="34" charset="0"/>
              <a:buChar char="•"/>
            </a:pPr>
            <a:r>
              <a:rPr lang="en-US" u="sng" dirty="0" smtClean="0"/>
              <a:t>sportingnews.com/au/cricket/news/t20-world-cup-2022-india-squad-schedule-results-and-likely-opponents/pz9jws0tazsecape7tlgzr8x</a:t>
            </a:r>
          </a:p>
          <a:p>
            <a:pPr marL="285750" indent="-285750">
              <a:buFont typeface="Arial" panose="020B0604020202020204" pitchFamily="34" charset="0"/>
              <a:buChar char="•"/>
            </a:pPr>
            <a:r>
              <a:rPr lang="en-US" u="sng" dirty="0">
                <a:hlinkClick r:id="rId5"/>
              </a:rPr>
              <a:t>https://</a:t>
            </a:r>
            <a:r>
              <a:rPr lang="en-US" u="sng" dirty="0" smtClean="0">
                <a:hlinkClick r:id="rId5"/>
              </a:rPr>
              <a:t>babacric.in/stats-records/india-records-and-stats-in-knockouts-semifinals-finals-in-t20-world-cup</a:t>
            </a:r>
            <a:endParaRPr lang="en-US" u="sng" dirty="0" smtClean="0"/>
          </a:p>
          <a:p>
            <a:pPr marL="285750" indent="-285750">
              <a:buFont typeface="Arial" panose="020B0604020202020204" pitchFamily="34" charset="0"/>
              <a:buChar char="•"/>
            </a:pPr>
            <a:r>
              <a:rPr lang="en-US" u="sng" dirty="0"/>
              <a:t>https://www.cricketworld.com/cricket/series/icc-mens-t20-world-cup-2022/stats/bowling-top-wicket-takers/122941</a:t>
            </a:r>
            <a:endParaRPr lang="en-US" u="sng" dirty="0" smtClean="0"/>
          </a:p>
          <a:p>
            <a:endParaRPr lang="en-US" u="sng" dirty="0" smtClean="0"/>
          </a:p>
          <a:p>
            <a:endParaRPr lang="en-US" u="sng" dirty="0"/>
          </a:p>
        </p:txBody>
      </p:sp>
    </p:spTree>
    <p:extLst>
      <p:ext uri="{BB962C8B-B14F-4D97-AF65-F5344CB8AC3E}">
        <p14:creationId xmlns:p14="http://schemas.microsoft.com/office/powerpoint/2010/main" val="743266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T20 World Cup History/Overview</a:t>
            </a:r>
            <a:endParaRPr lang="en-US" b="1" dirty="0"/>
          </a:p>
        </p:txBody>
      </p:sp>
      <p:pic>
        <p:nvPicPr>
          <p:cNvPr id="3074" name="Picture 2" descr="Imag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53143" y="1885915"/>
            <a:ext cx="3938954" cy="4414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44273" y="1885915"/>
            <a:ext cx="6491235" cy="4801314"/>
          </a:xfrm>
          <a:prstGeom prst="rect">
            <a:avLst/>
          </a:prstGeom>
          <a:solidFill>
            <a:schemeClr val="bg1"/>
          </a:solidFill>
        </p:spPr>
        <p:txBody>
          <a:bodyPr wrap="square" rtlCol="0">
            <a:spAutoFit/>
          </a:bodyPr>
          <a:lstStyle/>
          <a:p>
            <a:pPr algn="ctr"/>
            <a:r>
              <a:rPr lang="en-US" b="1" u="sng" dirty="0" smtClean="0"/>
              <a:t>India’s T20 World cup journey</a:t>
            </a:r>
          </a:p>
          <a:p>
            <a:pPr algn="ctr"/>
            <a:endParaRPr lang="en-US" b="1" u="sng" dirty="0" smtClean="0"/>
          </a:p>
          <a:p>
            <a:pPr marL="285750" indent="-285750">
              <a:buFont typeface="Arial" panose="020B0604020202020204" pitchFamily="34" charset="0"/>
              <a:buChar char="•"/>
            </a:pPr>
            <a:r>
              <a:rPr lang="en-US" b="1" dirty="0" smtClean="0"/>
              <a:t>2007</a:t>
            </a:r>
            <a:r>
              <a:rPr lang="en-US" dirty="0" smtClean="0"/>
              <a:t>: Champions (</a:t>
            </a:r>
            <a:r>
              <a:rPr lang="en-US" dirty="0" err="1" smtClean="0"/>
              <a:t>Yuvraj</a:t>
            </a:r>
            <a:r>
              <a:rPr lang="en-US" dirty="0" smtClean="0"/>
              <a:t> Singh hitting 6 sixes in an over and India </a:t>
            </a:r>
            <a:r>
              <a:rPr lang="en-US" dirty="0" err="1" smtClean="0"/>
              <a:t>vs</a:t>
            </a:r>
            <a:r>
              <a:rPr lang="en-US" dirty="0" smtClean="0"/>
              <a:t> Pakistan Final match was the highlight of the tournament)</a:t>
            </a:r>
          </a:p>
          <a:p>
            <a:pPr marL="285750" indent="-285750">
              <a:buFont typeface="Arial" panose="020B0604020202020204" pitchFamily="34" charset="0"/>
              <a:buChar char="•"/>
            </a:pPr>
            <a:r>
              <a:rPr lang="en-US" b="1" dirty="0" smtClean="0"/>
              <a:t>2009</a:t>
            </a:r>
            <a:r>
              <a:rPr lang="en-US" dirty="0" smtClean="0"/>
              <a:t>: Knocked out in the league matches( This was India’s worst campaign in T20 World cup till now)</a:t>
            </a:r>
          </a:p>
          <a:p>
            <a:pPr marL="285750" indent="-285750">
              <a:buFont typeface="Arial" panose="020B0604020202020204" pitchFamily="34" charset="0"/>
              <a:buChar char="•"/>
            </a:pPr>
            <a:r>
              <a:rPr lang="en-US" b="1" dirty="0" smtClean="0"/>
              <a:t>2010</a:t>
            </a:r>
            <a:r>
              <a:rPr lang="en-US" dirty="0" smtClean="0"/>
              <a:t>: Knocked out in Quarter final</a:t>
            </a:r>
          </a:p>
          <a:p>
            <a:pPr marL="285750" indent="-285750">
              <a:buFont typeface="Arial" panose="020B0604020202020204" pitchFamily="34" charset="0"/>
              <a:buChar char="•"/>
            </a:pPr>
            <a:r>
              <a:rPr lang="en-US" b="1" dirty="0" smtClean="0"/>
              <a:t>2012</a:t>
            </a:r>
            <a:r>
              <a:rPr lang="en-US" dirty="0" smtClean="0"/>
              <a:t>: Knocked out in Quarter final</a:t>
            </a:r>
          </a:p>
          <a:p>
            <a:pPr marL="285750" indent="-285750">
              <a:buFont typeface="Arial" panose="020B0604020202020204" pitchFamily="34" charset="0"/>
              <a:buChar char="•"/>
            </a:pPr>
            <a:r>
              <a:rPr lang="en-US" b="1" dirty="0" smtClean="0"/>
              <a:t>2014</a:t>
            </a:r>
            <a:r>
              <a:rPr lang="en-US" dirty="0" smtClean="0"/>
              <a:t>: Runners up (</a:t>
            </a:r>
            <a:r>
              <a:rPr lang="en-US" dirty="0" err="1" smtClean="0"/>
              <a:t>Virat</a:t>
            </a:r>
            <a:r>
              <a:rPr lang="en-US" dirty="0" smtClean="0"/>
              <a:t> </a:t>
            </a:r>
            <a:r>
              <a:rPr lang="en-US" dirty="0" err="1" smtClean="0"/>
              <a:t>Kohli</a:t>
            </a:r>
            <a:r>
              <a:rPr lang="en-US" dirty="0" smtClean="0"/>
              <a:t> was named the Player of the tournament)</a:t>
            </a:r>
          </a:p>
          <a:p>
            <a:pPr marL="285750" indent="-285750">
              <a:buFont typeface="Arial" panose="020B0604020202020204" pitchFamily="34" charset="0"/>
              <a:buChar char="•"/>
            </a:pPr>
            <a:r>
              <a:rPr lang="en-US" b="1" dirty="0" smtClean="0"/>
              <a:t>2016</a:t>
            </a:r>
            <a:r>
              <a:rPr lang="en-US" dirty="0" smtClean="0"/>
              <a:t>: Semi Finalists (</a:t>
            </a:r>
            <a:r>
              <a:rPr lang="en-US" dirty="0" err="1" smtClean="0"/>
              <a:t>Virat</a:t>
            </a:r>
            <a:r>
              <a:rPr lang="en-US" dirty="0" smtClean="0"/>
              <a:t> </a:t>
            </a:r>
            <a:r>
              <a:rPr lang="en-US" dirty="0" err="1" smtClean="0"/>
              <a:t>Kohli</a:t>
            </a:r>
            <a:r>
              <a:rPr lang="en-US" dirty="0" smtClean="0"/>
              <a:t> was the Player of the tournament again and it also turned out to be MS </a:t>
            </a:r>
            <a:r>
              <a:rPr lang="en-US" dirty="0" err="1" smtClean="0"/>
              <a:t>Dhoni’s</a:t>
            </a:r>
            <a:r>
              <a:rPr lang="en-US" dirty="0" smtClean="0"/>
              <a:t> last appearance in T20 WC’s)</a:t>
            </a:r>
          </a:p>
          <a:p>
            <a:pPr marL="285750" indent="-285750">
              <a:buFont typeface="Arial" panose="020B0604020202020204" pitchFamily="34" charset="0"/>
              <a:buChar char="•"/>
            </a:pPr>
            <a:r>
              <a:rPr lang="en-US" b="1" dirty="0" smtClean="0"/>
              <a:t>2021</a:t>
            </a:r>
            <a:r>
              <a:rPr lang="en-US" dirty="0" smtClean="0"/>
              <a:t>: Super 12</a:t>
            </a:r>
          </a:p>
          <a:p>
            <a:pPr marL="285750" indent="-285750">
              <a:buFont typeface="Arial" panose="020B0604020202020204" pitchFamily="34" charset="0"/>
              <a:buChar char="•"/>
            </a:pPr>
            <a:r>
              <a:rPr lang="en-US" b="1" dirty="0" smtClean="0"/>
              <a:t>2022</a:t>
            </a:r>
            <a:r>
              <a:rPr lang="en-US" dirty="0" smtClean="0"/>
              <a:t>: Semifinalists (</a:t>
            </a:r>
            <a:r>
              <a:rPr lang="en-US" dirty="0" err="1" smtClean="0"/>
              <a:t>Virat</a:t>
            </a:r>
            <a:r>
              <a:rPr lang="en-US" dirty="0" smtClean="0"/>
              <a:t> </a:t>
            </a:r>
            <a:r>
              <a:rPr lang="en-US" dirty="0" err="1" smtClean="0"/>
              <a:t>Kohli</a:t>
            </a:r>
            <a:r>
              <a:rPr lang="en-US" dirty="0" smtClean="0"/>
              <a:t> was the highest run scorer of the tournament)</a:t>
            </a:r>
          </a:p>
        </p:txBody>
      </p:sp>
    </p:spTree>
    <p:extLst>
      <p:ext uri="{BB962C8B-B14F-4D97-AF65-F5344CB8AC3E}">
        <p14:creationId xmlns:p14="http://schemas.microsoft.com/office/powerpoint/2010/main" val="1761196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ctr"/>
            <a:r>
              <a:rPr lang="en-US" b="1" dirty="0" smtClean="0"/>
              <a:t>T20 World Cup 2022 in a glance</a:t>
            </a:r>
            <a:endParaRPr lang="en-US" b="1" dirty="0"/>
          </a:p>
        </p:txBody>
      </p:sp>
      <p:sp>
        <p:nvSpPr>
          <p:cNvPr id="4" name="TextBox 3"/>
          <p:cNvSpPr txBox="1"/>
          <p:nvPr/>
        </p:nvSpPr>
        <p:spPr>
          <a:xfrm>
            <a:off x="163313" y="2339641"/>
            <a:ext cx="3482109" cy="3970318"/>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p:spPr>
        <p:txBody>
          <a:bodyPr wrap="square" rtlCol="0">
            <a:spAutoFit/>
          </a:bodyPr>
          <a:lstStyle/>
          <a:p>
            <a:r>
              <a:rPr lang="en-US" b="1" u="sng" dirty="0" smtClean="0"/>
              <a:t>Total No. of teams participated:</a:t>
            </a:r>
          </a:p>
          <a:p>
            <a:pPr marL="285750" indent="-285750">
              <a:buFont typeface="Arial" panose="020B0604020202020204" pitchFamily="34" charset="0"/>
              <a:buChar char="•"/>
            </a:pPr>
            <a:r>
              <a:rPr lang="en-US" dirty="0" smtClean="0"/>
              <a:t>England (Winners)</a:t>
            </a:r>
          </a:p>
          <a:p>
            <a:pPr marL="285750" indent="-285750">
              <a:buFont typeface="Arial" panose="020B0604020202020204" pitchFamily="34" charset="0"/>
              <a:buChar char="•"/>
            </a:pPr>
            <a:r>
              <a:rPr lang="en-US" dirty="0" smtClean="0"/>
              <a:t>Pakistan (Runners up)</a:t>
            </a:r>
          </a:p>
          <a:p>
            <a:pPr marL="285750" indent="-285750">
              <a:buFont typeface="Arial" panose="020B0604020202020204" pitchFamily="34" charset="0"/>
              <a:buChar char="•"/>
            </a:pPr>
            <a:r>
              <a:rPr lang="en-US" dirty="0" smtClean="0"/>
              <a:t>India (Semifinalist)</a:t>
            </a:r>
          </a:p>
          <a:p>
            <a:pPr marL="285750" indent="-285750">
              <a:buFont typeface="Arial" panose="020B0604020202020204" pitchFamily="34" charset="0"/>
              <a:buChar char="•"/>
            </a:pPr>
            <a:r>
              <a:rPr lang="en-US" dirty="0" smtClean="0"/>
              <a:t>New Zealand (Semifinalist)</a:t>
            </a:r>
          </a:p>
          <a:p>
            <a:pPr marL="285750" indent="-285750">
              <a:buFont typeface="Arial" panose="020B0604020202020204" pitchFamily="34" charset="0"/>
              <a:buChar char="•"/>
            </a:pPr>
            <a:r>
              <a:rPr lang="en-US" dirty="0" smtClean="0"/>
              <a:t>South Africa</a:t>
            </a:r>
          </a:p>
          <a:p>
            <a:pPr marL="285750" indent="-285750">
              <a:buFont typeface="Arial" panose="020B0604020202020204" pitchFamily="34" charset="0"/>
              <a:buChar char="•"/>
            </a:pPr>
            <a:r>
              <a:rPr lang="en-US" dirty="0" smtClean="0"/>
              <a:t>Australia</a:t>
            </a:r>
          </a:p>
          <a:p>
            <a:pPr marL="285750" indent="-285750">
              <a:buFont typeface="Arial" panose="020B0604020202020204" pitchFamily="34" charset="0"/>
              <a:buChar char="•"/>
            </a:pPr>
            <a:r>
              <a:rPr lang="en-US" dirty="0" smtClean="0"/>
              <a:t>Zimbabwe</a:t>
            </a:r>
          </a:p>
          <a:p>
            <a:pPr marL="285750" indent="-285750">
              <a:buFont typeface="Arial" panose="020B0604020202020204" pitchFamily="34" charset="0"/>
              <a:buChar char="•"/>
            </a:pPr>
            <a:r>
              <a:rPr lang="en-US" dirty="0" smtClean="0"/>
              <a:t>Sri Lanka</a:t>
            </a:r>
          </a:p>
          <a:p>
            <a:pPr marL="285750" indent="-285750">
              <a:buFont typeface="Arial" panose="020B0604020202020204" pitchFamily="34" charset="0"/>
              <a:buChar char="•"/>
            </a:pPr>
            <a:r>
              <a:rPr lang="en-US" dirty="0" smtClean="0"/>
              <a:t>Bangladesh</a:t>
            </a:r>
          </a:p>
          <a:p>
            <a:pPr marL="285750" indent="-285750">
              <a:buFont typeface="Arial" panose="020B0604020202020204" pitchFamily="34" charset="0"/>
              <a:buChar char="•"/>
            </a:pPr>
            <a:r>
              <a:rPr lang="en-US" dirty="0" smtClean="0"/>
              <a:t>Ireland</a:t>
            </a:r>
          </a:p>
          <a:p>
            <a:pPr marL="285750" indent="-285750">
              <a:buFont typeface="Arial" panose="020B0604020202020204" pitchFamily="34" charset="0"/>
              <a:buChar char="•"/>
            </a:pPr>
            <a:r>
              <a:rPr lang="en-US" dirty="0" smtClean="0"/>
              <a:t>Afghanistan</a:t>
            </a:r>
          </a:p>
          <a:p>
            <a:pPr marL="285750" indent="-285750">
              <a:buFont typeface="Arial" panose="020B0604020202020204" pitchFamily="34" charset="0"/>
              <a:buChar char="•"/>
            </a:pPr>
            <a:r>
              <a:rPr lang="en-US" dirty="0" smtClean="0"/>
              <a:t>Netherlands</a:t>
            </a:r>
          </a:p>
          <a:p>
            <a:pPr marL="285750" indent="-285750">
              <a:buFont typeface="Arial" panose="020B0604020202020204" pitchFamily="34" charset="0"/>
              <a:buChar char="•"/>
            </a:pPr>
            <a:endParaRPr lang="en-US" dirty="0"/>
          </a:p>
        </p:txBody>
      </p:sp>
      <p:sp>
        <p:nvSpPr>
          <p:cNvPr id="5" name="TextBox 4"/>
          <p:cNvSpPr txBox="1"/>
          <p:nvPr/>
        </p:nvSpPr>
        <p:spPr>
          <a:xfrm>
            <a:off x="7990568" y="2339641"/>
            <a:ext cx="4119822" cy="1754326"/>
          </a:xfrm>
          <a:prstGeom prst="rect">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5400000" scaled="1"/>
            <a:tileRect/>
          </a:gradFill>
        </p:spPr>
        <p:txBody>
          <a:bodyPr wrap="square" rtlCol="0">
            <a:spAutoFit/>
          </a:bodyPr>
          <a:lstStyle/>
          <a:p>
            <a:r>
              <a:rPr lang="en-US" b="1" u="sng" dirty="0" smtClean="0"/>
              <a:t>Top 5 Batsman of the tournament:</a:t>
            </a:r>
          </a:p>
          <a:p>
            <a:pPr marL="342900" indent="-342900">
              <a:buFont typeface="+mj-lt"/>
              <a:buAutoNum type="arabicPeriod"/>
            </a:pPr>
            <a:r>
              <a:rPr lang="en-US" dirty="0" err="1" smtClean="0"/>
              <a:t>Virat</a:t>
            </a:r>
            <a:r>
              <a:rPr lang="en-US" dirty="0" smtClean="0"/>
              <a:t> </a:t>
            </a:r>
            <a:r>
              <a:rPr lang="en-US" dirty="0" err="1" smtClean="0"/>
              <a:t>Kohli</a:t>
            </a:r>
            <a:r>
              <a:rPr lang="en-US" dirty="0" smtClean="0"/>
              <a:t>(India) – 296 runs</a:t>
            </a:r>
          </a:p>
          <a:p>
            <a:pPr marL="342900" indent="-342900">
              <a:buFont typeface="+mj-lt"/>
              <a:buAutoNum type="arabicPeriod"/>
            </a:pPr>
            <a:r>
              <a:rPr lang="en-US" dirty="0" smtClean="0"/>
              <a:t>Max O’Dowd(Netherlands) – 242 runs</a:t>
            </a:r>
          </a:p>
          <a:p>
            <a:pPr marL="342900" indent="-342900">
              <a:buFont typeface="+mj-lt"/>
              <a:buAutoNum type="arabicPeriod"/>
            </a:pPr>
            <a:r>
              <a:rPr lang="en-US" dirty="0" err="1" smtClean="0"/>
              <a:t>Suryakumar</a:t>
            </a:r>
            <a:r>
              <a:rPr lang="en-US" dirty="0" smtClean="0"/>
              <a:t> </a:t>
            </a:r>
            <a:r>
              <a:rPr lang="en-US" dirty="0" err="1" smtClean="0"/>
              <a:t>Yadav</a:t>
            </a:r>
            <a:r>
              <a:rPr lang="en-US" dirty="0" smtClean="0"/>
              <a:t>(India) – 239 runs</a:t>
            </a:r>
          </a:p>
          <a:p>
            <a:pPr marL="342900" indent="-342900">
              <a:buFont typeface="+mj-lt"/>
              <a:buAutoNum type="arabicPeriod"/>
            </a:pPr>
            <a:r>
              <a:rPr lang="en-US" dirty="0" smtClean="0"/>
              <a:t>Jos </a:t>
            </a:r>
            <a:r>
              <a:rPr lang="en-US" dirty="0" err="1" smtClean="0"/>
              <a:t>Buttler</a:t>
            </a:r>
            <a:r>
              <a:rPr lang="en-US" dirty="0" smtClean="0"/>
              <a:t>(England) – 225 runs</a:t>
            </a:r>
          </a:p>
          <a:p>
            <a:pPr marL="342900" indent="-342900">
              <a:buFont typeface="+mj-lt"/>
              <a:buAutoNum type="arabicPeriod"/>
            </a:pPr>
            <a:r>
              <a:rPr lang="en-US" dirty="0" err="1" smtClean="0"/>
              <a:t>Kusal</a:t>
            </a:r>
            <a:r>
              <a:rPr lang="en-US" dirty="0" smtClean="0"/>
              <a:t> </a:t>
            </a:r>
            <a:r>
              <a:rPr lang="en-US" dirty="0" err="1" smtClean="0"/>
              <a:t>Mendis</a:t>
            </a:r>
            <a:r>
              <a:rPr lang="en-US" dirty="0" smtClean="0"/>
              <a:t>(Sri Lanka) – 223 runs</a:t>
            </a:r>
            <a:endParaRPr lang="en-US" dirty="0"/>
          </a:p>
        </p:txBody>
      </p:sp>
      <p:sp>
        <p:nvSpPr>
          <p:cNvPr id="9" name="TextBox 8"/>
          <p:cNvSpPr txBox="1"/>
          <p:nvPr/>
        </p:nvSpPr>
        <p:spPr>
          <a:xfrm>
            <a:off x="3818373" y="2327968"/>
            <a:ext cx="3999244" cy="1723549"/>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1"/>
            <a:tileRect/>
          </a:gradFill>
        </p:spPr>
        <p:txBody>
          <a:bodyPr wrap="square" rtlCol="0">
            <a:spAutoFit/>
          </a:bodyPr>
          <a:lstStyle/>
          <a:p>
            <a:r>
              <a:rPr lang="en-US" b="1" u="sng" dirty="0" smtClean="0"/>
              <a:t>Top 5 Bowlers of the tournament:</a:t>
            </a:r>
          </a:p>
          <a:p>
            <a:pPr marL="342900" indent="-342900">
              <a:buFont typeface="+mj-lt"/>
              <a:buAutoNum type="arabicPeriod"/>
            </a:pPr>
            <a:r>
              <a:rPr lang="en-US" sz="1400" dirty="0" err="1" smtClean="0"/>
              <a:t>Wanindu</a:t>
            </a:r>
            <a:r>
              <a:rPr lang="en-US" sz="1400" dirty="0" smtClean="0"/>
              <a:t> </a:t>
            </a:r>
            <a:r>
              <a:rPr lang="en-US" sz="1400" dirty="0" err="1" smtClean="0"/>
              <a:t>Hasaranga</a:t>
            </a:r>
            <a:r>
              <a:rPr lang="en-US" sz="1400" dirty="0" smtClean="0"/>
              <a:t>(Sri Lanka) – 15 wickets</a:t>
            </a:r>
          </a:p>
          <a:p>
            <a:pPr marL="342900" indent="-342900">
              <a:buFont typeface="+mj-lt"/>
              <a:buAutoNum type="arabicPeriod"/>
            </a:pPr>
            <a:r>
              <a:rPr lang="en-US" sz="1400" dirty="0" smtClean="0"/>
              <a:t>Sam Curran(England) – 13 wickets</a:t>
            </a:r>
          </a:p>
          <a:p>
            <a:pPr marL="342900" indent="-342900">
              <a:buFont typeface="+mj-lt"/>
              <a:buAutoNum type="arabicPeriod"/>
            </a:pPr>
            <a:r>
              <a:rPr lang="en-US" sz="1400" dirty="0" smtClean="0"/>
              <a:t>Bas de </a:t>
            </a:r>
            <a:r>
              <a:rPr lang="en-US" sz="1400" dirty="0" err="1" smtClean="0"/>
              <a:t>Leede</a:t>
            </a:r>
            <a:r>
              <a:rPr lang="en-US" sz="1400" dirty="0" smtClean="0"/>
              <a:t>(Netherlands) – 13 wickets</a:t>
            </a:r>
          </a:p>
          <a:p>
            <a:pPr marL="342900" indent="-342900">
              <a:buFont typeface="+mj-lt"/>
              <a:buAutoNum type="arabicPeriod"/>
            </a:pPr>
            <a:r>
              <a:rPr lang="en-US" sz="1400" dirty="0" smtClean="0"/>
              <a:t>Blessing </a:t>
            </a:r>
            <a:r>
              <a:rPr lang="en-US" sz="1400" dirty="0" err="1" smtClean="0"/>
              <a:t>Muzarabani</a:t>
            </a:r>
            <a:r>
              <a:rPr lang="en-US" sz="1400" dirty="0" smtClean="0"/>
              <a:t>(Zimbabwe) –  12 wickets</a:t>
            </a:r>
          </a:p>
          <a:p>
            <a:pPr marL="342900" indent="-342900">
              <a:buFont typeface="+mj-lt"/>
              <a:buAutoNum type="arabicPeriod"/>
            </a:pPr>
            <a:r>
              <a:rPr lang="en-US" sz="1400" dirty="0" err="1" smtClean="0"/>
              <a:t>Anrich</a:t>
            </a:r>
            <a:r>
              <a:rPr lang="en-US" sz="1400" dirty="0" smtClean="0"/>
              <a:t> </a:t>
            </a:r>
            <a:r>
              <a:rPr lang="en-US" sz="1400" dirty="0" err="1" smtClean="0"/>
              <a:t>Nortje</a:t>
            </a:r>
            <a:r>
              <a:rPr lang="en-US" sz="1400" dirty="0" smtClean="0"/>
              <a:t>(South Africa) -11 wickets </a:t>
            </a:r>
          </a:p>
          <a:p>
            <a:endParaRPr lang="en-US" dirty="0"/>
          </a:p>
        </p:txBody>
      </p:sp>
      <p:pic>
        <p:nvPicPr>
          <p:cNvPr id="2052" name="Picture 4" descr="World reacts: Legends of the game congratulate England on World Cup w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739" y="365125"/>
            <a:ext cx="1187941" cy="149322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3918857" y="4278201"/>
            <a:ext cx="3798277" cy="2031325"/>
          </a:xfrm>
          <a:prstGeom prst="rect">
            <a:avLst/>
          </a:prstGeo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13500000" scaled="1"/>
            <a:tileRect/>
          </a:gradFill>
        </p:spPr>
        <p:txBody>
          <a:bodyPr wrap="square" rtlCol="0">
            <a:spAutoFit/>
          </a:bodyPr>
          <a:lstStyle/>
          <a:p>
            <a:r>
              <a:rPr lang="en-US" b="1" u="sng" dirty="0" smtClean="0"/>
              <a:t>Venues:</a:t>
            </a:r>
          </a:p>
          <a:p>
            <a:pPr marL="285750" indent="-285750">
              <a:buFont typeface="Arial" panose="020B0604020202020204" pitchFamily="34" charset="0"/>
              <a:buChar char="•"/>
            </a:pPr>
            <a:r>
              <a:rPr lang="en-US" dirty="0" smtClean="0"/>
              <a:t>Melbourne Cricket ground</a:t>
            </a:r>
          </a:p>
          <a:p>
            <a:pPr marL="285750" indent="-285750">
              <a:buFont typeface="Arial" panose="020B0604020202020204" pitchFamily="34" charset="0"/>
              <a:buChar char="•"/>
            </a:pPr>
            <a:r>
              <a:rPr lang="en-US" dirty="0" err="1" smtClean="0"/>
              <a:t>Blundstone</a:t>
            </a:r>
            <a:r>
              <a:rPr lang="en-US" dirty="0" smtClean="0"/>
              <a:t> Arena</a:t>
            </a:r>
          </a:p>
          <a:p>
            <a:pPr marL="285750" indent="-285750">
              <a:buFont typeface="Arial" panose="020B0604020202020204" pitchFamily="34" charset="0"/>
              <a:buChar char="•"/>
            </a:pPr>
            <a:r>
              <a:rPr lang="en-US" dirty="0" smtClean="0"/>
              <a:t>Adelaide Oval</a:t>
            </a:r>
          </a:p>
          <a:p>
            <a:pPr marL="285750" indent="-285750">
              <a:buFont typeface="Arial" panose="020B0604020202020204" pitchFamily="34" charset="0"/>
              <a:buChar char="•"/>
            </a:pPr>
            <a:r>
              <a:rPr lang="en-US" dirty="0" smtClean="0"/>
              <a:t>Sydney Cricket ground</a:t>
            </a:r>
          </a:p>
          <a:p>
            <a:pPr marL="285750" indent="-285750">
              <a:buFont typeface="Arial" panose="020B0604020202020204" pitchFamily="34" charset="0"/>
              <a:buChar char="•"/>
            </a:pPr>
            <a:r>
              <a:rPr lang="en-US" dirty="0" smtClean="0"/>
              <a:t>GMHBA stadium</a:t>
            </a:r>
          </a:p>
          <a:p>
            <a:pPr marL="285750" indent="-285750">
              <a:buFont typeface="Arial" panose="020B0604020202020204" pitchFamily="34" charset="0"/>
              <a:buChar char="•"/>
            </a:pPr>
            <a:r>
              <a:rPr lang="en-US" dirty="0" smtClean="0"/>
              <a:t>The </a:t>
            </a:r>
            <a:r>
              <a:rPr lang="en-US" dirty="0" err="1" smtClean="0"/>
              <a:t>Gabba</a:t>
            </a:r>
            <a:endParaRPr lang="en-US" dirty="0"/>
          </a:p>
        </p:txBody>
      </p:sp>
      <p:sp>
        <p:nvSpPr>
          <p:cNvPr id="12" name="TextBox 11"/>
          <p:cNvSpPr txBox="1"/>
          <p:nvPr/>
        </p:nvSpPr>
        <p:spPr>
          <a:xfrm>
            <a:off x="7990568" y="4278200"/>
            <a:ext cx="4047356" cy="2031325"/>
          </a:xfrm>
          <a:prstGeom prst="rect">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path path="circle">
              <a:fillToRect l="50000" t="50000" r="50000" b="50000"/>
            </a:path>
            <a:tileRect/>
          </a:gradFill>
        </p:spPr>
        <p:txBody>
          <a:bodyPr wrap="square" rtlCol="0">
            <a:spAutoFit/>
          </a:bodyPr>
          <a:lstStyle/>
          <a:p>
            <a:pPr marL="285750" indent="-285750">
              <a:buFont typeface="Arial" panose="020B0604020202020204" pitchFamily="34" charset="0"/>
              <a:buChar char="•"/>
            </a:pPr>
            <a:r>
              <a:rPr lang="en-US" dirty="0"/>
              <a:t>The 2022 ICC Men's T20 World Cup was the eighth ICC Men's T20 World Cup tournament.</a:t>
            </a:r>
            <a:endParaRPr lang="en-US" dirty="0" smtClean="0"/>
          </a:p>
          <a:p>
            <a:pPr marL="285750" indent="-285750">
              <a:buFont typeface="Arial" panose="020B0604020202020204" pitchFamily="34" charset="0"/>
              <a:buChar char="•"/>
            </a:pPr>
            <a:r>
              <a:rPr lang="en-US" dirty="0" smtClean="0"/>
              <a:t>Sam Curran(England) won the man of the series.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p:txBody>
      </p:sp>
    </p:spTree>
    <p:extLst>
      <p:ext uri="{BB962C8B-B14F-4D97-AF65-F5344CB8AC3E}">
        <p14:creationId xmlns:p14="http://schemas.microsoft.com/office/powerpoint/2010/main" val="1576706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INDIA IN ICC T20 WORLD CUP 2022</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7959384"/>
              </p:ext>
            </p:extLst>
          </p:nvPr>
        </p:nvGraphicFramePr>
        <p:xfrm>
          <a:off x="434109" y="1549400"/>
          <a:ext cx="11388436" cy="5308600"/>
        </p:xfrm>
        <a:graphic>
          <a:graphicData uri="http://schemas.openxmlformats.org/drawingml/2006/table">
            <a:tbl>
              <a:tblPr firstRow="1" bandRow="1">
                <a:tableStyleId>{073A0DAA-6AF3-43AB-8588-CEC1D06C72B9}</a:tableStyleId>
              </a:tblPr>
              <a:tblGrid>
                <a:gridCol w="2847109"/>
                <a:gridCol w="2847109"/>
                <a:gridCol w="2847109"/>
                <a:gridCol w="2847109"/>
              </a:tblGrid>
              <a:tr h="370840">
                <a:tc>
                  <a:txBody>
                    <a:bodyPr/>
                    <a:lstStyle/>
                    <a:p>
                      <a:pPr algn="ctr"/>
                      <a:r>
                        <a:rPr lang="en-US" dirty="0" smtClean="0"/>
                        <a:t>Match</a:t>
                      </a:r>
                      <a:endParaRPr lang="en-US" dirty="0"/>
                    </a:p>
                  </a:txBody>
                  <a:tcPr/>
                </a:tc>
                <a:tc>
                  <a:txBody>
                    <a:bodyPr/>
                    <a:lstStyle/>
                    <a:p>
                      <a:pPr algn="ctr"/>
                      <a:r>
                        <a:rPr lang="en-US" dirty="0" smtClean="0"/>
                        <a:t>Venue</a:t>
                      </a:r>
                      <a:endParaRPr lang="en-US" dirty="0"/>
                    </a:p>
                  </a:txBody>
                  <a:tcPr/>
                </a:tc>
                <a:tc>
                  <a:txBody>
                    <a:bodyPr/>
                    <a:lstStyle/>
                    <a:p>
                      <a:pPr algn="ctr"/>
                      <a:r>
                        <a:rPr lang="en-US" dirty="0" smtClean="0"/>
                        <a:t>Match Score</a:t>
                      </a:r>
                      <a:endParaRPr lang="en-US" dirty="0"/>
                    </a:p>
                  </a:txBody>
                  <a:tcPr/>
                </a:tc>
                <a:tc>
                  <a:txBody>
                    <a:bodyPr/>
                    <a:lstStyle/>
                    <a:p>
                      <a:pPr algn="ctr"/>
                      <a:r>
                        <a:rPr lang="en-US" dirty="0" smtClean="0"/>
                        <a:t>Top performers</a:t>
                      </a:r>
                      <a:endParaRPr lang="en-US" dirty="0"/>
                    </a:p>
                  </a:txBody>
                  <a:tcPr/>
                </a:tc>
              </a:tr>
              <a:tr h="370840">
                <a:tc>
                  <a:txBody>
                    <a:bodyPr/>
                    <a:lstStyle/>
                    <a:p>
                      <a:r>
                        <a:rPr lang="en-US" dirty="0" smtClean="0"/>
                        <a:t>India </a:t>
                      </a:r>
                      <a:r>
                        <a:rPr lang="en-US" dirty="0" err="1" smtClean="0"/>
                        <a:t>vs</a:t>
                      </a:r>
                      <a:r>
                        <a:rPr lang="en-US" dirty="0" smtClean="0"/>
                        <a:t> Pakistan</a:t>
                      </a:r>
                      <a:endParaRPr lang="en-US" dirty="0"/>
                    </a:p>
                  </a:txBody>
                  <a:tcPr/>
                </a:tc>
                <a:tc>
                  <a:txBody>
                    <a:bodyPr/>
                    <a:lstStyle/>
                    <a:p>
                      <a:r>
                        <a:rPr lang="en-US" dirty="0" smtClean="0"/>
                        <a:t>MCG, Melbourne</a:t>
                      </a:r>
                      <a:endParaRPr lang="en-US" dirty="0"/>
                    </a:p>
                  </a:txBody>
                  <a:tcPr/>
                </a:tc>
                <a:tc>
                  <a:txBody>
                    <a:bodyPr/>
                    <a:lstStyle/>
                    <a:p>
                      <a:r>
                        <a:rPr lang="en-US" dirty="0" smtClean="0"/>
                        <a:t>India 6/160 def. Pakistan 8/159</a:t>
                      </a:r>
                      <a:endParaRPr lang="en-US" dirty="0"/>
                    </a:p>
                  </a:txBody>
                  <a:tcPr/>
                </a:tc>
                <a:tc>
                  <a:txBody>
                    <a:bodyPr/>
                    <a:lstStyle/>
                    <a:p>
                      <a:r>
                        <a:rPr lang="en-US" b="1" dirty="0" err="1" smtClean="0"/>
                        <a:t>Virat</a:t>
                      </a:r>
                      <a:r>
                        <a:rPr lang="en-US" b="1" dirty="0" smtClean="0"/>
                        <a:t> </a:t>
                      </a:r>
                      <a:r>
                        <a:rPr lang="en-US" b="1" dirty="0" err="1" smtClean="0"/>
                        <a:t>Kohli</a:t>
                      </a:r>
                      <a:r>
                        <a:rPr lang="en-US" b="1" dirty="0" smtClean="0"/>
                        <a:t>- 82*(53)</a:t>
                      </a:r>
                    </a:p>
                    <a:p>
                      <a:r>
                        <a:rPr lang="en-US" b="1" dirty="0" err="1" smtClean="0"/>
                        <a:t>Hardik</a:t>
                      </a:r>
                      <a:r>
                        <a:rPr lang="en-US" b="1" baseline="0" dirty="0" smtClean="0"/>
                        <a:t> Pandya- 3/30(4)</a:t>
                      </a:r>
                      <a:endParaRPr lang="en-US" b="1" dirty="0"/>
                    </a:p>
                  </a:txBody>
                  <a:tcPr/>
                </a:tc>
              </a:tr>
              <a:tr h="370840">
                <a:tc>
                  <a:txBody>
                    <a:bodyPr/>
                    <a:lstStyle/>
                    <a:p>
                      <a:r>
                        <a:rPr lang="en-US" dirty="0" smtClean="0"/>
                        <a:t>India </a:t>
                      </a:r>
                      <a:r>
                        <a:rPr lang="en-US" dirty="0" err="1" smtClean="0"/>
                        <a:t>vs</a:t>
                      </a:r>
                      <a:r>
                        <a:rPr lang="en-US" dirty="0" smtClean="0"/>
                        <a:t> Netherlands</a:t>
                      </a:r>
                      <a:endParaRPr lang="en-US" dirty="0"/>
                    </a:p>
                  </a:txBody>
                  <a:tcPr/>
                </a:tc>
                <a:tc>
                  <a:txBody>
                    <a:bodyPr/>
                    <a:lstStyle/>
                    <a:p>
                      <a:r>
                        <a:rPr lang="en-US" dirty="0" smtClean="0"/>
                        <a:t>SCG, Sydney</a:t>
                      </a:r>
                      <a:endParaRPr lang="en-US" dirty="0"/>
                    </a:p>
                  </a:txBody>
                  <a:tcPr/>
                </a:tc>
                <a:tc>
                  <a:txBody>
                    <a:bodyPr/>
                    <a:lstStyle/>
                    <a:p>
                      <a:r>
                        <a:rPr lang="en-US" dirty="0" smtClean="0"/>
                        <a:t>India 2/179 def. Netherlands</a:t>
                      </a:r>
                      <a:r>
                        <a:rPr lang="en-US" baseline="0" dirty="0" smtClean="0"/>
                        <a:t> 9/123</a:t>
                      </a:r>
                      <a:endParaRPr lang="en-US" dirty="0"/>
                    </a:p>
                  </a:txBody>
                  <a:tcPr/>
                </a:tc>
                <a:tc>
                  <a:txBody>
                    <a:bodyPr/>
                    <a:lstStyle/>
                    <a:p>
                      <a:r>
                        <a:rPr lang="en-US" b="1" dirty="0" err="1" smtClean="0"/>
                        <a:t>Virat</a:t>
                      </a:r>
                      <a:r>
                        <a:rPr lang="en-US" b="1" dirty="0" smtClean="0"/>
                        <a:t> </a:t>
                      </a:r>
                      <a:r>
                        <a:rPr lang="en-US" b="1" dirty="0" err="1" smtClean="0"/>
                        <a:t>Kohli</a:t>
                      </a:r>
                      <a:r>
                        <a:rPr lang="en-US" b="1" dirty="0" smtClean="0"/>
                        <a:t>- 62*(44)</a:t>
                      </a:r>
                    </a:p>
                    <a:p>
                      <a:r>
                        <a:rPr lang="en-US" dirty="0" err="1" smtClean="0"/>
                        <a:t>Rohit</a:t>
                      </a:r>
                      <a:r>
                        <a:rPr lang="en-US" baseline="0" dirty="0" smtClean="0"/>
                        <a:t> Sharma-53(39)</a:t>
                      </a:r>
                    </a:p>
                    <a:p>
                      <a:r>
                        <a:rPr lang="en-US" b="1" baseline="0" dirty="0" smtClean="0"/>
                        <a:t>Surya yadav-51*(25)</a:t>
                      </a:r>
                    </a:p>
                    <a:p>
                      <a:r>
                        <a:rPr lang="en-US" baseline="0" dirty="0" smtClean="0"/>
                        <a:t>B Kumar-2/9(3)</a:t>
                      </a:r>
                      <a:endParaRPr lang="en-US" dirty="0"/>
                    </a:p>
                  </a:txBody>
                  <a:tcPr/>
                </a:tc>
              </a:tr>
              <a:tr h="370840">
                <a:tc>
                  <a:txBody>
                    <a:bodyPr/>
                    <a:lstStyle/>
                    <a:p>
                      <a:r>
                        <a:rPr lang="en-US" dirty="0" smtClean="0"/>
                        <a:t>India </a:t>
                      </a:r>
                      <a:r>
                        <a:rPr lang="en-US" dirty="0" err="1" smtClean="0"/>
                        <a:t>vs</a:t>
                      </a:r>
                      <a:r>
                        <a:rPr lang="en-US" dirty="0" smtClean="0"/>
                        <a:t> South Africa</a:t>
                      </a:r>
                      <a:endParaRPr lang="en-US" dirty="0"/>
                    </a:p>
                  </a:txBody>
                  <a:tcPr/>
                </a:tc>
                <a:tc>
                  <a:txBody>
                    <a:bodyPr/>
                    <a:lstStyle/>
                    <a:p>
                      <a:r>
                        <a:rPr lang="en-US" dirty="0" smtClean="0"/>
                        <a:t>Optus</a:t>
                      </a:r>
                      <a:r>
                        <a:rPr lang="en-US" baseline="0" dirty="0" smtClean="0"/>
                        <a:t> Stadium, Perth</a:t>
                      </a:r>
                      <a:endParaRPr lang="en-US" dirty="0"/>
                    </a:p>
                  </a:txBody>
                  <a:tcPr/>
                </a:tc>
                <a:tc>
                  <a:txBody>
                    <a:bodyPr/>
                    <a:lstStyle/>
                    <a:p>
                      <a:r>
                        <a:rPr lang="en-US" dirty="0" smtClean="0"/>
                        <a:t>South Africa 5/137 def.</a:t>
                      </a:r>
                      <a:r>
                        <a:rPr lang="en-US" baseline="0" dirty="0" smtClean="0"/>
                        <a:t> India 9/133</a:t>
                      </a:r>
                      <a:endParaRPr lang="en-US" dirty="0"/>
                    </a:p>
                  </a:txBody>
                  <a:tcPr/>
                </a:tc>
                <a:tc>
                  <a:txBody>
                    <a:bodyPr/>
                    <a:lstStyle/>
                    <a:p>
                      <a:r>
                        <a:rPr lang="en-US" b="1" dirty="0" err="1" smtClean="0"/>
                        <a:t>Suryakumar</a:t>
                      </a:r>
                      <a:r>
                        <a:rPr lang="en-US" b="1" baseline="0" dirty="0" smtClean="0"/>
                        <a:t> Y-68(40)</a:t>
                      </a:r>
                    </a:p>
                    <a:p>
                      <a:r>
                        <a:rPr lang="en-US" baseline="0" dirty="0" err="1" smtClean="0"/>
                        <a:t>Arshdeep</a:t>
                      </a:r>
                      <a:r>
                        <a:rPr lang="en-US" baseline="0" dirty="0" smtClean="0"/>
                        <a:t> Singh-2/25(4)</a:t>
                      </a:r>
                    </a:p>
                  </a:txBody>
                  <a:tcPr/>
                </a:tc>
              </a:tr>
              <a:tr h="370840">
                <a:tc>
                  <a:txBody>
                    <a:bodyPr/>
                    <a:lstStyle/>
                    <a:p>
                      <a:r>
                        <a:rPr lang="en-US" dirty="0" smtClean="0"/>
                        <a:t>India </a:t>
                      </a:r>
                      <a:r>
                        <a:rPr lang="en-US" dirty="0" err="1" smtClean="0"/>
                        <a:t>vs</a:t>
                      </a:r>
                      <a:r>
                        <a:rPr lang="en-US" dirty="0" smtClean="0"/>
                        <a:t> Bangladesh</a:t>
                      </a:r>
                      <a:endParaRPr lang="en-US" dirty="0"/>
                    </a:p>
                  </a:txBody>
                  <a:tcPr/>
                </a:tc>
                <a:tc>
                  <a:txBody>
                    <a:bodyPr/>
                    <a:lstStyle/>
                    <a:p>
                      <a:r>
                        <a:rPr lang="en-US" dirty="0" smtClean="0"/>
                        <a:t>Adelaide Oval,</a:t>
                      </a:r>
                      <a:r>
                        <a:rPr lang="en-US" baseline="0" dirty="0" smtClean="0"/>
                        <a:t> Adelaide</a:t>
                      </a:r>
                      <a:endParaRPr lang="en-US" dirty="0"/>
                    </a:p>
                  </a:txBody>
                  <a:tcPr/>
                </a:tc>
                <a:tc>
                  <a:txBody>
                    <a:bodyPr/>
                    <a:lstStyle/>
                    <a:p>
                      <a:r>
                        <a:rPr lang="en-US" dirty="0" smtClean="0"/>
                        <a:t>India 6/184 def.</a:t>
                      </a:r>
                      <a:r>
                        <a:rPr lang="en-US" baseline="0" dirty="0" smtClean="0"/>
                        <a:t> Bangladesh 6/145 (DLS)</a:t>
                      </a:r>
                      <a:endParaRPr lang="en-US" dirty="0"/>
                    </a:p>
                  </a:txBody>
                  <a:tcPr/>
                </a:tc>
                <a:tc>
                  <a:txBody>
                    <a:bodyPr/>
                    <a:lstStyle/>
                    <a:p>
                      <a:r>
                        <a:rPr lang="en-US" b="1" dirty="0" err="1" smtClean="0"/>
                        <a:t>Virat</a:t>
                      </a:r>
                      <a:r>
                        <a:rPr lang="en-US" b="1" dirty="0" smtClean="0"/>
                        <a:t> </a:t>
                      </a:r>
                      <a:r>
                        <a:rPr lang="en-US" b="1" dirty="0" err="1" smtClean="0"/>
                        <a:t>Kohli</a:t>
                      </a:r>
                      <a:r>
                        <a:rPr lang="en-US" b="1" dirty="0" smtClean="0"/>
                        <a:t>- 64*(44)</a:t>
                      </a:r>
                    </a:p>
                    <a:p>
                      <a:r>
                        <a:rPr lang="en-US" dirty="0" smtClean="0"/>
                        <a:t>KL</a:t>
                      </a:r>
                      <a:r>
                        <a:rPr lang="en-US" baseline="0" dirty="0" smtClean="0"/>
                        <a:t> Rahul- 50(32)</a:t>
                      </a:r>
                    </a:p>
                    <a:p>
                      <a:r>
                        <a:rPr lang="en-US" b="1" baseline="0" dirty="0" err="1" smtClean="0"/>
                        <a:t>Hardik</a:t>
                      </a:r>
                      <a:r>
                        <a:rPr lang="en-US" b="1" baseline="0" dirty="0" smtClean="0"/>
                        <a:t> Pandya- 2/28(3)</a:t>
                      </a:r>
                      <a:endParaRPr lang="en-US" b="1" dirty="0"/>
                    </a:p>
                  </a:txBody>
                  <a:tcPr/>
                </a:tc>
              </a:tr>
              <a:tr h="370840">
                <a:tc>
                  <a:txBody>
                    <a:bodyPr/>
                    <a:lstStyle/>
                    <a:p>
                      <a:r>
                        <a:rPr lang="en-US" dirty="0" smtClean="0"/>
                        <a:t>India </a:t>
                      </a:r>
                      <a:r>
                        <a:rPr lang="en-US" dirty="0" err="1" smtClean="0"/>
                        <a:t>vs</a:t>
                      </a:r>
                      <a:r>
                        <a:rPr lang="en-US" dirty="0" smtClean="0"/>
                        <a:t> Zimbabwe</a:t>
                      </a:r>
                      <a:endParaRPr lang="en-US" dirty="0"/>
                    </a:p>
                  </a:txBody>
                  <a:tcPr/>
                </a:tc>
                <a:tc>
                  <a:txBody>
                    <a:bodyPr/>
                    <a:lstStyle/>
                    <a:p>
                      <a:r>
                        <a:rPr lang="en-US" dirty="0" smtClean="0"/>
                        <a:t>MCG, Melbourne</a:t>
                      </a:r>
                      <a:endParaRPr lang="en-US" dirty="0"/>
                    </a:p>
                  </a:txBody>
                  <a:tcPr/>
                </a:tc>
                <a:tc>
                  <a:txBody>
                    <a:bodyPr/>
                    <a:lstStyle/>
                    <a:p>
                      <a:r>
                        <a:rPr lang="en-US" dirty="0" smtClean="0"/>
                        <a:t>India 5/186 def. Zimbabwe</a:t>
                      </a:r>
                      <a:r>
                        <a:rPr lang="en-US" baseline="0" dirty="0" smtClean="0"/>
                        <a:t> 115</a:t>
                      </a:r>
                      <a:endParaRPr lang="en-US" dirty="0"/>
                    </a:p>
                  </a:txBody>
                  <a:tcPr/>
                </a:tc>
                <a:tc>
                  <a:txBody>
                    <a:bodyPr/>
                    <a:lstStyle/>
                    <a:p>
                      <a:r>
                        <a:rPr lang="en-US" b="1" dirty="0" err="1" smtClean="0"/>
                        <a:t>Suryakumar</a:t>
                      </a:r>
                      <a:r>
                        <a:rPr lang="en-US" b="1" baseline="0" dirty="0" smtClean="0"/>
                        <a:t> Y- 61*(25)</a:t>
                      </a:r>
                    </a:p>
                    <a:p>
                      <a:r>
                        <a:rPr lang="en-US" baseline="0" dirty="0" smtClean="0"/>
                        <a:t>KL Rahul- 51(35)</a:t>
                      </a:r>
                    </a:p>
                    <a:p>
                      <a:r>
                        <a:rPr lang="en-US" baseline="0" dirty="0" err="1" smtClean="0"/>
                        <a:t>Ashwin</a:t>
                      </a:r>
                      <a:r>
                        <a:rPr lang="en-US" baseline="0" dirty="0" smtClean="0"/>
                        <a:t>- 3/22(4)</a:t>
                      </a:r>
                      <a:endParaRPr lang="en-US" dirty="0"/>
                    </a:p>
                  </a:txBody>
                  <a:tcPr/>
                </a:tc>
              </a:tr>
              <a:tr h="370840">
                <a:tc>
                  <a:txBody>
                    <a:bodyPr/>
                    <a:lstStyle/>
                    <a:p>
                      <a:r>
                        <a:rPr lang="en-US" dirty="0" smtClean="0"/>
                        <a:t>India </a:t>
                      </a:r>
                      <a:r>
                        <a:rPr lang="en-US" dirty="0" err="1" smtClean="0"/>
                        <a:t>vs</a:t>
                      </a:r>
                      <a:r>
                        <a:rPr lang="en-US" dirty="0" smtClean="0"/>
                        <a:t> England</a:t>
                      </a:r>
                      <a:endParaRPr lang="en-US" dirty="0"/>
                    </a:p>
                  </a:txBody>
                  <a:tcPr/>
                </a:tc>
                <a:tc>
                  <a:txBody>
                    <a:bodyPr/>
                    <a:lstStyle/>
                    <a:p>
                      <a:r>
                        <a:rPr lang="en-US" dirty="0" smtClean="0"/>
                        <a:t>Adelaide Oval,</a:t>
                      </a:r>
                    </a:p>
                    <a:p>
                      <a:r>
                        <a:rPr lang="en-US" dirty="0" smtClean="0"/>
                        <a:t>Adelaide</a:t>
                      </a:r>
                      <a:endParaRPr lang="en-US" dirty="0"/>
                    </a:p>
                  </a:txBody>
                  <a:tcPr/>
                </a:tc>
                <a:tc>
                  <a:txBody>
                    <a:bodyPr/>
                    <a:lstStyle/>
                    <a:p>
                      <a:r>
                        <a:rPr lang="en-US" dirty="0" smtClean="0"/>
                        <a:t>Semi-Final:</a:t>
                      </a:r>
                      <a:r>
                        <a:rPr lang="en-US" baseline="0" dirty="0" smtClean="0"/>
                        <a:t> England 0/170 def. India 6/168</a:t>
                      </a:r>
                      <a:endParaRPr lang="en-US" dirty="0"/>
                    </a:p>
                  </a:txBody>
                  <a:tcPr/>
                </a:tc>
                <a:tc>
                  <a:txBody>
                    <a:bodyPr/>
                    <a:lstStyle/>
                    <a:p>
                      <a:r>
                        <a:rPr lang="en-US" b="1" dirty="0" err="1" smtClean="0"/>
                        <a:t>Hardik</a:t>
                      </a:r>
                      <a:r>
                        <a:rPr lang="en-US" b="1" dirty="0" smtClean="0"/>
                        <a:t> Pandya- 63(33)</a:t>
                      </a:r>
                    </a:p>
                    <a:p>
                      <a:r>
                        <a:rPr lang="en-US" b="1" dirty="0" err="1" smtClean="0"/>
                        <a:t>Virat</a:t>
                      </a:r>
                      <a:r>
                        <a:rPr lang="en-US" b="1" dirty="0" smtClean="0"/>
                        <a:t> </a:t>
                      </a:r>
                      <a:r>
                        <a:rPr lang="en-US" b="1" dirty="0" err="1" smtClean="0"/>
                        <a:t>Kohli</a:t>
                      </a:r>
                      <a:r>
                        <a:rPr lang="en-US" b="1" dirty="0" smtClean="0"/>
                        <a:t>- 50(40)</a:t>
                      </a:r>
                    </a:p>
                  </a:txBody>
                  <a:tcPr/>
                </a:tc>
              </a:tr>
            </a:tbl>
          </a:graphicData>
        </a:graphic>
      </p:graphicFrame>
    </p:spTree>
    <p:extLst>
      <p:ext uri="{BB962C8B-B14F-4D97-AF65-F5344CB8AC3E}">
        <p14:creationId xmlns:p14="http://schemas.microsoft.com/office/powerpoint/2010/main" val="1408096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1"/>
            <p:extLst>
              <p:ext uri="{D42A27DB-BD31-4B8C-83A1-F6EECF244321}">
                <p14:modId xmlns:p14="http://schemas.microsoft.com/office/powerpoint/2010/main" val="3405878716"/>
              </p:ext>
            </p:extLst>
          </p:nvPr>
        </p:nvGraphicFramePr>
        <p:xfrm>
          <a:off x="0" y="0"/>
          <a:ext cx="5024178" cy="39188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ontent Placeholder 19"/>
          <p:cNvGraphicFramePr>
            <a:graphicFrameLocks/>
          </p:cNvGraphicFramePr>
          <p:nvPr>
            <p:extLst>
              <p:ext uri="{D42A27DB-BD31-4B8C-83A1-F6EECF244321}">
                <p14:modId xmlns:p14="http://schemas.microsoft.com/office/powerpoint/2010/main" val="1508111782"/>
              </p:ext>
            </p:extLst>
          </p:nvPr>
        </p:nvGraphicFramePr>
        <p:xfrm>
          <a:off x="7167822" y="2939142"/>
          <a:ext cx="5024178" cy="3918858"/>
        </p:xfrm>
        <a:graphic>
          <a:graphicData uri="http://schemas.openxmlformats.org/drawingml/2006/chart">
            <c:chart xmlns:c="http://schemas.openxmlformats.org/drawingml/2006/chart" xmlns:r="http://schemas.openxmlformats.org/officeDocument/2006/relationships" r:id="rId4"/>
          </a:graphicData>
        </a:graphic>
      </p:graphicFrame>
      <p:sp>
        <p:nvSpPr>
          <p:cNvPr id="22" name="TextBox 21"/>
          <p:cNvSpPr txBox="1"/>
          <p:nvPr/>
        </p:nvSpPr>
        <p:spPr>
          <a:xfrm>
            <a:off x="160774" y="4160018"/>
            <a:ext cx="6692202" cy="2585323"/>
          </a:xfrm>
          <a:prstGeom prst="rect">
            <a:avLst/>
          </a:prstGeom>
          <a:noFill/>
        </p:spPr>
        <p:txBody>
          <a:bodyPr wrap="square" rtlCol="0">
            <a:spAutoFit/>
          </a:bodyPr>
          <a:lstStyle/>
          <a:p>
            <a:r>
              <a:rPr lang="en-US" u="sng" dirty="0" smtClean="0"/>
              <a:t>Bowling Analysis:</a:t>
            </a:r>
          </a:p>
          <a:p>
            <a:r>
              <a:rPr lang="en-US" dirty="0" smtClean="0"/>
              <a:t>Total wickets taken by India in this world cup out of </a:t>
            </a:r>
            <a:r>
              <a:rPr lang="en-US" b="1" dirty="0" smtClean="0"/>
              <a:t>6 matches was 44</a:t>
            </a:r>
            <a:r>
              <a:rPr lang="en-US" dirty="0" smtClean="0"/>
              <a:t>, in which </a:t>
            </a:r>
            <a:r>
              <a:rPr lang="en-US" b="1" dirty="0" err="1" smtClean="0"/>
              <a:t>Arshdeep</a:t>
            </a:r>
            <a:r>
              <a:rPr lang="en-US" b="1" dirty="0" smtClean="0"/>
              <a:t> Singh took the highest number of wickets i.e.10 wickets with a good economy rate</a:t>
            </a:r>
            <a:r>
              <a:rPr lang="en-US" dirty="0" smtClean="0"/>
              <a:t>, but it was observed that the rest of the bowlers were not so consistent and economic with the stats.</a:t>
            </a:r>
          </a:p>
          <a:p>
            <a:r>
              <a:rPr lang="en-US" dirty="0" smtClean="0"/>
              <a:t>Even though the youngster was the pick of the tournament there was a lack of experience in the bowling line up of Indian team. </a:t>
            </a:r>
          </a:p>
          <a:p>
            <a:endParaRPr lang="en-US" dirty="0"/>
          </a:p>
        </p:txBody>
      </p:sp>
      <p:sp>
        <p:nvSpPr>
          <p:cNvPr id="23" name="TextBox 22"/>
          <p:cNvSpPr txBox="1"/>
          <p:nvPr/>
        </p:nvSpPr>
        <p:spPr>
          <a:xfrm>
            <a:off x="5285433" y="601683"/>
            <a:ext cx="6561574" cy="1754326"/>
          </a:xfrm>
          <a:prstGeom prst="rect">
            <a:avLst/>
          </a:prstGeom>
          <a:noFill/>
        </p:spPr>
        <p:txBody>
          <a:bodyPr wrap="square" rtlCol="0">
            <a:spAutoFit/>
          </a:bodyPr>
          <a:lstStyle/>
          <a:p>
            <a:r>
              <a:rPr lang="en-US" u="sng" dirty="0" smtClean="0"/>
              <a:t>Batting Analysis:</a:t>
            </a:r>
          </a:p>
          <a:p>
            <a:r>
              <a:rPr lang="en-US" dirty="0" smtClean="0"/>
              <a:t>Total runs scored by India in this world cup was </a:t>
            </a:r>
            <a:r>
              <a:rPr lang="en-US" b="1" dirty="0" smtClean="0"/>
              <a:t>1010</a:t>
            </a:r>
            <a:r>
              <a:rPr lang="en-US" dirty="0" smtClean="0"/>
              <a:t> out of which </a:t>
            </a:r>
            <a:r>
              <a:rPr lang="en-US" b="1" dirty="0" err="1" smtClean="0"/>
              <a:t>Virat</a:t>
            </a:r>
            <a:r>
              <a:rPr lang="en-US" b="1" dirty="0" smtClean="0"/>
              <a:t> </a:t>
            </a:r>
            <a:r>
              <a:rPr lang="en-US" b="1" dirty="0" err="1" smtClean="0"/>
              <a:t>Kohli</a:t>
            </a:r>
            <a:r>
              <a:rPr lang="en-US" b="1" dirty="0" smtClean="0"/>
              <a:t> scored 296 runs </a:t>
            </a:r>
            <a:r>
              <a:rPr lang="en-US" dirty="0" smtClean="0"/>
              <a:t>and </a:t>
            </a:r>
            <a:r>
              <a:rPr lang="en-US" b="1" dirty="0" err="1" smtClean="0"/>
              <a:t>Suryakumar</a:t>
            </a:r>
            <a:r>
              <a:rPr lang="en-US" b="1" dirty="0" smtClean="0"/>
              <a:t> scored 239 runs </a:t>
            </a:r>
            <a:r>
              <a:rPr lang="en-US" dirty="0" smtClean="0"/>
              <a:t>which if combined is more then half of the runs the whole team scored in the tournament, which clearly states that the team heavily relied upon these two batsman.</a:t>
            </a:r>
            <a:r>
              <a:rPr lang="en-US" b="1" dirty="0" smtClean="0"/>
              <a:t>	</a:t>
            </a:r>
            <a:endParaRPr lang="en-US" b="1" dirty="0"/>
          </a:p>
        </p:txBody>
      </p:sp>
    </p:spTree>
    <p:extLst>
      <p:ext uri="{BB962C8B-B14F-4D97-AF65-F5344CB8AC3E}">
        <p14:creationId xmlns:p14="http://schemas.microsoft.com/office/powerpoint/2010/main" val="3873946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96311"/>
            <a:ext cx="10972800" cy="1143000"/>
          </a:xfrm>
        </p:spPr>
        <p:txBody>
          <a:bodyPr/>
          <a:lstStyle/>
          <a:p>
            <a:r>
              <a:rPr lang="en-US" dirty="0" smtClean="0"/>
              <a:t>What went wrong?</a:t>
            </a:r>
            <a:endParaRPr lang="en-US" dirty="0"/>
          </a:p>
        </p:txBody>
      </p:sp>
      <p:sp>
        <p:nvSpPr>
          <p:cNvPr id="3" name="Content Placeholder 2"/>
          <p:cNvSpPr>
            <a:spLocks noGrp="1"/>
          </p:cNvSpPr>
          <p:nvPr>
            <p:ph idx="1"/>
          </p:nvPr>
        </p:nvSpPr>
        <p:spPr>
          <a:xfrm>
            <a:off x="609600" y="2163619"/>
            <a:ext cx="10972800" cy="4525963"/>
          </a:xfrm>
        </p:spPr>
        <p:txBody>
          <a:bodyPr/>
          <a:lstStyle/>
          <a:p>
            <a:r>
              <a:rPr lang="en-US" sz="1800" b="1" dirty="0" smtClean="0"/>
              <a:t>Lack of experience in the bowling line up</a:t>
            </a:r>
            <a:r>
              <a:rPr lang="en-US" sz="1800" dirty="0" smtClean="0"/>
              <a:t>: The selection panel picked up few new faces into the team just before the big event, which resulted in lack of grooming of these youngsters in the foreign wickets.</a:t>
            </a:r>
          </a:p>
          <a:p>
            <a:r>
              <a:rPr lang="en-US" sz="1800" b="1" dirty="0" smtClean="0"/>
              <a:t>Big names ruled out of tournament due to injuries</a:t>
            </a:r>
            <a:r>
              <a:rPr lang="en-US" sz="1800" dirty="0" smtClean="0"/>
              <a:t>: </a:t>
            </a:r>
            <a:r>
              <a:rPr lang="en-US" sz="1800" b="1" dirty="0" err="1" smtClean="0"/>
              <a:t>Jasprit</a:t>
            </a:r>
            <a:r>
              <a:rPr lang="en-US" sz="1800" b="1" dirty="0" smtClean="0"/>
              <a:t> </a:t>
            </a:r>
            <a:r>
              <a:rPr lang="en-US" sz="1800" b="1" dirty="0" err="1" smtClean="0"/>
              <a:t>Bumrah</a:t>
            </a:r>
            <a:r>
              <a:rPr lang="en-US" sz="1800" dirty="0" smtClean="0"/>
              <a:t> and </a:t>
            </a:r>
            <a:r>
              <a:rPr lang="en-US" sz="1800" b="1" dirty="0" err="1" smtClean="0"/>
              <a:t>Ravindra</a:t>
            </a:r>
            <a:r>
              <a:rPr lang="en-US" sz="1800" b="1" dirty="0" smtClean="0"/>
              <a:t> </a:t>
            </a:r>
            <a:r>
              <a:rPr lang="en-US" sz="1800" b="1" dirty="0" err="1" smtClean="0"/>
              <a:t>Jadeja</a:t>
            </a:r>
            <a:r>
              <a:rPr lang="en-US" sz="1800" dirty="0" smtClean="0"/>
              <a:t> were ruled out due to injury just before the tournament which weakened the team combination. The Board should focus more on these superior leagues rather than promoting their players in the domestic premier leagues.</a:t>
            </a:r>
          </a:p>
          <a:p>
            <a:r>
              <a:rPr lang="en-US" sz="1800" b="1" dirty="0" smtClean="0"/>
              <a:t>The selection committee needs to be unbiased with the selection procedure</a:t>
            </a:r>
            <a:r>
              <a:rPr lang="en-US" sz="1800" dirty="0" smtClean="0"/>
              <a:t>. Lots of potential talents are not given chance whereas selectors backing up few players even after a long run of poor performances.</a:t>
            </a:r>
          </a:p>
          <a:p>
            <a:r>
              <a:rPr lang="en-US" sz="1800" dirty="0" smtClean="0"/>
              <a:t>Table toppers in the league matches but not good enough in the knockout games. India has failed to deliver in the knockout games in these big tournaments. </a:t>
            </a:r>
            <a:r>
              <a:rPr lang="en-US" sz="1800" b="1" dirty="0" smtClean="0"/>
              <a:t>The players need to focus more on how to handle the pressure in these big games.</a:t>
            </a:r>
          </a:p>
          <a:p>
            <a:r>
              <a:rPr lang="en-US" sz="1800" dirty="0" smtClean="0"/>
              <a:t>Last but now the least, “Cricket is a game of uncertainties”, and clearly England outplayed Indian team on this big occasion and eventually winning </a:t>
            </a:r>
            <a:r>
              <a:rPr lang="en-US" sz="1800" smtClean="0"/>
              <a:t>the T20 World Cup 2022.</a:t>
            </a:r>
            <a:endParaRPr lang="en-US" sz="1800" dirty="0" smtClean="0"/>
          </a:p>
          <a:p>
            <a:endParaRPr lang="en-US" sz="1800" dirty="0" smtClean="0"/>
          </a:p>
        </p:txBody>
      </p:sp>
    </p:spTree>
    <p:extLst>
      <p:ext uri="{BB962C8B-B14F-4D97-AF65-F5344CB8AC3E}">
        <p14:creationId xmlns:p14="http://schemas.microsoft.com/office/powerpoint/2010/main" val="2012339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2885512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2" cy="6858000"/>
          </a:xfrm>
          <a:prstGeom prst="rect">
            <a:avLst/>
          </a:prstGeom>
        </p:spPr>
      </p:pic>
    </p:spTree>
    <p:extLst>
      <p:ext uri="{BB962C8B-B14F-4D97-AF65-F5344CB8AC3E}">
        <p14:creationId xmlns:p14="http://schemas.microsoft.com/office/powerpoint/2010/main" val="3715207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4863520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1">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C5E3DFCF-6E99-4272-8CD1-A040FBAF3ED1}" vid="{07BA249C-707E-492B-9ADC-CE0459EC7B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510</TotalTime>
  <Words>1012</Words>
  <Application>Microsoft Office PowerPoint</Application>
  <PresentationFormat>Widescreen</PresentationFormat>
  <Paragraphs>133</Paragraphs>
  <Slides>10</Slides>
  <Notes>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Calibri Light</vt:lpstr>
      <vt:lpstr>Office Theme</vt:lpstr>
      <vt:lpstr>Theme1</vt:lpstr>
      <vt:lpstr>PowerPoint Presentation</vt:lpstr>
      <vt:lpstr>T20 World Cup History/Overview</vt:lpstr>
      <vt:lpstr>T20 World Cup 2022 in a glance</vt:lpstr>
      <vt:lpstr>INDIA IN ICC T20 WORLD CUP 2022</vt:lpstr>
      <vt:lpstr>PowerPoint Presentation</vt:lpstr>
      <vt:lpstr>What went wrong?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42</cp:revision>
  <dcterms:created xsi:type="dcterms:W3CDTF">2022-12-10T17:33:00Z</dcterms:created>
  <dcterms:modified xsi:type="dcterms:W3CDTF">2022-12-12T21:04:25Z</dcterms:modified>
</cp:coreProperties>
</file>