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notesMasterIdLst>
    <p:notesMasterId r:id="rId14"/>
  </p:notesMasterIdLst>
  <p:sldIdLst>
    <p:sldId id="256" r:id="rId2"/>
    <p:sldId id="257" r:id="rId3"/>
    <p:sldId id="258" r:id="rId4"/>
    <p:sldId id="260" r:id="rId5"/>
    <p:sldId id="259"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0"/>
  </p:normalViewPr>
  <p:slideViewPr>
    <p:cSldViewPr snapToGrid="0">
      <p:cViewPr varScale="1">
        <p:scale>
          <a:sx n="120" d="100"/>
          <a:sy n="120" d="100"/>
        </p:scale>
        <p:origin x="256"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8F34CAB-009A-409A-BEFA-3D7AF04112B2}"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7FFE2892-2BAB-4904-BD5B-5493DD7F998D}">
      <dgm:prSet/>
      <dgm:spPr/>
      <dgm:t>
        <a:bodyPr/>
        <a:lstStyle/>
        <a:p>
          <a:pPr>
            <a:lnSpc>
              <a:spcPct val="100000"/>
            </a:lnSpc>
            <a:defRPr b="1"/>
          </a:pPr>
          <a:r>
            <a:rPr lang="en-US"/>
            <a:t>The raw data required features extensive processing before feeding it to our machine learning models. Here's a breakdown of the key steps involved:</a:t>
          </a:r>
        </a:p>
      </dgm:t>
    </dgm:pt>
    <dgm:pt modelId="{C0A051A6-26E9-4CF8-9208-540F6AA256F0}" type="parTrans" cxnId="{B07DFC0F-A8D8-4DC1-8E78-C439AAA733E5}">
      <dgm:prSet/>
      <dgm:spPr/>
      <dgm:t>
        <a:bodyPr/>
        <a:lstStyle/>
        <a:p>
          <a:endParaRPr lang="en-US"/>
        </a:p>
      </dgm:t>
    </dgm:pt>
    <dgm:pt modelId="{6E66F53C-1947-499F-B26F-8F9F845F4ED2}" type="sibTrans" cxnId="{B07DFC0F-A8D8-4DC1-8E78-C439AAA733E5}">
      <dgm:prSet/>
      <dgm:spPr/>
      <dgm:t>
        <a:bodyPr/>
        <a:lstStyle/>
        <a:p>
          <a:endParaRPr lang="en-US"/>
        </a:p>
      </dgm:t>
    </dgm:pt>
    <dgm:pt modelId="{1789F463-574F-4268-A645-29EA33A3BC22}">
      <dgm:prSet/>
      <dgm:spPr/>
      <dgm:t>
        <a:bodyPr/>
        <a:lstStyle/>
        <a:p>
          <a:pPr>
            <a:lnSpc>
              <a:spcPct val="100000"/>
            </a:lnSpc>
            <a:defRPr b="1"/>
          </a:pPr>
          <a:r>
            <a:rPr lang="en-US" dirty="0"/>
            <a:t>1. </a:t>
          </a:r>
          <a:r>
            <a:rPr lang="en-US" b="1" dirty="0"/>
            <a:t>Data Collection and Feature Extraction</a:t>
          </a:r>
          <a:r>
            <a:rPr lang="en-US" dirty="0"/>
            <a:t>:</a:t>
          </a:r>
        </a:p>
      </dgm:t>
    </dgm:pt>
    <dgm:pt modelId="{C03B1160-5767-4411-A3C8-E3842CA73CA8}" type="parTrans" cxnId="{18EFB7A0-2421-40DB-8212-52985AEC4743}">
      <dgm:prSet/>
      <dgm:spPr/>
      <dgm:t>
        <a:bodyPr/>
        <a:lstStyle/>
        <a:p>
          <a:endParaRPr lang="en-US"/>
        </a:p>
      </dgm:t>
    </dgm:pt>
    <dgm:pt modelId="{A2BF602F-322B-429A-9615-82255B6E2B8B}" type="sibTrans" cxnId="{18EFB7A0-2421-40DB-8212-52985AEC4743}">
      <dgm:prSet/>
      <dgm:spPr/>
      <dgm:t>
        <a:bodyPr/>
        <a:lstStyle/>
        <a:p>
          <a:endParaRPr lang="en-US"/>
        </a:p>
      </dgm:t>
    </dgm:pt>
    <dgm:pt modelId="{8D3394D1-A7EE-4A76-ACD7-2DC0E6E2916D}">
      <dgm:prSet/>
      <dgm:spPr/>
      <dgm:t>
        <a:bodyPr/>
        <a:lstStyle/>
        <a:p>
          <a:pPr algn="ctr">
            <a:lnSpc>
              <a:spcPct val="100000"/>
            </a:lnSpc>
          </a:pPr>
          <a:r>
            <a:rPr lang="en-US" dirty="0"/>
            <a:t>We started by scraping the list of S&amp;P 500 companies from Wikipedia.</a:t>
          </a:r>
        </a:p>
      </dgm:t>
    </dgm:pt>
    <dgm:pt modelId="{44B3A78D-15E9-49EE-B591-7D974AE05ECD}" type="parTrans" cxnId="{342993D3-A987-4F96-924E-950A01BD316D}">
      <dgm:prSet/>
      <dgm:spPr/>
      <dgm:t>
        <a:bodyPr/>
        <a:lstStyle/>
        <a:p>
          <a:endParaRPr lang="en-US"/>
        </a:p>
      </dgm:t>
    </dgm:pt>
    <dgm:pt modelId="{36E869C7-B71F-4AD7-89E0-86CB3E90B105}" type="sibTrans" cxnId="{342993D3-A987-4F96-924E-950A01BD316D}">
      <dgm:prSet/>
      <dgm:spPr/>
      <dgm:t>
        <a:bodyPr/>
        <a:lstStyle/>
        <a:p>
          <a:endParaRPr lang="en-US"/>
        </a:p>
      </dgm:t>
    </dgm:pt>
    <dgm:pt modelId="{CD3F3955-B99C-41EE-BAB4-0EC1E9907025}">
      <dgm:prSet/>
      <dgm:spPr/>
      <dgm:t>
        <a:bodyPr/>
        <a:lstStyle/>
        <a:p>
          <a:pPr algn="ctr">
            <a:lnSpc>
              <a:spcPct val="100000"/>
            </a:lnSpc>
          </a:pPr>
          <a:r>
            <a:rPr lang="en-US" dirty="0"/>
            <a:t>Subsequently, we extracted historical stock prices for each company, potentially from a source like Edgar.</a:t>
          </a:r>
        </a:p>
      </dgm:t>
    </dgm:pt>
    <dgm:pt modelId="{C12F53C0-DD3F-43BB-A777-E9C1DDC3112E}" type="parTrans" cxnId="{EA12273A-1C70-4317-9920-C6514F21A225}">
      <dgm:prSet/>
      <dgm:spPr/>
      <dgm:t>
        <a:bodyPr/>
        <a:lstStyle/>
        <a:p>
          <a:endParaRPr lang="en-US"/>
        </a:p>
      </dgm:t>
    </dgm:pt>
    <dgm:pt modelId="{469C41BE-BF0D-43FF-BF78-32510579A0E1}" type="sibTrans" cxnId="{EA12273A-1C70-4317-9920-C6514F21A225}">
      <dgm:prSet/>
      <dgm:spPr/>
      <dgm:t>
        <a:bodyPr/>
        <a:lstStyle/>
        <a:p>
          <a:endParaRPr lang="en-US"/>
        </a:p>
      </dgm:t>
    </dgm:pt>
    <dgm:pt modelId="{9C1A043D-5CE7-4AE4-A532-B23D67804015}">
      <dgm:prSet/>
      <dgm:spPr/>
      <dgm:t>
        <a:bodyPr/>
        <a:lstStyle/>
        <a:p>
          <a:pPr>
            <a:lnSpc>
              <a:spcPct val="100000"/>
            </a:lnSpc>
            <a:defRPr b="1"/>
          </a:pPr>
          <a:r>
            <a:rPr lang="en-US"/>
            <a:t>2. </a:t>
          </a:r>
          <a:r>
            <a:rPr lang="en-US" b="1"/>
            <a:t>Data Transformation</a:t>
          </a:r>
          <a:r>
            <a:rPr lang="en-US"/>
            <a:t>:</a:t>
          </a:r>
        </a:p>
      </dgm:t>
    </dgm:pt>
    <dgm:pt modelId="{20BF6612-FCD8-40F7-ABDC-90561158378D}" type="parTrans" cxnId="{10C4245A-F004-4545-954D-2E83A97549AB}">
      <dgm:prSet/>
      <dgm:spPr/>
      <dgm:t>
        <a:bodyPr/>
        <a:lstStyle/>
        <a:p>
          <a:endParaRPr lang="en-US"/>
        </a:p>
      </dgm:t>
    </dgm:pt>
    <dgm:pt modelId="{338298CC-B874-4245-82F1-006BF316FF4F}" type="sibTrans" cxnId="{10C4245A-F004-4545-954D-2E83A97549AB}">
      <dgm:prSet/>
      <dgm:spPr/>
      <dgm:t>
        <a:bodyPr/>
        <a:lstStyle/>
        <a:p>
          <a:endParaRPr lang="en-US"/>
        </a:p>
      </dgm:t>
    </dgm:pt>
    <dgm:pt modelId="{DA817338-E255-4E39-8208-345CC2470D5B}">
      <dgm:prSet/>
      <dgm:spPr/>
      <dgm:t>
        <a:bodyPr/>
        <a:lstStyle/>
        <a:p>
          <a:pPr algn="ctr">
            <a:lnSpc>
              <a:spcPct val="100000"/>
            </a:lnSpc>
          </a:pPr>
          <a:r>
            <a:rPr lang="en-US" dirty="0"/>
            <a:t>Dates were converted to a datetime format for easier manipulation.</a:t>
          </a:r>
        </a:p>
      </dgm:t>
    </dgm:pt>
    <dgm:pt modelId="{72D7DA15-0A0A-45D8-91F7-60C86D44AA13}" type="parTrans" cxnId="{D0ACB50C-2E92-4F66-9FCB-7498144DF0DF}">
      <dgm:prSet/>
      <dgm:spPr/>
      <dgm:t>
        <a:bodyPr/>
        <a:lstStyle/>
        <a:p>
          <a:endParaRPr lang="en-US"/>
        </a:p>
      </dgm:t>
    </dgm:pt>
    <dgm:pt modelId="{CE81918D-220C-4CAC-A29C-B651902A972D}" type="sibTrans" cxnId="{D0ACB50C-2E92-4F66-9FCB-7498144DF0DF}">
      <dgm:prSet/>
      <dgm:spPr/>
      <dgm:t>
        <a:bodyPr/>
        <a:lstStyle/>
        <a:p>
          <a:endParaRPr lang="en-US"/>
        </a:p>
      </dgm:t>
    </dgm:pt>
    <dgm:pt modelId="{CD2DA055-A3C2-49FE-A834-30DB3DA829CF}">
      <dgm:prSet/>
      <dgm:spPr/>
      <dgm:t>
        <a:bodyPr/>
        <a:lstStyle/>
        <a:p>
          <a:pPr algn="ctr">
            <a:lnSpc>
              <a:spcPct val="100000"/>
            </a:lnSpc>
          </a:pPr>
          <a:r>
            <a:rPr lang="en-US" dirty="0"/>
            <a:t>We then split the dates further into year, month, and day components.</a:t>
          </a:r>
        </a:p>
      </dgm:t>
    </dgm:pt>
    <dgm:pt modelId="{EDB7C4A7-4EB5-4256-B38B-1B248E7FDD1D}" type="parTrans" cxnId="{D9B8C9D0-598C-4BAC-B560-1091AF58CDA0}">
      <dgm:prSet/>
      <dgm:spPr/>
      <dgm:t>
        <a:bodyPr/>
        <a:lstStyle/>
        <a:p>
          <a:endParaRPr lang="en-US"/>
        </a:p>
      </dgm:t>
    </dgm:pt>
    <dgm:pt modelId="{15106D5E-7E6A-4CB3-B89F-F580D596AC57}" type="sibTrans" cxnId="{D9B8C9D0-598C-4BAC-B560-1091AF58CDA0}">
      <dgm:prSet/>
      <dgm:spPr/>
      <dgm:t>
        <a:bodyPr/>
        <a:lstStyle/>
        <a:p>
          <a:endParaRPr lang="en-US"/>
        </a:p>
      </dgm:t>
    </dgm:pt>
    <dgm:pt modelId="{3C00D81F-1D04-49FD-B449-D913CFF5EB39}">
      <dgm:prSet/>
      <dgm:spPr/>
      <dgm:t>
        <a:bodyPr/>
        <a:lstStyle/>
        <a:p>
          <a:pPr>
            <a:lnSpc>
              <a:spcPct val="100000"/>
            </a:lnSpc>
            <a:defRPr b="1"/>
          </a:pPr>
          <a:r>
            <a:rPr lang="en-US"/>
            <a:t>3. </a:t>
          </a:r>
          <a:r>
            <a:rPr lang="en-US" b="1"/>
            <a:t>Feature Engineering </a:t>
          </a:r>
          <a:r>
            <a:rPr lang="en-US"/>
            <a:t>: Several informative features were derived from the daily data, including:</a:t>
          </a:r>
        </a:p>
      </dgm:t>
    </dgm:pt>
    <dgm:pt modelId="{0A15186A-27A3-4DF6-BFF3-52D76FCDE91E}" type="parTrans" cxnId="{7BA27A25-7E18-44F1-BBDC-904130E827F5}">
      <dgm:prSet/>
      <dgm:spPr/>
      <dgm:t>
        <a:bodyPr/>
        <a:lstStyle/>
        <a:p>
          <a:endParaRPr lang="en-US"/>
        </a:p>
      </dgm:t>
    </dgm:pt>
    <dgm:pt modelId="{3909613F-BC85-46F9-BC18-BA540BAC40A1}" type="sibTrans" cxnId="{7BA27A25-7E18-44F1-BBDC-904130E827F5}">
      <dgm:prSet/>
      <dgm:spPr/>
      <dgm:t>
        <a:bodyPr/>
        <a:lstStyle/>
        <a:p>
          <a:endParaRPr lang="en-US"/>
        </a:p>
      </dgm:t>
    </dgm:pt>
    <dgm:pt modelId="{2432ED15-2FC6-4248-A6E9-97F6BDDD2674}">
      <dgm:prSet/>
      <dgm:spPr/>
      <dgm:t>
        <a:bodyPr/>
        <a:lstStyle/>
        <a:p>
          <a:pPr>
            <a:lnSpc>
              <a:spcPct val="100000"/>
            </a:lnSpc>
          </a:pPr>
          <a:r>
            <a:rPr lang="en-US" dirty="0"/>
            <a:t>Average daily return over a month</a:t>
          </a:r>
        </a:p>
      </dgm:t>
    </dgm:pt>
    <dgm:pt modelId="{643D2CD1-244E-49CC-AC4B-C1A99F595A96}" type="parTrans" cxnId="{555F2FA6-06D4-4B46-BF59-CA2003154911}">
      <dgm:prSet/>
      <dgm:spPr/>
      <dgm:t>
        <a:bodyPr/>
        <a:lstStyle/>
        <a:p>
          <a:endParaRPr lang="en-US"/>
        </a:p>
      </dgm:t>
    </dgm:pt>
    <dgm:pt modelId="{4F9F6E82-D679-48CC-9915-4D99134209E2}" type="sibTrans" cxnId="{555F2FA6-06D4-4B46-BF59-CA2003154911}">
      <dgm:prSet/>
      <dgm:spPr/>
      <dgm:t>
        <a:bodyPr/>
        <a:lstStyle/>
        <a:p>
          <a:endParaRPr lang="en-US"/>
        </a:p>
      </dgm:t>
    </dgm:pt>
    <dgm:pt modelId="{610861B7-BC1D-4DB8-BBAF-B007A6F3AF6E}">
      <dgm:prSet/>
      <dgm:spPr/>
      <dgm:t>
        <a:bodyPr/>
        <a:lstStyle/>
        <a:p>
          <a:pPr>
            <a:lnSpc>
              <a:spcPct val="100000"/>
            </a:lnSpc>
          </a:pPr>
          <a:r>
            <a:rPr lang="en-US"/>
            <a:t>Standard deviation of daily returns</a:t>
          </a:r>
        </a:p>
      </dgm:t>
    </dgm:pt>
    <dgm:pt modelId="{0D921AE1-1E43-4EFB-AC9D-AC9EDB9489BC}" type="parTrans" cxnId="{68CB9D8F-8889-4D1F-B1AC-FB6339ACD418}">
      <dgm:prSet/>
      <dgm:spPr/>
      <dgm:t>
        <a:bodyPr/>
        <a:lstStyle/>
        <a:p>
          <a:endParaRPr lang="en-US"/>
        </a:p>
      </dgm:t>
    </dgm:pt>
    <dgm:pt modelId="{1BB74019-75F9-4743-BB7A-AF6E39B1A7BF}" type="sibTrans" cxnId="{68CB9D8F-8889-4D1F-B1AC-FB6339ACD418}">
      <dgm:prSet/>
      <dgm:spPr/>
      <dgm:t>
        <a:bodyPr/>
        <a:lstStyle/>
        <a:p>
          <a:endParaRPr lang="en-US"/>
        </a:p>
      </dgm:t>
    </dgm:pt>
    <dgm:pt modelId="{D4B89BBC-C65F-4247-8CD5-876BF5167899}">
      <dgm:prSet/>
      <dgm:spPr/>
      <dgm:t>
        <a:bodyPr/>
        <a:lstStyle/>
        <a:p>
          <a:pPr>
            <a:lnSpc>
              <a:spcPct val="100000"/>
            </a:lnSpc>
          </a:pPr>
          <a:r>
            <a:rPr lang="en-US"/>
            <a:t>Sharpe Ratio approximation (standard deviation divided by average return)</a:t>
          </a:r>
        </a:p>
      </dgm:t>
    </dgm:pt>
    <dgm:pt modelId="{F136781A-0C73-42A3-A71D-A8C99687A7D6}" type="parTrans" cxnId="{662174EE-B356-4F89-873A-00397C242653}">
      <dgm:prSet/>
      <dgm:spPr/>
      <dgm:t>
        <a:bodyPr/>
        <a:lstStyle/>
        <a:p>
          <a:endParaRPr lang="en-US"/>
        </a:p>
      </dgm:t>
    </dgm:pt>
    <dgm:pt modelId="{B3DA568F-F38E-40E2-AE17-5E04F5764DC3}" type="sibTrans" cxnId="{662174EE-B356-4F89-873A-00397C242653}">
      <dgm:prSet/>
      <dgm:spPr/>
      <dgm:t>
        <a:bodyPr/>
        <a:lstStyle/>
        <a:p>
          <a:endParaRPr lang="en-US"/>
        </a:p>
      </dgm:t>
    </dgm:pt>
    <dgm:pt modelId="{9A37E855-ADD6-430E-BC57-3844093601A0}">
      <dgm:prSet/>
      <dgm:spPr/>
      <dgm:t>
        <a:bodyPr/>
        <a:lstStyle/>
        <a:p>
          <a:pPr>
            <a:lnSpc>
              <a:spcPct val="100000"/>
            </a:lnSpc>
          </a:pPr>
          <a:r>
            <a:rPr lang="en-US" dirty="0"/>
            <a:t>Skewness of daily returns</a:t>
          </a:r>
        </a:p>
      </dgm:t>
    </dgm:pt>
    <dgm:pt modelId="{CC989EAD-72BA-4D20-B4EE-495C683579B2}" type="parTrans" cxnId="{913D8D87-2691-4F95-8F31-A533618ADD08}">
      <dgm:prSet/>
      <dgm:spPr/>
      <dgm:t>
        <a:bodyPr/>
        <a:lstStyle/>
        <a:p>
          <a:endParaRPr lang="en-US"/>
        </a:p>
      </dgm:t>
    </dgm:pt>
    <dgm:pt modelId="{C09ED98B-DFD5-4375-A3E7-2C624BAFC91E}" type="sibTrans" cxnId="{913D8D87-2691-4F95-8F31-A533618ADD08}">
      <dgm:prSet/>
      <dgm:spPr/>
      <dgm:t>
        <a:bodyPr/>
        <a:lstStyle/>
        <a:p>
          <a:endParaRPr lang="en-US"/>
        </a:p>
      </dgm:t>
    </dgm:pt>
    <dgm:pt modelId="{31F91020-91BC-4C86-900A-42FC6A345555}">
      <dgm:prSet/>
      <dgm:spPr/>
      <dgm:t>
        <a:bodyPr/>
        <a:lstStyle/>
        <a:p>
          <a:pPr>
            <a:lnSpc>
              <a:spcPct val="100000"/>
            </a:lnSpc>
          </a:pPr>
          <a:r>
            <a:rPr lang="en-US"/>
            <a:t>Monthly return</a:t>
          </a:r>
        </a:p>
      </dgm:t>
    </dgm:pt>
    <dgm:pt modelId="{FEAC47B2-E3F5-44B8-94B5-8A2F5DA8B8FC}" type="parTrans" cxnId="{2E64106D-CF60-4520-851C-FB8A6895FB9D}">
      <dgm:prSet/>
      <dgm:spPr/>
      <dgm:t>
        <a:bodyPr/>
        <a:lstStyle/>
        <a:p>
          <a:endParaRPr lang="en-US"/>
        </a:p>
      </dgm:t>
    </dgm:pt>
    <dgm:pt modelId="{1D3210E1-9235-489B-BE0B-CD32186BBEA8}" type="sibTrans" cxnId="{2E64106D-CF60-4520-851C-FB8A6895FB9D}">
      <dgm:prSet/>
      <dgm:spPr/>
      <dgm:t>
        <a:bodyPr/>
        <a:lstStyle/>
        <a:p>
          <a:endParaRPr lang="en-US"/>
        </a:p>
      </dgm:t>
    </dgm:pt>
    <dgm:pt modelId="{2A3FD0A0-B2F1-40DF-849F-9E2C9A2CA23F}">
      <dgm:prSet/>
      <dgm:spPr/>
      <dgm:t>
        <a:bodyPr/>
        <a:lstStyle/>
        <a:p>
          <a:pPr>
            <a:lnSpc>
              <a:spcPct val="100000"/>
            </a:lnSpc>
          </a:pPr>
          <a:r>
            <a:rPr lang="en-US"/>
            <a:t>Cumulative returns over the past 3, 6, 9, and 12 months</a:t>
          </a:r>
        </a:p>
      </dgm:t>
    </dgm:pt>
    <dgm:pt modelId="{268F8C10-4F24-4259-9CCB-B883739A8285}" type="parTrans" cxnId="{42BB8943-699E-4EC9-AEBA-3902B694F812}">
      <dgm:prSet/>
      <dgm:spPr/>
      <dgm:t>
        <a:bodyPr/>
        <a:lstStyle/>
        <a:p>
          <a:endParaRPr lang="en-US"/>
        </a:p>
      </dgm:t>
    </dgm:pt>
    <dgm:pt modelId="{542F43FA-C8F1-4A3E-8ECE-43EED5B815E3}" type="sibTrans" cxnId="{42BB8943-699E-4EC9-AEBA-3902B694F812}">
      <dgm:prSet/>
      <dgm:spPr/>
      <dgm:t>
        <a:bodyPr/>
        <a:lstStyle/>
        <a:p>
          <a:endParaRPr lang="en-US"/>
        </a:p>
      </dgm:t>
    </dgm:pt>
    <dgm:pt modelId="{09BCFD44-BE44-44FE-AAC0-9EC0EBBF6D5A}">
      <dgm:prSet/>
      <dgm:spPr/>
      <dgm:t>
        <a:bodyPr/>
        <a:lstStyle/>
        <a:p>
          <a:pPr>
            <a:lnSpc>
              <a:spcPct val="100000"/>
            </a:lnSpc>
          </a:pPr>
          <a:r>
            <a:rPr lang="en-US"/>
            <a:t>End-of-month closing price</a:t>
          </a:r>
        </a:p>
      </dgm:t>
    </dgm:pt>
    <dgm:pt modelId="{2EAD1BE1-2D67-421F-8D96-DC978FE87C3D}" type="parTrans" cxnId="{190F3C4F-F35A-4151-AD30-CE8F159FE2A9}">
      <dgm:prSet/>
      <dgm:spPr/>
      <dgm:t>
        <a:bodyPr/>
        <a:lstStyle/>
        <a:p>
          <a:endParaRPr lang="en-US"/>
        </a:p>
      </dgm:t>
    </dgm:pt>
    <dgm:pt modelId="{492560B6-6A8C-4B3E-A629-9D3F370C8C8A}" type="sibTrans" cxnId="{190F3C4F-F35A-4151-AD30-CE8F159FE2A9}">
      <dgm:prSet/>
      <dgm:spPr/>
      <dgm:t>
        <a:bodyPr/>
        <a:lstStyle/>
        <a:p>
          <a:endParaRPr lang="en-US"/>
        </a:p>
      </dgm:t>
    </dgm:pt>
    <dgm:pt modelId="{F1D783E8-CB97-4072-8D96-B812587A6A5F}">
      <dgm:prSet/>
      <dgm:spPr/>
      <dgm:t>
        <a:bodyPr/>
        <a:lstStyle/>
        <a:p>
          <a:pPr>
            <a:lnSpc>
              <a:spcPct val="100000"/>
            </a:lnSpc>
          </a:pPr>
          <a:r>
            <a:rPr lang="en-US"/>
            <a:t>Average and standard deviations of monthly dollar trade volume</a:t>
          </a:r>
        </a:p>
      </dgm:t>
    </dgm:pt>
    <dgm:pt modelId="{9A19286A-4232-4B9A-8A2F-8C1C8651FE4D}" type="parTrans" cxnId="{170CE521-5E70-472B-9BD8-9B83A7BF1471}">
      <dgm:prSet/>
      <dgm:spPr/>
      <dgm:t>
        <a:bodyPr/>
        <a:lstStyle/>
        <a:p>
          <a:endParaRPr lang="en-US"/>
        </a:p>
      </dgm:t>
    </dgm:pt>
    <dgm:pt modelId="{0ED23928-B165-41F7-BC9C-8FA8FA871F55}" type="sibTrans" cxnId="{170CE521-5E70-472B-9BD8-9B83A7BF1471}">
      <dgm:prSet/>
      <dgm:spPr/>
      <dgm:t>
        <a:bodyPr/>
        <a:lstStyle/>
        <a:p>
          <a:endParaRPr lang="en-US"/>
        </a:p>
      </dgm:t>
    </dgm:pt>
    <dgm:pt modelId="{586A24AE-8DF3-4672-B201-075A6501965B}" type="pres">
      <dgm:prSet presAssocID="{48F34CAB-009A-409A-BEFA-3D7AF04112B2}" presName="root" presStyleCnt="0">
        <dgm:presLayoutVars>
          <dgm:dir/>
          <dgm:resizeHandles val="exact"/>
        </dgm:presLayoutVars>
      </dgm:prSet>
      <dgm:spPr/>
    </dgm:pt>
    <dgm:pt modelId="{52D3E631-3AF3-4B00-9F1E-AFFDD74CC9DE}" type="pres">
      <dgm:prSet presAssocID="{7FFE2892-2BAB-4904-BD5B-5493DD7F998D}" presName="compNode" presStyleCnt="0"/>
      <dgm:spPr/>
    </dgm:pt>
    <dgm:pt modelId="{A64D4FAE-A863-47D9-A943-1CEF47345ABB}" type="pres">
      <dgm:prSet presAssocID="{7FFE2892-2BAB-4904-BD5B-5493DD7F998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B975BAB4-9574-44D0-A436-834BFB86696D}" type="pres">
      <dgm:prSet presAssocID="{7FFE2892-2BAB-4904-BD5B-5493DD7F998D}" presName="iconSpace" presStyleCnt="0"/>
      <dgm:spPr/>
    </dgm:pt>
    <dgm:pt modelId="{47E2165C-B4B1-43F5-9F6E-3A9671FF6639}" type="pres">
      <dgm:prSet presAssocID="{7FFE2892-2BAB-4904-BD5B-5493DD7F998D}" presName="parTx" presStyleLbl="revTx" presStyleIdx="0" presStyleCnt="8">
        <dgm:presLayoutVars>
          <dgm:chMax val="0"/>
          <dgm:chPref val="0"/>
        </dgm:presLayoutVars>
      </dgm:prSet>
      <dgm:spPr/>
    </dgm:pt>
    <dgm:pt modelId="{931064E5-61A1-4E96-94E1-00E49186BB46}" type="pres">
      <dgm:prSet presAssocID="{7FFE2892-2BAB-4904-BD5B-5493DD7F998D}" presName="txSpace" presStyleCnt="0"/>
      <dgm:spPr/>
    </dgm:pt>
    <dgm:pt modelId="{62B92E9E-74EB-4D67-BB48-D64018AA74A3}" type="pres">
      <dgm:prSet presAssocID="{7FFE2892-2BAB-4904-BD5B-5493DD7F998D}" presName="desTx" presStyleLbl="revTx" presStyleIdx="1" presStyleCnt="8">
        <dgm:presLayoutVars/>
      </dgm:prSet>
      <dgm:spPr/>
    </dgm:pt>
    <dgm:pt modelId="{98F1D02E-0350-4BE9-8346-C7A53BB2FB62}" type="pres">
      <dgm:prSet presAssocID="{6E66F53C-1947-499F-B26F-8F9F845F4ED2}" presName="sibTrans" presStyleCnt="0"/>
      <dgm:spPr/>
    </dgm:pt>
    <dgm:pt modelId="{4F758A88-71C9-40C6-806D-2DEF9016BC10}" type="pres">
      <dgm:prSet presAssocID="{1789F463-574F-4268-A645-29EA33A3BC22}" presName="compNode" presStyleCnt="0"/>
      <dgm:spPr/>
    </dgm:pt>
    <dgm:pt modelId="{3B3C43BF-3765-45F0-91A1-87846665074F}" type="pres">
      <dgm:prSet presAssocID="{1789F463-574F-4268-A645-29EA33A3BC22}"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ulldozer"/>
        </a:ext>
      </dgm:extLst>
    </dgm:pt>
    <dgm:pt modelId="{CF155C17-4392-4E8D-8E2F-5F50E19513EF}" type="pres">
      <dgm:prSet presAssocID="{1789F463-574F-4268-A645-29EA33A3BC22}" presName="iconSpace" presStyleCnt="0"/>
      <dgm:spPr/>
    </dgm:pt>
    <dgm:pt modelId="{1C868165-FCA5-469D-B803-2E796D0D2942}" type="pres">
      <dgm:prSet presAssocID="{1789F463-574F-4268-A645-29EA33A3BC22}" presName="parTx" presStyleLbl="revTx" presStyleIdx="2" presStyleCnt="8">
        <dgm:presLayoutVars>
          <dgm:chMax val="0"/>
          <dgm:chPref val="0"/>
        </dgm:presLayoutVars>
      </dgm:prSet>
      <dgm:spPr/>
    </dgm:pt>
    <dgm:pt modelId="{0425FE06-FC8C-4F12-9784-4D335CC221A0}" type="pres">
      <dgm:prSet presAssocID="{1789F463-574F-4268-A645-29EA33A3BC22}" presName="txSpace" presStyleCnt="0"/>
      <dgm:spPr/>
    </dgm:pt>
    <dgm:pt modelId="{52836956-ECA4-46A7-B55F-9B727B03918A}" type="pres">
      <dgm:prSet presAssocID="{1789F463-574F-4268-A645-29EA33A3BC22}" presName="desTx" presStyleLbl="revTx" presStyleIdx="3" presStyleCnt="8" custScaleY="98700" custLinFactNeighborX="-1379" custLinFactNeighborY="-37944">
        <dgm:presLayoutVars/>
      </dgm:prSet>
      <dgm:spPr/>
    </dgm:pt>
    <dgm:pt modelId="{45983638-ED05-4191-9323-5C5959964667}" type="pres">
      <dgm:prSet presAssocID="{A2BF602F-322B-429A-9615-82255B6E2B8B}" presName="sibTrans" presStyleCnt="0"/>
      <dgm:spPr/>
    </dgm:pt>
    <dgm:pt modelId="{9541EFC1-02DC-449D-A50C-6DC84C994AFD}" type="pres">
      <dgm:prSet presAssocID="{9C1A043D-5CE7-4AE4-A532-B23D67804015}" presName="compNode" presStyleCnt="0"/>
      <dgm:spPr/>
    </dgm:pt>
    <dgm:pt modelId="{F9A65556-29AE-4647-856C-A3943F1A7945}" type="pres">
      <dgm:prSet presAssocID="{9C1A043D-5CE7-4AE4-A532-B23D6780401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onthly calendar"/>
        </a:ext>
      </dgm:extLst>
    </dgm:pt>
    <dgm:pt modelId="{01797240-2F10-4750-A2C7-1BBA352164E2}" type="pres">
      <dgm:prSet presAssocID="{9C1A043D-5CE7-4AE4-A532-B23D67804015}" presName="iconSpace" presStyleCnt="0"/>
      <dgm:spPr/>
    </dgm:pt>
    <dgm:pt modelId="{E498B7ED-2EB2-494E-B6C5-2DF2D751A048}" type="pres">
      <dgm:prSet presAssocID="{9C1A043D-5CE7-4AE4-A532-B23D67804015}" presName="parTx" presStyleLbl="revTx" presStyleIdx="4" presStyleCnt="8">
        <dgm:presLayoutVars>
          <dgm:chMax val="0"/>
          <dgm:chPref val="0"/>
        </dgm:presLayoutVars>
      </dgm:prSet>
      <dgm:spPr/>
    </dgm:pt>
    <dgm:pt modelId="{7128566E-163F-4BCC-87DA-EA1305BA9791}" type="pres">
      <dgm:prSet presAssocID="{9C1A043D-5CE7-4AE4-A532-B23D67804015}" presName="txSpace" presStyleCnt="0"/>
      <dgm:spPr/>
    </dgm:pt>
    <dgm:pt modelId="{67F86FFC-4BA2-47C9-B906-D62280C8E137}" type="pres">
      <dgm:prSet presAssocID="{9C1A043D-5CE7-4AE4-A532-B23D67804015}" presName="desTx" presStyleLbl="revTx" presStyleIdx="5" presStyleCnt="8" custLinFactNeighborX="-1837" custLinFactNeighborY="-36441">
        <dgm:presLayoutVars/>
      </dgm:prSet>
      <dgm:spPr/>
    </dgm:pt>
    <dgm:pt modelId="{5E02912D-A803-4EC9-BC04-B21668DE3106}" type="pres">
      <dgm:prSet presAssocID="{338298CC-B874-4245-82F1-006BF316FF4F}" presName="sibTrans" presStyleCnt="0"/>
      <dgm:spPr/>
    </dgm:pt>
    <dgm:pt modelId="{12727BAF-DE95-4753-B576-034B44645116}" type="pres">
      <dgm:prSet presAssocID="{3C00D81F-1D04-49FD-B449-D913CFF5EB39}" presName="compNode" presStyleCnt="0"/>
      <dgm:spPr/>
    </dgm:pt>
    <dgm:pt modelId="{600B65C3-D967-4CAF-BFA9-DF78C06B98BB}" type="pres">
      <dgm:prSet presAssocID="{3C00D81F-1D04-49FD-B449-D913CFF5EB39}"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idge scene"/>
        </a:ext>
      </dgm:extLst>
    </dgm:pt>
    <dgm:pt modelId="{BBAF5078-DE04-4DA8-A7C7-6D30AAA6E26D}" type="pres">
      <dgm:prSet presAssocID="{3C00D81F-1D04-49FD-B449-D913CFF5EB39}" presName="iconSpace" presStyleCnt="0"/>
      <dgm:spPr/>
    </dgm:pt>
    <dgm:pt modelId="{8A78F2D7-7DA3-4407-B91C-FD2CF59AD199}" type="pres">
      <dgm:prSet presAssocID="{3C00D81F-1D04-49FD-B449-D913CFF5EB39}" presName="parTx" presStyleLbl="revTx" presStyleIdx="6" presStyleCnt="8">
        <dgm:presLayoutVars>
          <dgm:chMax val="0"/>
          <dgm:chPref val="0"/>
        </dgm:presLayoutVars>
      </dgm:prSet>
      <dgm:spPr/>
    </dgm:pt>
    <dgm:pt modelId="{128FB746-DEEE-4839-B2FA-1F042621604D}" type="pres">
      <dgm:prSet presAssocID="{3C00D81F-1D04-49FD-B449-D913CFF5EB39}" presName="txSpace" presStyleCnt="0"/>
      <dgm:spPr/>
    </dgm:pt>
    <dgm:pt modelId="{79037674-C602-40E6-A2FB-C545B55F4E39}" type="pres">
      <dgm:prSet presAssocID="{3C00D81F-1D04-49FD-B449-D913CFF5EB39}" presName="desTx" presStyleLbl="revTx" presStyleIdx="7" presStyleCnt="8" custLinFactNeighborX="792" custLinFactNeighborY="-15736">
        <dgm:presLayoutVars/>
      </dgm:prSet>
      <dgm:spPr/>
    </dgm:pt>
  </dgm:ptLst>
  <dgm:cxnLst>
    <dgm:cxn modelId="{777E5B04-9802-824E-AEFB-8A29C6895E93}" type="presOf" srcId="{1789F463-574F-4268-A645-29EA33A3BC22}" destId="{1C868165-FCA5-469D-B803-2E796D0D2942}" srcOrd="0" destOrd="0" presId="urn:microsoft.com/office/officeart/2018/5/layout/CenteredIconLabelDescriptionList"/>
    <dgm:cxn modelId="{32DD1905-8E0C-4248-BC31-0B90FB48B5C5}" type="presOf" srcId="{9A37E855-ADD6-430E-BC57-3844093601A0}" destId="{79037674-C602-40E6-A2FB-C545B55F4E39}" srcOrd="0" destOrd="3" presId="urn:microsoft.com/office/officeart/2018/5/layout/CenteredIconLabelDescriptionList"/>
    <dgm:cxn modelId="{D0ACB50C-2E92-4F66-9FCB-7498144DF0DF}" srcId="{9C1A043D-5CE7-4AE4-A532-B23D67804015}" destId="{DA817338-E255-4E39-8208-345CC2470D5B}" srcOrd="0" destOrd="0" parTransId="{72D7DA15-0A0A-45D8-91F7-60C86D44AA13}" sibTransId="{CE81918D-220C-4CAC-A29C-B651902A972D}"/>
    <dgm:cxn modelId="{B07DFC0F-A8D8-4DC1-8E78-C439AAA733E5}" srcId="{48F34CAB-009A-409A-BEFA-3D7AF04112B2}" destId="{7FFE2892-2BAB-4904-BD5B-5493DD7F998D}" srcOrd="0" destOrd="0" parTransId="{C0A051A6-26E9-4CF8-9208-540F6AA256F0}" sibTransId="{6E66F53C-1947-499F-B26F-8F9F845F4ED2}"/>
    <dgm:cxn modelId="{170CE521-5E70-472B-9BD8-9B83A7BF1471}" srcId="{3C00D81F-1D04-49FD-B449-D913CFF5EB39}" destId="{F1D783E8-CB97-4072-8D96-B812587A6A5F}" srcOrd="7" destOrd="0" parTransId="{9A19286A-4232-4B9A-8A2F-8C1C8651FE4D}" sibTransId="{0ED23928-B165-41F7-BC9C-8FA8FA871F55}"/>
    <dgm:cxn modelId="{7BA27A25-7E18-44F1-BBDC-904130E827F5}" srcId="{48F34CAB-009A-409A-BEFA-3D7AF04112B2}" destId="{3C00D81F-1D04-49FD-B449-D913CFF5EB39}" srcOrd="3" destOrd="0" parTransId="{0A15186A-27A3-4DF6-BFF3-52D76FCDE91E}" sibTransId="{3909613F-BC85-46F9-BC18-BA540BAC40A1}"/>
    <dgm:cxn modelId="{CD343535-CED3-5647-B89D-FB787C3D09EC}" type="presOf" srcId="{CD3F3955-B99C-41EE-BAB4-0EC1E9907025}" destId="{52836956-ECA4-46A7-B55F-9B727B03918A}" srcOrd="0" destOrd="1" presId="urn:microsoft.com/office/officeart/2018/5/layout/CenteredIconLabelDescriptionList"/>
    <dgm:cxn modelId="{EA12273A-1C70-4317-9920-C6514F21A225}" srcId="{1789F463-574F-4268-A645-29EA33A3BC22}" destId="{CD3F3955-B99C-41EE-BAB4-0EC1E9907025}" srcOrd="1" destOrd="0" parTransId="{C12F53C0-DD3F-43BB-A777-E9C1DDC3112E}" sibTransId="{469C41BE-BF0D-43FF-BF78-32510579A0E1}"/>
    <dgm:cxn modelId="{5C612F3E-C77A-FD4A-A2F7-A864743917C6}" type="presOf" srcId="{D4B89BBC-C65F-4247-8CD5-876BF5167899}" destId="{79037674-C602-40E6-A2FB-C545B55F4E39}" srcOrd="0" destOrd="2" presId="urn:microsoft.com/office/officeart/2018/5/layout/CenteredIconLabelDescriptionList"/>
    <dgm:cxn modelId="{775E673F-5540-9047-9C18-1CCAD77AAFCD}" type="presOf" srcId="{31F91020-91BC-4C86-900A-42FC6A345555}" destId="{79037674-C602-40E6-A2FB-C545B55F4E39}" srcOrd="0" destOrd="4" presId="urn:microsoft.com/office/officeart/2018/5/layout/CenteredIconLabelDescriptionList"/>
    <dgm:cxn modelId="{42BB8943-699E-4EC9-AEBA-3902B694F812}" srcId="{3C00D81F-1D04-49FD-B449-D913CFF5EB39}" destId="{2A3FD0A0-B2F1-40DF-849F-9E2C9A2CA23F}" srcOrd="5" destOrd="0" parTransId="{268F8C10-4F24-4259-9CCB-B883739A8285}" sibTransId="{542F43FA-C8F1-4A3E-8ECE-43EED5B815E3}"/>
    <dgm:cxn modelId="{190F3C4F-F35A-4151-AD30-CE8F159FE2A9}" srcId="{3C00D81F-1D04-49FD-B449-D913CFF5EB39}" destId="{09BCFD44-BE44-44FE-AAC0-9EC0EBBF6D5A}" srcOrd="6" destOrd="0" parTransId="{2EAD1BE1-2D67-421F-8D96-DC978FE87C3D}" sibTransId="{492560B6-6A8C-4B3E-A629-9D3F370C8C8A}"/>
    <dgm:cxn modelId="{10C4245A-F004-4545-954D-2E83A97549AB}" srcId="{48F34CAB-009A-409A-BEFA-3D7AF04112B2}" destId="{9C1A043D-5CE7-4AE4-A532-B23D67804015}" srcOrd="2" destOrd="0" parTransId="{20BF6612-FCD8-40F7-ABDC-90561158378D}" sibTransId="{338298CC-B874-4245-82F1-006BF316FF4F}"/>
    <dgm:cxn modelId="{7BE83660-7F8D-9D4F-97AA-9FFBA4CEE371}" type="presOf" srcId="{2432ED15-2FC6-4248-A6E9-97F6BDDD2674}" destId="{79037674-C602-40E6-A2FB-C545B55F4E39}" srcOrd="0" destOrd="0" presId="urn:microsoft.com/office/officeart/2018/5/layout/CenteredIconLabelDescriptionList"/>
    <dgm:cxn modelId="{38209F61-5022-414B-BADF-DCFE3BC95052}" type="presOf" srcId="{F1D783E8-CB97-4072-8D96-B812587A6A5F}" destId="{79037674-C602-40E6-A2FB-C545B55F4E39}" srcOrd="0" destOrd="7" presId="urn:microsoft.com/office/officeart/2018/5/layout/CenteredIconLabelDescriptionList"/>
    <dgm:cxn modelId="{2E64106D-CF60-4520-851C-FB8A6895FB9D}" srcId="{3C00D81F-1D04-49FD-B449-D913CFF5EB39}" destId="{31F91020-91BC-4C86-900A-42FC6A345555}" srcOrd="4" destOrd="0" parTransId="{FEAC47B2-E3F5-44B8-94B5-8A2F5DA8B8FC}" sibTransId="{1D3210E1-9235-489B-BE0B-CD32186BBEA8}"/>
    <dgm:cxn modelId="{0CE11673-13DB-6F44-B77D-7AAF2530D6CB}" type="presOf" srcId="{8D3394D1-A7EE-4A76-ACD7-2DC0E6E2916D}" destId="{52836956-ECA4-46A7-B55F-9B727B03918A}" srcOrd="0" destOrd="0" presId="urn:microsoft.com/office/officeart/2018/5/layout/CenteredIconLabelDescriptionList"/>
    <dgm:cxn modelId="{BBC6A382-5F3A-384F-955D-6CF22953DAAC}" type="presOf" srcId="{48F34CAB-009A-409A-BEFA-3D7AF04112B2}" destId="{586A24AE-8DF3-4672-B201-075A6501965B}" srcOrd="0" destOrd="0" presId="urn:microsoft.com/office/officeart/2018/5/layout/CenteredIconLabelDescriptionList"/>
    <dgm:cxn modelId="{913D8D87-2691-4F95-8F31-A533618ADD08}" srcId="{3C00D81F-1D04-49FD-B449-D913CFF5EB39}" destId="{9A37E855-ADD6-430E-BC57-3844093601A0}" srcOrd="3" destOrd="0" parTransId="{CC989EAD-72BA-4D20-B4EE-495C683579B2}" sibTransId="{C09ED98B-DFD5-4375-A3E7-2C624BAFC91E}"/>
    <dgm:cxn modelId="{0290C088-9861-5B4D-9968-5CC7F82754E2}" type="presOf" srcId="{2A3FD0A0-B2F1-40DF-849F-9E2C9A2CA23F}" destId="{79037674-C602-40E6-A2FB-C545B55F4E39}" srcOrd="0" destOrd="5" presId="urn:microsoft.com/office/officeart/2018/5/layout/CenteredIconLabelDescriptionList"/>
    <dgm:cxn modelId="{68CB9D8F-8889-4D1F-B1AC-FB6339ACD418}" srcId="{3C00D81F-1D04-49FD-B449-D913CFF5EB39}" destId="{610861B7-BC1D-4DB8-BBAF-B007A6F3AF6E}" srcOrd="1" destOrd="0" parTransId="{0D921AE1-1E43-4EFB-AC9D-AC9EDB9489BC}" sibTransId="{1BB74019-75F9-4743-BB7A-AF6E39B1A7BF}"/>
    <dgm:cxn modelId="{9930B994-8E11-7F45-8193-AEC5A84CBE53}" type="presOf" srcId="{7FFE2892-2BAB-4904-BD5B-5493DD7F998D}" destId="{47E2165C-B4B1-43F5-9F6E-3A9671FF6639}" srcOrd="0" destOrd="0" presId="urn:microsoft.com/office/officeart/2018/5/layout/CenteredIconLabelDescriptionList"/>
    <dgm:cxn modelId="{3C18C09C-CBA0-214F-BAEC-93C88681B5DA}" type="presOf" srcId="{DA817338-E255-4E39-8208-345CC2470D5B}" destId="{67F86FFC-4BA2-47C9-B906-D62280C8E137}" srcOrd="0" destOrd="0" presId="urn:microsoft.com/office/officeart/2018/5/layout/CenteredIconLabelDescriptionList"/>
    <dgm:cxn modelId="{18EFB7A0-2421-40DB-8212-52985AEC4743}" srcId="{48F34CAB-009A-409A-BEFA-3D7AF04112B2}" destId="{1789F463-574F-4268-A645-29EA33A3BC22}" srcOrd="1" destOrd="0" parTransId="{C03B1160-5767-4411-A3C8-E3842CA73CA8}" sibTransId="{A2BF602F-322B-429A-9615-82255B6E2B8B}"/>
    <dgm:cxn modelId="{555F2FA6-06D4-4B46-BF59-CA2003154911}" srcId="{3C00D81F-1D04-49FD-B449-D913CFF5EB39}" destId="{2432ED15-2FC6-4248-A6E9-97F6BDDD2674}" srcOrd="0" destOrd="0" parTransId="{643D2CD1-244E-49CC-AC4B-C1A99F595A96}" sibTransId="{4F9F6E82-D679-48CC-9915-4D99134209E2}"/>
    <dgm:cxn modelId="{36CBE3AF-0C5B-3148-BD10-4230229931A2}" type="presOf" srcId="{9C1A043D-5CE7-4AE4-A532-B23D67804015}" destId="{E498B7ED-2EB2-494E-B6C5-2DF2D751A048}" srcOrd="0" destOrd="0" presId="urn:microsoft.com/office/officeart/2018/5/layout/CenteredIconLabelDescriptionList"/>
    <dgm:cxn modelId="{272C1FBB-6A19-B54F-BE00-47BAABEEA5FC}" type="presOf" srcId="{610861B7-BC1D-4DB8-BBAF-B007A6F3AF6E}" destId="{79037674-C602-40E6-A2FB-C545B55F4E39}" srcOrd="0" destOrd="1" presId="urn:microsoft.com/office/officeart/2018/5/layout/CenteredIconLabelDescriptionList"/>
    <dgm:cxn modelId="{E81189C9-ED2F-E547-89B8-FFF97BCF6233}" type="presOf" srcId="{CD2DA055-A3C2-49FE-A834-30DB3DA829CF}" destId="{67F86FFC-4BA2-47C9-B906-D62280C8E137}" srcOrd="0" destOrd="1" presId="urn:microsoft.com/office/officeart/2018/5/layout/CenteredIconLabelDescriptionList"/>
    <dgm:cxn modelId="{D9B8C9D0-598C-4BAC-B560-1091AF58CDA0}" srcId="{9C1A043D-5CE7-4AE4-A532-B23D67804015}" destId="{CD2DA055-A3C2-49FE-A834-30DB3DA829CF}" srcOrd="1" destOrd="0" parTransId="{EDB7C4A7-4EB5-4256-B38B-1B248E7FDD1D}" sibTransId="{15106D5E-7E6A-4CB3-B89F-F580D596AC57}"/>
    <dgm:cxn modelId="{342993D3-A987-4F96-924E-950A01BD316D}" srcId="{1789F463-574F-4268-A645-29EA33A3BC22}" destId="{8D3394D1-A7EE-4A76-ACD7-2DC0E6E2916D}" srcOrd="0" destOrd="0" parTransId="{44B3A78D-15E9-49EE-B591-7D974AE05ECD}" sibTransId="{36E869C7-B71F-4AD7-89E0-86CB3E90B105}"/>
    <dgm:cxn modelId="{662174EE-B356-4F89-873A-00397C242653}" srcId="{3C00D81F-1D04-49FD-B449-D913CFF5EB39}" destId="{D4B89BBC-C65F-4247-8CD5-876BF5167899}" srcOrd="2" destOrd="0" parTransId="{F136781A-0C73-42A3-A71D-A8C99687A7D6}" sibTransId="{B3DA568F-F38E-40E2-AE17-5E04F5764DC3}"/>
    <dgm:cxn modelId="{C37584EE-BFB6-EB46-A7FB-02C6587E25FE}" type="presOf" srcId="{3C00D81F-1D04-49FD-B449-D913CFF5EB39}" destId="{8A78F2D7-7DA3-4407-B91C-FD2CF59AD199}" srcOrd="0" destOrd="0" presId="urn:microsoft.com/office/officeart/2018/5/layout/CenteredIconLabelDescriptionList"/>
    <dgm:cxn modelId="{D7ABA3F3-020B-8845-BB1D-DEB85686A43E}" type="presOf" srcId="{09BCFD44-BE44-44FE-AAC0-9EC0EBBF6D5A}" destId="{79037674-C602-40E6-A2FB-C545B55F4E39}" srcOrd="0" destOrd="6" presId="urn:microsoft.com/office/officeart/2018/5/layout/CenteredIconLabelDescriptionList"/>
    <dgm:cxn modelId="{1C934B85-68AD-DD45-8094-C7D64653203C}" type="presParOf" srcId="{586A24AE-8DF3-4672-B201-075A6501965B}" destId="{52D3E631-3AF3-4B00-9F1E-AFFDD74CC9DE}" srcOrd="0" destOrd="0" presId="urn:microsoft.com/office/officeart/2018/5/layout/CenteredIconLabelDescriptionList"/>
    <dgm:cxn modelId="{56EEF416-EE39-8940-975B-FC16B189FB2C}" type="presParOf" srcId="{52D3E631-3AF3-4B00-9F1E-AFFDD74CC9DE}" destId="{A64D4FAE-A863-47D9-A943-1CEF47345ABB}" srcOrd="0" destOrd="0" presId="urn:microsoft.com/office/officeart/2018/5/layout/CenteredIconLabelDescriptionList"/>
    <dgm:cxn modelId="{7540F58B-522D-F34B-9CD5-38CA071C0101}" type="presParOf" srcId="{52D3E631-3AF3-4B00-9F1E-AFFDD74CC9DE}" destId="{B975BAB4-9574-44D0-A436-834BFB86696D}" srcOrd="1" destOrd="0" presId="urn:microsoft.com/office/officeart/2018/5/layout/CenteredIconLabelDescriptionList"/>
    <dgm:cxn modelId="{436E5C24-EAC8-0C45-9170-1072D00B93E3}" type="presParOf" srcId="{52D3E631-3AF3-4B00-9F1E-AFFDD74CC9DE}" destId="{47E2165C-B4B1-43F5-9F6E-3A9671FF6639}" srcOrd="2" destOrd="0" presId="urn:microsoft.com/office/officeart/2018/5/layout/CenteredIconLabelDescriptionList"/>
    <dgm:cxn modelId="{8DBC768F-72EE-7B4F-B1A8-7DB1AA317982}" type="presParOf" srcId="{52D3E631-3AF3-4B00-9F1E-AFFDD74CC9DE}" destId="{931064E5-61A1-4E96-94E1-00E49186BB46}" srcOrd="3" destOrd="0" presId="urn:microsoft.com/office/officeart/2018/5/layout/CenteredIconLabelDescriptionList"/>
    <dgm:cxn modelId="{383429E7-52F7-AD4E-AF61-38A301365714}" type="presParOf" srcId="{52D3E631-3AF3-4B00-9F1E-AFFDD74CC9DE}" destId="{62B92E9E-74EB-4D67-BB48-D64018AA74A3}" srcOrd="4" destOrd="0" presId="urn:microsoft.com/office/officeart/2018/5/layout/CenteredIconLabelDescriptionList"/>
    <dgm:cxn modelId="{EC0E3725-440B-A549-97F0-13A7CC3606E4}" type="presParOf" srcId="{586A24AE-8DF3-4672-B201-075A6501965B}" destId="{98F1D02E-0350-4BE9-8346-C7A53BB2FB62}" srcOrd="1" destOrd="0" presId="urn:microsoft.com/office/officeart/2018/5/layout/CenteredIconLabelDescriptionList"/>
    <dgm:cxn modelId="{D8DC638D-C0FF-A443-A384-14A4406B9652}" type="presParOf" srcId="{586A24AE-8DF3-4672-B201-075A6501965B}" destId="{4F758A88-71C9-40C6-806D-2DEF9016BC10}" srcOrd="2" destOrd="0" presId="urn:microsoft.com/office/officeart/2018/5/layout/CenteredIconLabelDescriptionList"/>
    <dgm:cxn modelId="{78AC21C6-C4BD-2940-BEB7-19E54AEDDF14}" type="presParOf" srcId="{4F758A88-71C9-40C6-806D-2DEF9016BC10}" destId="{3B3C43BF-3765-45F0-91A1-87846665074F}" srcOrd="0" destOrd="0" presId="urn:microsoft.com/office/officeart/2018/5/layout/CenteredIconLabelDescriptionList"/>
    <dgm:cxn modelId="{667B6F0F-A7D5-7240-B0B3-2454B3A781F3}" type="presParOf" srcId="{4F758A88-71C9-40C6-806D-2DEF9016BC10}" destId="{CF155C17-4392-4E8D-8E2F-5F50E19513EF}" srcOrd="1" destOrd="0" presId="urn:microsoft.com/office/officeart/2018/5/layout/CenteredIconLabelDescriptionList"/>
    <dgm:cxn modelId="{85CE7B19-2753-D044-B785-1ABB4F101328}" type="presParOf" srcId="{4F758A88-71C9-40C6-806D-2DEF9016BC10}" destId="{1C868165-FCA5-469D-B803-2E796D0D2942}" srcOrd="2" destOrd="0" presId="urn:microsoft.com/office/officeart/2018/5/layout/CenteredIconLabelDescriptionList"/>
    <dgm:cxn modelId="{26EE6F66-5282-5342-8DB6-A0C57F8AE6B2}" type="presParOf" srcId="{4F758A88-71C9-40C6-806D-2DEF9016BC10}" destId="{0425FE06-FC8C-4F12-9784-4D335CC221A0}" srcOrd="3" destOrd="0" presId="urn:microsoft.com/office/officeart/2018/5/layout/CenteredIconLabelDescriptionList"/>
    <dgm:cxn modelId="{CAF1502C-C5EB-514C-9ED3-E5AD737411B9}" type="presParOf" srcId="{4F758A88-71C9-40C6-806D-2DEF9016BC10}" destId="{52836956-ECA4-46A7-B55F-9B727B03918A}" srcOrd="4" destOrd="0" presId="urn:microsoft.com/office/officeart/2018/5/layout/CenteredIconLabelDescriptionList"/>
    <dgm:cxn modelId="{010AB813-7354-FB42-852A-4B718540FDBB}" type="presParOf" srcId="{586A24AE-8DF3-4672-B201-075A6501965B}" destId="{45983638-ED05-4191-9323-5C5959964667}" srcOrd="3" destOrd="0" presId="urn:microsoft.com/office/officeart/2018/5/layout/CenteredIconLabelDescriptionList"/>
    <dgm:cxn modelId="{F11CB22C-FCD9-C246-9E4C-B06D7F909A93}" type="presParOf" srcId="{586A24AE-8DF3-4672-B201-075A6501965B}" destId="{9541EFC1-02DC-449D-A50C-6DC84C994AFD}" srcOrd="4" destOrd="0" presId="urn:microsoft.com/office/officeart/2018/5/layout/CenteredIconLabelDescriptionList"/>
    <dgm:cxn modelId="{273A0EFF-BE5D-AE4F-8BF7-7352437F6D93}" type="presParOf" srcId="{9541EFC1-02DC-449D-A50C-6DC84C994AFD}" destId="{F9A65556-29AE-4647-856C-A3943F1A7945}" srcOrd="0" destOrd="0" presId="urn:microsoft.com/office/officeart/2018/5/layout/CenteredIconLabelDescriptionList"/>
    <dgm:cxn modelId="{89356BA3-D9D0-334D-A75F-4B341F10A3F1}" type="presParOf" srcId="{9541EFC1-02DC-449D-A50C-6DC84C994AFD}" destId="{01797240-2F10-4750-A2C7-1BBA352164E2}" srcOrd="1" destOrd="0" presId="urn:microsoft.com/office/officeart/2018/5/layout/CenteredIconLabelDescriptionList"/>
    <dgm:cxn modelId="{9D97C034-0027-0349-87AC-9C86AA6CF578}" type="presParOf" srcId="{9541EFC1-02DC-449D-A50C-6DC84C994AFD}" destId="{E498B7ED-2EB2-494E-B6C5-2DF2D751A048}" srcOrd="2" destOrd="0" presId="urn:microsoft.com/office/officeart/2018/5/layout/CenteredIconLabelDescriptionList"/>
    <dgm:cxn modelId="{FC798A3C-893B-FC44-9F5B-A8AB3BC09DB3}" type="presParOf" srcId="{9541EFC1-02DC-449D-A50C-6DC84C994AFD}" destId="{7128566E-163F-4BCC-87DA-EA1305BA9791}" srcOrd="3" destOrd="0" presId="urn:microsoft.com/office/officeart/2018/5/layout/CenteredIconLabelDescriptionList"/>
    <dgm:cxn modelId="{A1DF021D-A3FA-2C4E-B74D-55B0B6D84FA7}" type="presParOf" srcId="{9541EFC1-02DC-449D-A50C-6DC84C994AFD}" destId="{67F86FFC-4BA2-47C9-B906-D62280C8E137}" srcOrd="4" destOrd="0" presId="urn:microsoft.com/office/officeart/2018/5/layout/CenteredIconLabelDescriptionList"/>
    <dgm:cxn modelId="{B18D1B24-0C1B-9A4E-9B10-9BD8385154CC}" type="presParOf" srcId="{586A24AE-8DF3-4672-B201-075A6501965B}" destId="{5E02912D-A803-4EC9-BC04-B21668DE3106}" srcOrd="5" destOrd="0" presId="urn:microsoft.com/office/officeart/2018/5/layout/CenteredIconLabelDescriptionList"/>
    <dgm:cxn modelId="{A13A4F2B-48AE-5F4B-8124-A5BD9F2531E9}" type="presParOf" srcId="{586A24AE-8DF3-4672-B201-075A6501965B}" destId="{12727BAF-DE95-4753-B576-034B44645116}" srcOrd="6" destOrd="0" presId="urn:microsoft.com/office/officeart/2018/5/layout/CenteredIconLabelDescriptionList"/>
    <dgm:cxn modelId="{34EEA468-F521-874E-A16C-EEE6F982FE39}" type="presParOf" srcId="{12727BAF-DE95-4753-B576-034B44645116}" destId="{600B65C3-D967-4CAF-BFA9-DF78C06B98BB}" srcOrd="0" destOrd="0" presId="urn:microsoft.com/office/officeart/2018/5/layout/CenteredIconLabelDescriptionList"/>
    <dgm:cxn modelId="{8F78AA55-CB63-B04A-920F-E2A950AB2D66}" type="presParOf" srcId="{12727BAF-DE95-4753-B576-034B44645116}" destId="{BBAF5078-DE04-4DA8-A7C7-6D30AAA6E26D}" srcOrd="1" destOrd="0" presId="urn:microsoft.com/office/officeart/2018/5/layout/CenteredIconLabelDescriptionList"/>
    <dgm:cxn modelId="{FA55BB10-F8FB-D14E-9CEF-E7DB0C8FAC73}" type="presParOf" srcId="{12727BAF-DE95-4753-B576-034B44645116}" destId="{8A78F2D7-7DA3-4407-B91C-FD2CF59AD199}" srcOrd="2" destOrd="0" presId="urn:microsoft.com/office/officeart/2018/5/layout/CenteredIconLabelDescriptionList"/>
    <dgm:cxn modelId="{8F379C11-A47B-7A41-8C63-FCC1AAFE89CF}" type="presParOf" srcId="{12727BAF-DE95-4753-B576-034B44645116}" destId="{128FB746-DEEE-4839-B2FA-1F042621604D}" srcOrd="3" destOrd="0" presId="urn:microsoft.com/office/officeart/2018/5/layout/CenteredIconLabelDescriptionList"/>
    <dgm:cxn modelId="{3D45C64C-285A-A64C-A96E-AFBA84DAF7C9}" type="presParOf" srcId="{12727BAF-DE95-4753-B576-034B44645116}" destId="{79037674-C602-40E6-A2FB-C545B55F4E3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6E2634B-33E2-4DC1-A5C9-2C756600C720}"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A14E7EF2-2EA3-4E0B-A2C8-BBFDC34DFD22}">
      <dgm:prSet/>
      <dgm:spPr/>
      <dgm:t>
        <a:bodyPr/>
        <a:lstStyle/>
        <a:p>
          <a:r>
            <a:rPr lang="en-US"/>
            <a:t>4. Data Cleaning and Preparation:</a:t>
          </a:r>
        </a:p>
      </dgm:t>
    </dgm:pt>
    <dgm:pt modelId="{0C085FD8-6E85-4FC1-8B0D-5CFBB13AD835}" type="parTrans" cxnId="{EB6F0DF3-3B27-4331-A35D-2A5B76F7213E}">
      <dgm:prSet/>
      <dgm:spPr/>
      <dgm:t>
        <a:bodyPr/>
        <a:lstStyle/>
        <a:p>
          <a:endParaRPr lang="en-US"/>
        </a:p>
      </dgm:t>
    </dgm:pt>
    <dgm:pt modelId="{2A018C2B-939B-47E3-8045-A0EFFA66B0D6}" type="sibTrans" cxnId="{EB6F0DF3-3B27-4331-A35D-2A5B76F7213E}">
      <dgm:prSet/>
      <dgm:spPr/>
      <dgm:t>
        <a:bodyPr/>
        <a:lstStyle/>
        <a:p>
          <a:endParaRPr lang="en-US"/>
        </a:p>
      </dgm:t>
    </dgm:pt>
    <dgm:pt modelId="{A7AA0966-2137-4479-8865-732CCCF67D0B}">
      <dgm:prSet/>
      <dgm:spPr/>
      <dgm:t>
        <a:bodyPr/>
        <a:lstStyle/>
        <a:p>
          <a:r>
            <a:rPr lang="en-US"/>
            <a:t>We sorted the data by symbol, year, month, and day for better organization.</a:t>
          </a:r>
        </a:p>
      </dgm:t>
    </dgm:pt>
    <dgm:pt modelId="{611438BA-65FC-4DAE-BA6C-98D1ED23D205}" type="parTrans" cxnId="{F33E64E2-B00E-4B0D-81DE-A89E92E4F940}">
      <dgm:prSet/>
      <dgm:spPr/>
      <dgm:t>
        <a:bodyPr/>
        <a:lstStyle/>
        <a:p>
          <a:endParaRPr lang="en-US"/>
        </a:p>
      </dgm:t>
    </dgm:pt>
    <dgm:pt modelId="{A34B0CDB-D538-47FF-B517-83FF2004DB0F}" type="sibTrans" cxnId="{F33E64E2-B00E-4B0D-81DE-A89E92E4F940}">
      <dgm:prSet/>
      <dgm:spPr/>
      <dgm:t>
        <a:bodyPr/>
        <a:lstStyle/>
        <a:p>
          <a:endParaRPr lang="en-US"/>
        </a:p>
      </dgm:t>
    </dgm:pt>
    <dgm:pt modelId="{D42A0054-C83D-4FF4-AE14-91C7D101DE42}">
      <dgm:prSet/>
      <dgm:spPr/>
      <dgm:t>
        <a:bodyPr/>
        <a:lstStyle/>
        <a:p>
          <a:r>
            <a:rPr lang="en-US"/>
            <a:t>The data was filtered to focus specifically on the period from 2010 to 2023.</a:t>
          </a:r>
        </a:p>
      </dgm:t>
    </dgm:pt>
    <dgm:pt modelId="{8FF35B4C-AE5C-40B8-A9C8-F68B22F88B6E}" type="parTrans" cxnId="{B243094F-CFC1-4D42-A3B2-863D19A80421}">
      <dgm:prSet/>
      <dgm:spPr/>
      <dgm:t>
        <a:bodyPr/>
        <a:lstStyle/>
        <a:p>
          <a:endParaRPr lang="en-US"/>
        </a:p>
      </dgm:t>
    </dgm:pt>
    <dgm:pt modelId="{ABC08365-8592-46EC-B6A3-FDCEDEBDF62D}" type="sibTrans" cxnId="{B243094F-CFC1-4D42-A3B2-863D19A80421}">
      <dgm:prSet/>
      <dgm:spPr/>
      <dgm:t>
        <a:bodyPr/>
        <a:lstStyle/>
        <a:p>
          <a:endParaRPr lang="en-US"/>
        </a:p>
      </dgm:t>
    </dgm:pt>
    <dgm:pt modelId="{46787DD0-C437-4C2A-837E-0CE42BA850F9}">
      <dgm:prSet/>
      <dgm:spPr/>
      <dgm:t>
        <a:bodyPr/>
        <a:lstStyle/>
        <a:p>
          <a:r>
            <a:rPr lang="en-US"/>
            <a:t>We employed dimensionality reduction by grouping the data by symbol, year, and month, resulting in a monthly view.</a:t>
          </a:r>
        </a:p>
      </dgm:t>
    </dgm:pt>
    <dgm:pt modelId="{988EC6BA-6F3B-47E1-82DA-7C9DA37820F0}" type="parTrans" cxnId="{D44C1F52-6358-4E0D-8555-C5E9460557A2}">
      <dgm:prSet/>
      <dgm:spPr/>
      <dgm:t>
        <a:bodyPr/>
        <a:lstStyle/>
        <a:p>
          <a:endParaRPr lang="en-US"/>
        </a:p>
      </dgm:t>
    </dgm:pt>
    <dgm:pt modelId="{5F29356C-AF5C-422B-A256-4E8B8EEF385F}" type="sibTrans" cxnId="{D44C1F52-6358-4E0D-8555-C5E9460557A2}">
      <dgm:prSet/>
      <dgm:spPr/>
      <dgm:t>
        <a:bodyPr/>
        <a:lstStyle/>
        <a:p>
          <a:endParaRPr lang="en-US"/>
        </a:p>
      </dgm:t>
    </dgm:pt>
    <dgm:pt modelId="{3312CA2E-3138-4BA7-BE8D-3E946DD6DF40}">
      <dgm:prSet/>
      <dgm:spPr/>
      <dgm:t>
        <a:bodyPr/>
        <a:lstStyle/>
        <a:p>
          <a:r>
            <a:rPr lang="en-US"/>
            <a:t>Missing values were imputed using the mean strategy.</a:t>
          </a:r>
        </a:p>
      </dgm:t>
    </dgm:pt>
    <dgm:pt modelId="{2B1A9E1D-FC70-43CA-954E-15C527C01B60}" type="parTrans" cxnId="{57C43A2F-00D0-46DE-BF3D-A0492EE06D94}">
      <dgm:prSet/>
      <dgm:spPr/>
      <dgm:t>
        <a:bodyPr/>
        <a:lstStyle/>
        <a:p>
          <a:endParaRPr lang="en-US"/>
        </a:p>
      </dgm:t>
    </dgm:pt>
    <dgm:pt modelId="{4D7C2878-47F0-43EA-9998-B05D289C830F}" type="sibTrans" cxnId="{57C43A2F-00D0-46DE-BF3D-A0492EE06D94}">
      <dgm:prSet/>
      <dgm:spPr/>
      <dgm:t>
        <a:bodyPr/>
        <a:lstStyle/>
        <a:p>
          <a:endParaRPr lang="en-US"/>
        </a:p>
      </dgm:t>
    </dgm:pt>
    <dgm:pt modelId="{3F711059-4446-4B67-8E51-FA28F3AAF3B8}">
      <dgm:prSet/>
      <dgm:spPr/>
      <dgm:t>
        <a:bodyPr/>
        <a:lstStyle/>
        <a:p>
          <a:r>
            <a:rPr lang="en-US"/>
            <a:t>5. Model Training Preparation:</a:t>
          </a:r>
        </a:p>
      </dgm:t>
    </dgm:pt>
    <dgm:pt modelId="{8F73E0BC-5BA9-43DF-B159-E85FFB701C27}" type="parTrans" cxnId="{AB956CDA-F848-47E8-89B7-5C7C056CB4A3}">
      <dgm:prSet/>
      <dgm:spPr/>
      <dgm:t>
        <a:bodyPr/>
        <a:lstStyle/>
        <a:p>
          <a:endParaRPr lang="en-US"/>
        </a:p>
      </dgm:t>
    </dgm:pt>
    <dgm:pt modelId="{421C25AD-580A-4CB5-BC22-A72A7B60D1F1}" type="sibTrans" cxnId="{AB956CDA-F848-47E8-89B7-5C7C056CB4A3}">
      <dgm:prSet/>
      <dgm:spPr/>
      <dgm:t>
        <a:bodyPr/>
        <a:lstStyle/>
        <a:p>
          <a:endParaRPr lang="en-US"/>
        </a:p>
      </dgm:t>
    </dgm:pt>
    <dgm:pt modelId="{E673AEC5-82D2-472D-92C6-90F42FCE5868}">
      <dgm:prSet/>
      <dgm:spPr/>
      <dgm:t>
        <a:bodyPr/>
        <a:lstStyle/>
        <a:p>
          <a:r>
            <a:rPr lang="en-US"/>
            <a:t>We split the data into training (80%) and testing (20%) sets using a random state for reproducibility.</a:t>
          </a:r>
        </a:p>
      </dgm:t>
    </dgm:pt>
    <dgm:pt modelId="{69044DDD-EDD8-483E-8D45-F7E3822A0AAD}" type="parTrans" cxnId="{6C3EBE31-4FB4-4153-BF21-0A63F31E56F4}">
      <dgm:prSet/>
      <dgm:spPr/>
      <dgm:t>
        <a:bodyPr/>
        <a:lstStyle/>
        <a:p>
          <a:endParaRPr lang="en-US"/>
        </a:p>
      </dgm:t>
    </dgm:pt>
    <dgm:pt modelId="{393E331A-CE87-4EF0-861F-132C989ED9AD}" type="sibTrans" cxnId="{6C3EBE31-4FB4-4153-BF21-0A63F31E56F4}">
      <dgm:prSet/>
      <dgm:spPr/>
      <dgm:t>
        <a:bodyPr/>
        <a:lstStyle/>
        <a:p>
          <a:endParaRPr lang="en-US"/>
        </a:p>
      </dgm:t>
    </dgm:pt>
    <dgm:pt modelId="{E7B8097A-7B4F-48D1-A3D1-DCCF0C7454EE}">
      <dgm:prSet/>
      <dgm:spPr/>
      <dgm:t>
        <a:bodyPr/>
        <a:lstStyle/>
        <a:p>
          <a:r>
            <a:rPr lang="en-US"/>
            <a:t>Further, we implemented 5-fold cross-validation within the training data to fine-tune the models using KFold.</a:t>
          </a:r>
        </a:p>
      </dgm:t>
    </dgm:pt>
    <dgm:pt modelId="{780172E5-D1FF-44DD-A631-65886666CBC5}" type="parTrans" cxnId="{3BF5ECC8-A892-4742-BAA2-46BD22B1F291}">
      <dgm:prSet/>
      <dgm:spPr/>
      <dgm:t>
        <a:bodyPr/>
        <a:lstStyle/>
        <a:p>
          <a:endParaRPr lang="en-US"/>
        </a:p>
      </dgm:t>
    </dgm:pt>
    <dgm:pt modelId="{99F2443E-BA71-4287-8A1F-689E84229149}" type="sibTrans" cxnId="{3BF5ECC8-A892-4742-BAA2-46BD22B1F291}">
      <dgm:prSet/>
      <dgm:spPr/>
      <dgm:t>
        <a:bodyPr/>
        <a:lstStyle/>
        <a:p>
          <a:endParaRPr lang="en-US"/>
        </a:p>
      </dgm:t>
    </dgm:pt>
    <dgm:pt modelId="{9FFFEBDD-BF0B-47C5-BC79-D40BCE83653F}">
      <dgm:prSet/>
      <dgm:spPr/>
      <dgm:t>
        <a:bodyPr/>
        <a:lstStyle/>
        <a:p>
          <a:r>
            <a:rPr lang="en-US"/>
            <a:t>Finally, the data was normalized using StandardScaler for improved model convergence.</a:t>
          </a:r>
        </a:p>
      </dgm:t>
    </dgm:pt>
    <dgm:pt modelId="{A334BA0E-852F-46F7-9C0C-5E367ADE6720}" type="parTrans" cxnId="{810EA4E6-A265-4927-A10B-642F8FF8BA0E}">
      <dgm:prSet/>
      <dgm:spPr/>
      <dgm:t>
        <a:bodyPr/>
        <a:lstStyle/>
        <a:p>
          <a:endParaRPr lang="en-US"/>
        </a:p>
      </dgm:t>
    </dgm:pt>
    <dgm:pt modelId="{16D43346-0BF1-47FD-9144-43F1D307E87A}" type="sibTrans" cxnId="{810EA4E6-A265-4927-A10B-642F8FF8BA0E}">
      <dgm:prSet/>
      <dgm:spPr/>
      <dgm:t>
        <a:bodyPr/>
        <a:lstStyle/>
        <a:p>
          <a:endParaRPr lang="en-US"/>
        </a:p>
      </dgm:t>
    </dgm:pt>
    <dgm:pt modelId="{BC8190E8-BE35-BE49-828A-0F3E5D2AE8A9}" type="pres">
      <dgm:prSet presAssocID="{36E2634B-33E2-4DC1-A5C9-2C756600C720}" presName="Name0" presStyleCnt="0">
        <dgm:presLayoutVars>
          <dgm:dir/>
          <dgm:resizeHandles val="exact"/>
        </dgm:presLayoutVars>
      </dgm:prSet>
      <dgm:spPr/>
    </dgm:pt>
    <dgm:pt modelId="{9E446F2A-D763-F24A-A626-85351910AB91}" type="pres">
      <dgm:prSet presAssocID="{A14E7EF2-2EA3-4E0B-A2C8-BBFDC34DFD22}" presName="node" presStyleLbl="node1" presStyleIdx="0" presStyleCnt="9">
        <dgm:presLayoutVars>
          <dgm:bulletEnabled val="1"/>
        </dgm:presLayoutVars>
      </dgm:prSet>
      <dgm:spPr/>
    </dgm:pt>
    <dgm:pt modelId="{F2CD9CBF-6547-324F-A74A-CBAD4A4B4652}" type="pres">
      <dgm:prSet presAssocID="{2A018C2B-939B-47E3-8045-A0EFFA66B0D6}" presName="sibTrans" presStyleLbl="sibTrans1D1" presStyleIdx="0" presStyleCnt="8"/>
      <dgm:spPr/>
    </dgm:pt>
    <dgm:pt modelId="{A5CF165C-1AE6-9C40-8B30-EF9F8580AFCF}" type="pres">
      <dgm:prSet presAssocID="{2A018C2B-939B-47E3-8045-A0EFFA66B0D6}" presName="connectorText" presStyleLbl="sibTrans1D1" presStyleIdx="0" presStyleCnt="8"/>
      <dgm:spPr/>
    </dgm:pt>
    <dgm:pt modelId="{28ED6DBC-3136-0B41-9B6E-4A8AFCD4CE96}" type="pres">
      <dgm:prSet presAssocID="{A7AA0966-2137-4479-8865-732CCCF67D0B}" presName="node" presStyleLbl="node1" presStyleIdx="1" presStyleCnt="9">
        <dgm:presLayoutVars>
          <dgm:bulletEnabled val="1"/>
        </dgm:presLayoutVars>
      </dgm:prSet>
      <dgm:spPr/>
    </dgm:pt>
    <dgm:pt modelId="{CE991E9E-4765-BC43-AA60-F385F11FA537}" type="pres">
      <dgm:prSet presAssocID="{A34B0CDB-D538-47FF-B517-83FF2004DB0F}" presName="sibTrans" presStyleLbl="sibTrans1D1" presStyleIdx="1" presStyleCnt="8"/>
      <dgm:spPr/>
    </dgm:pt>
    <dgm:pt modelId="{63CD9BDC-D5AA-FC4E-940D-702C9BEF03CA}" type="pres">
      <dgm:prSet presAssocID="{A34B0CDB-D538-47FF-B517-83FF2004DB0F}" presName="connectorText" presStyleLbl="sibTrans1D1" presStyleIdx="1" presStyleCnt="8"/>
      <dgm:spPr/>
    </dgm:pt>
    <dgm:pt modelId="{726614F9-86F0-C047-B0D4-CB34BED5E174}" type="pres">
      <dgm:prSet presAssocID="{D42A0054-C83D-4FF4-AE14-91C7D101DE42}" presName="node" presStyleLbl="node1" presStyleIdx="2" presStyleCnt="9">
        <dgm:presLayoutVars>
          <dgm:bulletEnabled val="1"/>
        </dgm:presLayoutVars>
      </dgm:prSet>
      <dgm:spPr/>
    </dgm:pt>
    <dgm:pt modelId="{C091901F-0556-CC4A-A6ED-6DD8793517D6}" type="pres">
      <dgm:prSet presAssocID="{ABC08365-8592-46EC-B6A3-FDCEDEBDF62D}" presName="sibTrans" presStyleLbl="sibTrans1D1" presStyleIdx="2" presStyleCnt="8"/>
      <dgm:spPr/>
    </dgm:pt>
    <dgm:pt modelId="{108FC040-9BC1-C64C-B781-5A2E2FFF8D1A}" type="pres">
      <dgm:prSet presAssocID="{ABC08365-8592-46EC-B6A3-FDCEDEBDF62D}" presName="connectorText" presStyleLbl="sibTrans1D1" presStyleIdx="2" presStyleCnt="8"/>
      <dgm:spPr/>
    </dgm:pt>
    <dgm:pt modelId="{A2BF7C0F-59A6-BB45-9913-98B4444D088B}" type="pres">
      <dgm:prSet presAssocID="{46787DD0-C437-4C2A-837E-0CE42BA850F9}" presName="node" presStyleLbl="node1" presStyleIdx="3" presStyleCnt="9">
        <dgm:presLayoutVars>
          <dgm:bulletEnabled val="1"/>
        </dgm:presLayoutVars>
      </dgm:prSet>
      <dgm:spPr/>
    </dgm:pt>
    <dgm:pt modelId="{85C23753-8772-E547-948B-7ADCD6BBD4AE}" type="pres">
      <dgm:prSet presAssocID="{5F29356C-AF5C-422B-A256-4E8B8EEF385F}" presName="sibTrans" presStyleLbl="sibTrans1D1" presStyleIdx="3" presStyleCnt="8"/>
      <dgm:spPr/>
    </dgm:pt>
    <dgm:pt modelId="{A9AF34E0-7155-0842-B8C4-C10CC831C024}" type="pres">
      <dgm:prSet presAssocID="{5F29356C-AF5C-422B-A256-4E8B8EEF385F}" presName="connectorText" presStyleLbl="sibTrans1D1" presStyleIdx="3" presStyleCnt="8"/>
      <dgm:spPr/>
    </dgm:pt>
    <dgm:pt modelId="{BA30F6E0-1CE1-1B46-A6D8-CCAE26B17D03}" type="pres">
      <dgm:prSet presAssocID="{3312CA2E-3138-4BA7-BE8D-3E946DD6DF40}" presName="node" presStyleLbl="node1" presStyleIdx="4" presStyleCnt="9">
        <dgm:presLayoutVars>
          <dgm:bulletEnabled val="1"/>
        </dgm:presLayoutVars>
      </dgm:prSet>
      <dgm:spPr/>
    </dgm:pt>
    <dgm:pt modelId="{BB26D75A-6AC2-FB49-AAF0-888C2A79E28B}" type="pres">
      <dgm:prSet presAssocID="{4D7C2878-47F0-43EA-9998-B05D289C830F}" presName="sibTrans" presStyleLbl="sibTrans1D1" presStyleIdx="4" presStyleCnt="8"/>
      <dgm:spPr/>
    </dgm:pt>
    <dgm:pt modelId="{9D144917-7AC6-DD44-BEE0-B81E0ED3BA2B}" type="pres">
      <dgm:prSet presAssocID="{4D7C2878-47F0-43EA-9998-B05D289C830F}" presName="connectorText" presStyleLbl="sibTrans1D1" presStyleIdx="4" presStyleCnt="8"/>
      <dgm:spPr/>
    </dgm:pt>
    <dgm:pt modelId="{4F139712-DA4A-DB44-9526-B482F4CC7D62}" type="pres">
      <dgm:prSet presAssocID="{3F711059-4446-4B67-8E51-FA28F3AAF3B8}" presName="node" presStyleLbl="node1" presStyleIdx="5" presStyleCnt="9">
        <dgm:presLayoutVars>
          <dgm:bulletEnabled val="1"/>
        </dgm:presLayoutVars>
      </dgm:prSet>
      <dgm:spPr/>
    </dgm:pt>
    <dgm:pt modelId="{F9140FE4-8A78-AB4D-91B9-D7D281B7B0E6}" type="pres">
      <dgm:prSet presAssocID="{421C25AD-580A-4CB5-BC22-A72A7B60D1F1}" presName="sibTrans" presStyleLbl="sibTrans1D1" presStyleIdx="5" presStyleCnt="8"/>
      <dgm:spPr/>
    </dgm:pt>
    <dgm:pt modelId="{9068F763-479F-B54F-80BA-C41DA21B13B9}" type="pres">
      <dgm:prSet presAssocID="{421C25AD-580A-4CB5-BC22-A72A7B60D1F1}" presName="connectorText" presStyleLbl="sibTrans1D1" presStyleIdx="5" presStyleCnt="8"/>
      <dgm:spPr/>
    </dgm:pt>
    <dgm:pt modelId="{7F5F145F-8875-D148-A864-D96F2F84A3B9}" type="pres">
      <dgm:prSet presAssocID="{E673AEC5-82D2-472D-92C6-90F42FCE5868}" presName="node" presStyleLbl="node1" presStyleIdx="6" presStyleCnt="9">
        <dgm:presLayoutVars>
          <dgm:bulletEnabled val="1"/>
        </dgm:presLayoutVars>
      </dgm:prSet>
      <dgm:spPr/>
    </dgm:pt>
    <dgm:pt modelId="{EB0A7946-80F3-FA44-9C82-C198C943DB4B}" type="pres">
      <dgm:prSet presAssocID="{393E331A-CE87-4EF0-861F-132C989ED9AD}" presName="sibTrans" presStyleLbl="sibTrans1D1" presStyleIdx="6" presStyleCnt="8"/>
      <dgm:spPr/>
    </dgm:pt>
    <dgm:pt modelId="{4ADF3A1C-8A5F-ED46-BA0E-30DF749455E0}" type="pres">
      <dgm:prSet presAssocID="{393E331A-CE87-4EF0-861F-132C989ED9AD}" presName="connectorText" presStyleLbl="sibTrans1D1" presStyleIdx="6" presStyleCnt="8"/>
      <dgm:spPr/>
    </dgm:pt>
    <dgm:pt modelId="{B75860AE-FD21-E64C-9B36-BC9775245BAF}" type="pres">
      <dgm:prSet presAssocID="{E7B8097A-7B4F-48D1-A3D1-DCCF0C7454EE}" presName="node" presStyleLbl="node1" presStyleIdx="7" presStyleCnt="9">
        <dgm:presLayoutVars>
          <dgm:bulletEnabled val="1"/>
        </dgm:presLayoutVars>
      </dgm:prSet>
      <dgm:spPr/>
    </dgm:pt>
    <dgm:pt modelId="{89262075-8D9F-8C4D-92A9-A322C4953E5B}" type="pres">
      <dgm:prSet presAssocID="{99F2443E-BA71-4287-8A1F-689E84229149}" presName="sibTrans" presStyleLbl="sibTrans1D1" presStyleIdx="7" presStyleCnt="8"/>
      <dgm:spPr/>
    </dgm:pt>
    <dgm:pt modelId="{F172D5AD-B608-F549-9E0B-4735C978B495}" type="pres">
      <dgm:prSet presAssocID="{99F2443E-BA71-4287-8A1F-689E84229149}" presName="connectorText" presStyleLbl="sibTrans1D1" presStyleIdx="7" presStyleCnt="8"/>
      <dgm:spPr/>
    </dgm:pt>
    <dgm:pt modelId="{4E802BF8-2306-074E-8BCF-B93E7FAFE6B7}" type="pres">
      <dgm:prSet presAssocID="{9FFFEBDD-BF0B-47C5-BC79-D40BCE83653F}" presName="node" presStyleLbl="node1" presStyleIdx="8" presStyleCnt="9">
        <dgm:presLayoutVars>
          <dgm:bulletEnabled val="1"/>
        </dgm:presLayoutVars>
      </dgm:prSet>
      <dgm:spPr/>
    </dgm:pt>
  </dgm:ptLst>
  <dgm:cxnLst>
    <dgm:cxn modelId="{6E6DC201-2B29-4D4E-B61B-57E2264D33D5}" type="presOf" srcId="{421C25AD-580A-4CB5-BC22-A72A7B60D1F1}" destId="{F9140FE4-8A78-AB4D-91B9-D7D281B7B0E6}" srcOrd="0" destOrd="0" presId="urn:microsoft.com/office/officeart/2016/7/layout/RepeatingBendingProcessNew"/>
    <dgm:cxn modelId="{29D7CF01-E803-9343-9539-BAC970DD436F}" type="presOf" srcId="{393E331A-CE87-4EF0-861F-132C989ED9AD}" destId="{4ADF3A1C-8A5F-ED46-BA0E-30DF749455E0}" srcOrd="1" destOrd="0" presId="urn:microsoft.com/office/officeart/2016/7/layout/RepeatingBendingProcessNew"/>
    <dgm:cxn modelId="{827D921F-9C60-E340-9672-5E41E148DE54}" type="presOf" srcId="{D42A0054-C83D-4FF4-AE14-91C7D101DE42}" destId="{726614F9-86F0-C047-B0D4-CB34BED5E174}" srcOrd="0" destOrd="0" presId="urn:microsoft.com/office/officeart/2016/7/layout/RepeatingBendingProcessNew"/>
    <dgm:cxn modelId="{57C43A2F-00D0-46DE-BF3D-A0492EE06D94}" srcId="{36E2634B-33E2-4DC1-A5C9-2C756600C720}" destId="{3312CA2E-3138-4BA7-BE8D-3E946DD6DF40}" srcOrd="4" destOrd="0" parTransId="{2B1A9E1D-FC70-43CA-954E-15C527C01B60}" sibTransId="{4D7C2878-47F0-43EA-9998-B05D289C830F}"/>
    <dgm:cxn modelId="{6C3EBE31-4FB4-4153-BF21-0A63F31E56F4}" srcId="{36E2634B-33E2-4DC1-A5C9-2C756600C720}" destId="{E673AEC5-82D2-472D-92C6-90F42FCE5868}" srcOrd="6" destOrd="0" parTransId="{69044DDD-EDD8-483E-8D45-F7E3822A0AAD}" sibTransId="{393E331A-CE87-4EF0-861F-132C989ED9AD}"/>
    <dgm:cxn modelId="{E6AC5644-BF34-CD4E-A26C-6BF5EA1258F9}" type="presOf" srcId="{ABC08365-8592-46EC-B6A3-FDCEDEBDF62D}" destId="{C091901F-0556-CC4A-A6ED-6DD8793517D6}" srcOrd="0" destOrd="0" presId="urn:microsoft.com/office/officeart/2016/7/layout/RepeatingBendingProcessNew"/>
    <dgm:cxn modelId="{DB12654E-04DC-4B49-A56C-2F998B02F2C7}" type="presOf" srcId="{99F2443E-BA71-4287-8A1F-689E84229149}" destId="{F172D5AD-B608-F549-9E0B-4735C978B495}" srcOrd="1" destOrd="0" presId="urn:microsoft.com/office/officeart/2016/7/layout/RepeatingBendingProcessNew"/>
    <dgm:cxn modelId="{B243094F-CFC1-4D42-A3B2-863D19A80421}" srcId="{36E2634B-33E2-4DC1-A5C9-2C756600C720}" destId="{D42A0054-C83D-4FF4-AE14-91C7D101DE42}" srcOrd="2" destOrd="0" parTransId="{8FF35B4C-AE5C-40B8-A9C8-F68B22F88B6E}" sibTransId="{ABC08365-8592-46EC-B6A3-FDCEDEBDF62D}"/>
    <dgm:cxn modelId="{D44C1F52-6358-4E0D-8555-C5E9460557A2}" srcId="{36E2634B-33E2-4DC1-A5C9-2C756600C720}" destId="{46787DD0-C437-4C2A-837E-0CE42BA850F9}" srcOrd="3" destOrd="0" parTransId="{988EC6BA-6F3B-47E1-82DA-7C9DA37820F0}" sibTransId="{5F29356C-AF5C-422B-A256-4E8B8EEF385F}"/>
    <dgm:cxn modelId="{1C77E855-674C-2C41-BC9B-6C0B9AD9A819}" type="presOf" srcId="{393E331A-CE87-4EF0-861F-132C989ED9AD}" destId="{EB0A7946-80F3-FA44-9C82-C198C943DB4B}" srcOrd="0" destOrd="0" presId="urn:microsoft.com/office/officeart/2016/7/layout/RepeatingBendingProcessNew"/>
    <dgm:cxn modelId="{EE76A157-4966-C44B-AE94-B504FD21B415}" type="presOf" srcId="{A7AA0966-2137-4479-8865-732CCCF67D0B}" destId="{28ED6DBC-3136-0B41-9B6E-4A8AFCD4CE96}" srcOrd="0" destOrd="0" presId="urn:microsoft.com/office/officeart/2016/7/layout/RepeatingBendingProcessNew"/>
    <dgm:cxn modelId="{6644EC5E-0728-CA4E-879E-594C1921D63C}" type="presOf" srcId="{A34B0CDB-D538-47FF-B517-83FF2004DB0F}" destId="{63CD9BDC-D5AA-FC4E-940D-702C9BEF03CA}" srcOrd="1" destOrd="0" presId="urn:microsoft.com/office/officeart/2016/7/layout/RepeatingBendingProcessNew"/>
    <dgm:cxn modelId="{FBF9146C-44B9-6346-9CB9-5DE85146F77A}" type="presOf" srcId="{A14E7EF2-2EA3-4E0B-A2C8-BBFDC34DFD22}" destId="{9E446F2A-D763-F24A-A626-85351910AB91}" srcOrd="0" destOrd="0" presId="urn:microsoft.com/office/officeart/2016/7/layout/RepeatingBendingProcessNew"/>
    <dgm:cxn modelId="{F544E46C-DDCC-B54D-A628-BE19B63068B8}" type="presOf" srcId="{4D7C2878-47F0-43EA-9998-B05D289C830F}" destId="{BB26D75A-6AC2-FB49-AAF0-888C2A79E28B}" srcOrd="0" destOrd="0" presId="urn:microsoft.com/office/officeart/2016/7/layout/RepeatingBendingProcessNew"/>
    <dgm:cxn modelId="{BCD1B673-4E36-A34B-8B06-66D861CF6AD1}" type="presOf" srcId="{2A018C2B-939B-47E3-8045-A0EFFA66B0D6}" destId="{A5CF165C-1AE6-9C40-8B30-EF9F8580AFCF}" srcOrd="1" destOrd="0" presId="urn:microsoft.com/office/officeart/2016/7/layout/RepeatingBendingProcessNew"/>
    <dgm:cxn modelId="{B2F92084-3A24-EC4D-940D-97D23CBBBD2B}" type="presOf" srcId="{46787DD0-C437-4C2A-837E-0CE42BA850F9}" destId="{A2BF7C0F-59A6-BB45-9913-98B4444D088B}" srcOrd="0" destOrd="0" presId="urn:microsoft.com/office/officeart/2016/7/layout/RepeatingBendingProcessNew"/>
    <dgm:cxn modelId="{4C03ABA3-75DC-AF43-ACB4-5B89F35FC9D1}" type="presOf" srcId="{5F29356C-AF5C-422B-A256-4E8B8EEF385F}" destId="{85C23753-8772-E547-948B-7ADCD6BBD4AE}" srcOrd="0" destOrd="0" presId="urn:microsoft.com/office/officeart/2016/7/layout/RepeatingBendingProcessNew"/>
    <dgm:cxn modelId="{03CD59AA-503B-4044-8531-781D2A0FF43B}" type="presOf" srcId="{421C25AD-580A-4CB5-BC22-A72A7B60D1F1}" destId="{9068F763-479F-B54F-80BA-C41DA21B13B9}" srcOrd="1" destOrd="0" presId="urn:microsoft.com/office/officeart/2016/7/layout/RepeatingBendingProcessNew"/>
    <dgm:cxn modelId="{C2329FB3-AFE1-9245-9FDD-C50E63F87E3C}" type="presOf" srcId="{E7B8097A-7B4F-48D1-A3D1-DCCF0C7454EE}" destId="{B75860AE-FD21-E64C-9B36-BC9775245BAF}" srcOrd="0" destOrd="0" presId="urn:microsoft.com/office/officeart/2016/7/layout/RepeatingBendingProcessNew"/>
    <dgm:cxn modelId="{0A1720BF-7D15-544F-BAAB-6FCE16B39EDF}" type="presOf" srcId="{A34B0CDB-D538-47FF-B517-83FF2004DB0F}" destId="{CE991E9E-4765-BC43-AA60-F385F11FA537}" srcOrd="0" destOrd="0" presId="urn:microsoft.com/office/officeart/2016/7/layout/RepeatingBendingProcessNew"/>
    <dgm:cxn modelId="{E8FE0FC0-4017-AE49-A579-56829B459E41}" type="presOf" srcId="{ABC08365-8592-46EC-B6A3-FDCEDEBDF62D}" destId="{108FC040-9BC1-C64C-B781-5A2E2FFF8D1A}" srcOrd="1" destOrd="0" presId="urn:microsoft.com/office/officeart/2016/7/layout/RepeatingBendingProcessNew"/>
    <dgm:cxn modelId="{6C304CC5-D545-3E4A-9A2B-AECFBE0850DA}" type="presOf" srcId="{9FFFEBDD-BF0B-47C5-BC79-D40BCE83653F}" destId="{4E802BF8-2306-074E-8BCF-B93E7FAFE6B7}" srcOrd="0" destOrd="0" presId="urn:microsoft.com/office/officeart/2016/7/layout/RepeatingBendingProcessNew"/>
    <dgm:cxn modelId="{3BF5ECC8-A892-4742-BAA2-46BD22B1F291}" srcId="{36E2634B-33E2-4DC1-A5C9-2C756600C720}" destId="{E7B8097A-7B4F-48D1-A3D1-DCCF0C7454EE}" srcOrd="7" destOrd="0" parTransId="{780172E5-D1FF-44DD-A631-65886666CBC5}" sibTransId="{99F2443E-BA71-4287-8A1F-689E84229149}"/>
    <dgm:cxn modelId="{3A6493CA-C071-D045-91C0-32FB6DFC64E2}" type="presOf" srcId="{99F2443E-BA71-4287-8A1F-689E84229149}" destId="{89262075-8D9F-8C4D-92A9-A322C4953E5B}" srcOrd="0" destOrd="0" presId="urn:microsoft.com/office/officeart/2016/7/layout/RepeatingBendingProcessNew"/>
    <dgm:cxn modelId="{DF0C8CCD-DF1C-1F43-8AF8-02C55045C5DB}" type="presOf" srcId="{3F711059-4446-4B67-8E51-FA28F3AAF3B8}" destId="{4F139712-DA4A-DB44-9526-B482F4CC7D62}" srcOrd="0" destOrd="0" presId="urn:microsoft.com/office/officeart/2016/7/layout/RepeatingBendingProcessNew"/>
    <dgm:cxn modelId="{A029C4D5-3D5A-7647-8900-A173DD73E597}" type="presOf" srcId="{2A018C2B-939B-47E3-8045-A0EFFA66B0D6}" destId="{F2CD9CBF-6547-324F-A74A-CBAD4A4B4652}" srcOrd="0" destOrd="0" presId="urn:microsoft.com/office/officeart/2016/7/layout/RepeatingBendingProcessNew"/>
    <dgm:cxn modelId="{89E4AAD9-2EA0-A44B-88B3-3A46FE6C4593}" type="presOf" srcId="{36E2634B-33E2-4DC1-A5C9-2C756600C720}" destId="{BC8190E8-BE35-BE49-828A-0F3E5D2AE8A9}" srcOrd="0" destOrd="0" presId="urn:microsoft.com/office/officeart/2016/7/layout/RepeatingBendingProcessNew"/>
    <dgm:cxn modelId="{AB956CDA-F848-47E8-89B7-5C7C056CB4A3}" srcId="{36E2634B-33E2-4DC1-A5C9-2C756600C720}" destId="{3F711059-4446-4B67-8E51-FA28F3AAF3B8}" srcOrd="5" destOrd="0" parTransId="{8F73E0BC-5BA9-43DF-B159-E85FFB701C27}" sibTransId="{421C25AD-580A-4CB5-BC22-A72A7B60D1F1}"/>
    <dgm:cxn modelId="{F33E64E2-B00E-4B0D-81DE-A89E92E4F940}" srcId="{36E2634B-33E2-4DC1-A5C9-2C756600C720}" destId="{A7AA0966-2137-4479-8865-732CCCF67D0B}" srcOrd="1" destOrd="0" parTransId="{611438BA-65FC-4DAE-BA6C-98D1ED23D205}" sibTransId="{A34B0CDB-D538-47FF-B517-83FF2004DB0F}"/>
    <dgm:cxn modelId="{5A2EF9E2-7A89-6F4C-8CA8-042E2938C828}" type="presOf" srcId="{E673AEC5-82D2-472D-92C6-90F42FCE5868}" destId="{7F5F145F-8875-D148-A864-D96F2F84A3B9}" srcOrd="0" destOrd="0" presId="urn:microsoft.com/office/officeart/2016/7/layout/RepeatingBendingProcessNew"/>
    <dgm:cxn modelId="{F6D020E4-B275-4847-922D-9587B429175B}" type="presOf" srcId="{3312CA2E-3138-4BA7-BE8D-3E946DD6DF40}" destId="{BA30F6E0-1CE1-1B46-A6D8-CCAE26B17D03}" srcOrd="0" destOrd="0" presId="urn:microsoft.com/office/officeart/2016/7/layout/RepeatingBendingProcessNew"/>
    <dgm:cxn modelId="{810EA4E6-A265-4927-A10B-642F8FF8BA0E}" srcId="{36E2634B-33E2-4DC1-A5C9-2C756600C720}" destId="{9FFFEBDD-BF0B-47C5-BC79-D40BCE83653F}" srcOrd="8" destOrd="0" parTransId="{A334BA0E-852F-46F7-9C0C-5E367ADE6720}" sibTransId="{16D43346-0BF1-47FD-9144-43F1D307E87A}"/>
    <dgm:cxn modelId="{3CE7A3EE-7368-E045-B1CC-8F3741816C8E}" type="presOf" srcId="{5F29356C-AF5C-422B-A256-4E8B8EEF385F}" destId="{A9AF34E0-7155-0842-B8C4-C10CC831C024}" srcOrd="1" destOrd="0" presId="urn:microsoft.com/office/officeart/2016/7/layout/RepeatingBendingProcessNew"/>
    <dgm:cxn modelId="{EB6F0DF3-3B27-4331-A35D-2A5B76F7213E}" srcId="{36E2634B-33E2-4DC1-A5C9-2C756600C720}" destId="{A14E7EF2-2EA3-4E0B-A2C8-BBFDC34DFD22}" srcOrd="0" destOrd="0" parTransId="{0C085FD8-6E85-4FC1-8B0D-5CFBB13AD835}" sibTransId="{2A018C2B-939B-47E3-8045-A0EFFA66B0D6}"/>
    <dgm:cxn modelId="{0C345FF3-CF1B-104B-B292-84B0EC9706B2}" type="presOf" srcId="{4D7C2878-47F0-43EA-9998-B05D289C830F}" destId="{9D144917-7AC6-DD44-BEE0-B81E0ED3BA2B}" srcOrd="1" destOrd="0" presId="urn:microsoft.com/office/officeart/2016/7/layout/RepeatingBendingProcessNew"/>
    <dgm:cxn modelId="{F9FE4196-6E1D-904E-B57C-792A633ADF79}" type="presParOf" srcId="{BC8190E8-BE35-BE49-828A-0F3E5D2AE8A9}" destId="{9E446F2A-D763-F24A-A626-85351910AB91}" srcOrd="0" destOrd="0" presId="urn:microsoft.com/office/officeart/2016/7/layout/RepeatingBendingProcessNew"/>
    <dgm:cxn modelId="{46AA2CAB-5450-7046-A7CC-E3AD3671BBE4}" type="presParOf" srcId="{BC8190E8-BE35-BE49-828A-0F3E5D2AE8A9}" destId="{F2CD9CBF-6547-324F-A74A-CBAD4A4B4652}" srcOrd="1" destOrd="0" presId="urn:microsoft.com/office/officeart/2016/7/layout/RepeatingBendingProcessNew"/>
    <dgm:cxn modelId="{10C1A6DD-5BDB-4145-B390-7DF81F72E4A5}" type="presParOf" srcId="{F2CD9CBF-6547-324F-A74A-CBAD4A4B4652}" destId="{A5CF165C-1AE6-9C40-8B30-EF9F8580AFCF}" srcOrd="0" destOrd="0" presId="urn:microsoft.com/office/officeart/2016/7/layout/RepeatingBendingProcessNew"/>
    <dgm:cxn modelId="{725DF945-790E-1F4F-961D-E3158700DC6E}" type="presParOf" srcId="{BC8190E8-BE35-BE49-828A-0F3E5D2AE8A9}" destId="{28ED6DBC-3136-0B41-9B6E-4A8AFCD4CE96}" srcOrd="2" destOrd="0" presId="urn:microsoft.com/office/officeart/2016/7/layout/RepeatingBendingProcessNew"/>
    <dgm:cxn modelId="{FFD92708-139F-7F4C-B7AF-FCDB75887392}" type="presParOf" srcId="{BC8190E8-BE35-BE49-828A-0F3E5D2AE8A9}" destId="{CE991E9E-4765-BC43-AA60-F385F11FA537}" srcOrd="3" destOrd="0" presId="urn:microsoft.com/office/officeart/2016/7/layout/RepeatingBendingProcessNew"/>
    <dgm:cxn modelId="{1E5F0FF7-03F1-EB4E-B99E-67D1ECE43732}" type="presParOf" srcId="{CE991E9E-4765-BC43-AA60-F385F11FA537}" destId="{63CD9BDC-D5AA-FC4E-940D-702C9BEF03CA}" srcOrd="0" destOrd="0" presId="urn:microsoft.com/office/officeart/2016/7/layout/RepeatingBendingProcessNew"/>
    <dgm:cxn modelId="{C365ECDE-9C63-244F-B3EA-16CBA316569C}" type="presParOf" srcId="{BC8190E8-BE35-BE49-828A-0F3E5D2AE8A9}" destId="{726614F9-86F0-C047-B0D4-CB34BED5E174}" srcOrd="4" destOrd="0" presId="urn:microsoft.com/office/officeart/2016/7/layout/RepeatingBendingProcessNew"/>
    <dgm:cxn modelId="{3C80569A-7A65-2F46-8900-E28D46FB68B1}" type="presParOf" srcId="{BC8190E8-BE35-BE49-828A-0F3E5D2AE8A9}" destId="{C091901F-0556-CC4A-A6ED-6DD8793517D6}" srcOrd="5" destOrd="0" presId="urn:microsoft.com/office/officeart/2016/7/layout/RepeatingBendingProcessNew"/>
    <dgm:cxn modelId="{0B895D56-9501-484A-9D5C-354EFC044BC1}" type="presParOf" srcId="{C091901F-0556-CC4A-A6ED-6DD8793517D6}" destId="{108FC040-9BC1-C64C-B781-5A2E2FFF8D1A}" srcOrd="0" destOrd="0" presId="urn:microsoft.com/office/officeart/2016/7/layout/RepeatingBendingProcessNew"/>
    <dgm:cxn modelId="{AFA2AAD4-77D8-4F45-BC02-3C893ACAFAF2}" type="presParOf" srcId="{BC8190E8-BE35-BE49-828A-0F3E5D2AE8A9}" destId="{A2BF7C0F-59A6-BB45-9913-98B4444D088B}" srcOrd="6" destOrd="0" presId="urn:microsoft.com/office/officeart/2016/7/layout/RepeatingBendingProcessNew"/>
    <dgm:cxn modelId="{29EC4B6A-67FA-3340-B6CE-A676B47C99B2}" type="presParOf" srcId="{BC8190E8-BE35-BE49-828A-0F3E5D2AE8A9}" destId="{85C23753-8772-E547-948B-7ADCD6BBD4AE}" srcOrd="7" destOrd="0" presId="urn:microsoft.com/office/officeart/2016/7/layout/RepeatingBendingProcessNew"/>
    <dgm:cxn modelId="{4854DBAA-FE16-C948-BDBC-3700D314A6C9}" type="presParOf" srcId="{85C23753-8772-E547-948B-7ADCD6BBD4AE}" destId="{A9AF34E0-7155-0842-B8C4-C10CC831C024}" srcOrd="0" destOrd="0" presId="urn:microsoft.com/office/officeart/2016/7/layout/RepeatingBendingProcessNew"/>
    <dgm:cxn modelId="{B281F4E1-0B2B-9A4F-AFFD-B0CA81526011}" type="presParOf" srcId="{BC8190E8-BE35-BE49-828A-0F3E5D2AE8A9}" destId="{BA30F6E0-1CE1-1B46-A6D8-CCAE26B17D03}" srcOrd="8" destOrd="0" presId="urn:microsoft.com/office/officeart/2016/7/layout/RepeatingBendingProcessNew"/>
    <dgm:cxn modelId="{C4324D48-4388-144E-9B64-0D5EE75AE703}" type="presParOf" srcId="{BC8190E8-BE35-BE49-828A-0F3E5D2AE8A9}" destId="{BB26D75A-6AC2-FB49-AAF0-888C2A79E28B}" srcOrd="9" destOrd="0" presId="urn:microsoft.com/office/officeart/2016/7/layout/RepeatingBendingProcessNew"/>
    <dgm:cxn modelId="{8F08F2E4-35CA-6746-BCF6-85F38255D012}" type="presParOf" srcId="{BB26D75A-6AC2-FB49-AAF0-888C2A79E28B}" destId="{9D144917-7AC6-DD44-BEE0-B81E0ED3BA2B}" srcOrd="0" destOrd="0" presId="urn:microsoft.com/office/officeart/2016/7/layout/RepeatingBendingProcessNew"/>
    <dgm:cxn modelId="{1072504B-2FC1-9549-883D-8C36BE1E60A5}" type="presParOf" srcId="{BC8190E8-BE35-BE49-828A-0F3E5D2AE8A9}" destId="{4F139712-DA4A-DB44-9526-B482F4CC7D62}" srcOrd="10" destOrd="0" presId="urn:microsoft.com/office/officeart/2016/7/layout/RepeatingBendingProcessNew"/>
    <dgm:cxn modelId="{005E2586-7CEF-EF47-B20C-F650CE795B80}" type="presParOf" srcId="{BC8190E8-BE35-BE49-828A-0F3E5D2AE8A9}" destId="{F9140FE4-8A78-AB4D-91B9-D7D281B7B0E6}" srcOrd="11" destOrd="0" presId="urn:microsoft.com/office/officeart/2016/7/layout/RepeatingBendingProcessNew"/>
    <dgm:cxn modelId="{B88C081F-D392-2546-AD0D-81E2A186A5FF}" type="presParOf" srcId="{F9140FE4-8A78-AB4D-91B9-D7D281B7B0E6}" destId="{9068F763-479F-B54F-80BA-C41DA21B13B9}" srcOrd="0" destOrd="0" presId="urn:microsoft.com/office/officeart/2016/7/layout/RepeatingBendingProcessNew"/>
    <dgm:cxn modelId="{0F02A276-6A81-6E4C-8EB6-E6654D398B3A}" type="presParOf" srcId="{BC8190E8-BE35-BE49-828A-0F3E5D2AE8A9}" destId="{7F5F145F-8875-D148-A864-D96F2F84A3B9}" srcOrd="12" destOrd="0" presId="urn:microsoft.com/office/officeart/2016/7/layout/RepeatingBendingProcessNew"/>
    <dgm:cxn modelId="{81274F65-D8A6-6A48-97BF-D6FBC64B7241}" type="presParOf" srcId="{BC8190E8-BE35-BE49-828A-0F3E5D2AE8A9}" destId="{EB0A7946-80F3-FA44-9C82-C198C943DB4B}" srcOrd="13" destOrd="0" presId="urn:microsoft.com/office/officeart/2016/7/layout/RepeatingBendingProcessNew"/>
    <dgm:cxn modelId="{97D8E0E3-8028-6946-9A5E-4F00A053F8DA}" type="presParOf" srcId="{EB0A7946-80F3-FA44-9C82-C198C943DB4B}" destId="{4ADF3A1C-8A5F-ED46-BA0E-30DF749455E0}" srcOrd="0" destOrd="0" presId="urn:microsoft.com/office/officeart/2016/7/layout/RepeatingBendingProcessNew"/>
    <dgm:cxn modelId="{0F373A13-EA63-7D4B-B75F-F85DD76B2CA4}" type="presParOf" srcId="{BC8190E8-BE35-BE49-828A-0F3E5D2AE8A9}" destId="{B75860AE-FD21-E64C-9B36-BC9775245BAF}" srcOrd="14" destOrd="0" presId="urn:microsoft.com/office/officeart/2016/7/layout/RepeatingBendingProcessNew"/>
    <dgm:cxn modelId="{4F5A7663-4520-794E-9583-C5B9269148E9}" type="presParOf" srcId="{BC8190E8-BE35-BE49-828A-0F3E5D2AE8A9}" destId="{89262075-8D9F-8C4D-92A9-A322C4953E5B}" srcOrd="15" destOrd="0" presId="urn:microsoft.com/office/officeart/2016/7/layout/RepeatingBendingProcessNew"/>
    <dgm:cxn modelId="{A35ECA89-027B-5F4E-9C81-A2C853994439}" type="presParOf" srcId="{89262075-8D9F-8C4D-92A9-A322C4953E5B}" destId="{F172D5AD-B608-F549-9E0B-4735C978B495}" srcOrd="0" destOrd="0" presId="urn:microsoft.com/office/officeart/2016/7/layout/RepeatingBendingProcessNew"/>
    <dgm:cxn modelId="{84C169A7-F35B-EC40-A47B-865A9F5C6EDE}" type="presParOf" srcId="{BC8190E8-BE35-BE49-828A-0F3E5D2AE8A9}" destId="{4E802BF8-2306-074E-8BCF-B93E7FAFE6B7}" srcOrd="16"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4D4FAE-A863-47D9-A943-1CEF47345ABB}">
      <dsp:nvSpPr>
        <dsp:cNvPr id="0" name=""/>
        <dsp:cNvSpPr/>
      </dsp:nvSpPr>
      <dsp:spPr>
        <a:xfrm>
          <a:off x="762194" y="78982"/>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E2165C-B4B1-43F5-9F6E-3A9671FF6639}">
      <dsp:nvSpPr>
        <dsp:cNvPr id="0" name=""/>
        <dsp:cNvSpPr/>
      </dsp:nvSpPr>
      <dsp:spPr>
        <a:xfrm>
          <a:off x="8092" y="1099152"/>
          <a:ext cx="2320312" cy="1348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The raw data required features extensive processing before feeding it to our machine learning models. Here's a breakdown of the key steps involved:</a:t>
          </a:r>
        </a:p>
      </dsp:txBody>
      <dsp:txXfrm>
        <a:off x="8092" y="1099152"/>
        <a:ext cx="2320312" cy="1348681"/>
      </dsp:txXfrm>
    </dsp:sp>
    <dsp:sp modelId="{62B92E9E-74EB-4D67-BB48-D64018AA74A3}">
      <dsp:nvSpPr>
        <dsp:cNvPr id="0" name=""/>
        <dsp:cNvSpPr/>
      </dsp:nvSpPr>
      <dsp:spPr>
        <a:xfrm>
          <a:off x="8092" y="2544606"/>
          <a:ext cx="2320312" cy="2372985"/>
        </a:xfrm>
        <a:prstGeom prst="rect">
          <a:avLst/>
        </a:prstGeom>
        <a:noFill/>
        <a:ln>
          <a:noFill/>
        </a:ln>
        <a:effectLst/>
      </dsp:spPr>
      <dsp:style>
        <a:lnRef idx="0">
          <a:scrgbClr r="0" g="0" b="0"/>
        </a:lnRef>
        <a:fillRef idx="0">
          <a:scrgbClr r="0" g="0" b="0"/>
        </a:fillRef>
        <a:effectRef idx="0">
          <a:scrgbClr r="0" g="0" b="0"/>
        </a:effectRef>
        <a:fontRef idx="minor"/>
      </dsp:style>
    </dsp:sp>
    <dsp:sp modelId="{3B3C43BF-3765-45F0-91A1-87846665074F}">
      <dsp:nvSpPr>
        <dsp:cNvPr id="0" name=""/>
        <dsp:cNvSpPr/>
      </dsp:nvSpPr>
      <dsp:spPr>
        <a:xfrm>
          <a:off x="3488561" y="87401"/>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C868165-FCA5-469D-B803-2E796D0D2942}">
      <dsp:nvSpPr>
        <dsp:cNvPr id="0" name=""/>
        <dsp:cNvSpPr/>
      </dsp:nvSpPr>
      <dsp:spPr>
        <a:xfrm>
          <a:off x="2734460" y="1107571"/>
          <a:ext cx="2320312" cy="1348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dirty="0"/>
            <a:t>1. </a:t>
          </a:r>
          <a:r>
            <a:rPr lang="en-US" sz="1400" b="1" kern="1200" dirty="0"/>
            <a:t>Data Collection and Feature Extraction</a:t>
          </a:r>
          <a:r>
            <a:rPr lang="en-US" sz="1400" kern="1200" dirty="0"/>
            <a:t>:</a:t>
          </a:r>
        </a:p>
      </dsp:txBody>
      <dsp:txXfrm>
        <a:off x="2734460" y="1107571"/>
        <a:ext cx="2320312" cy="1348681"/>
      </dsp:txXfrm>
    </dsp:sp>
    <dsp:sp modelId="{52836956-ECA4-46A7-B55F-9B727B03918A}">
      <dsp:nvSpPr>
        <dsp:cNvPr id="0" name=""/>
        <dsp:cNvSpPr/>
      </dsp:nvSpPr>
      <dsp:spPr>
        <a:xfrm>
          <a:off x="2702463" y="1668574"/>
          <a:ext cx="2320312" cy="2340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We started by scraping the list of S&amp;P 500 companies from Wikipedia.</a:t>
          </a:r>
        </a:p>
        <a:p>
          <a:pPr marL="0" lvl="0" indent="0" algn="ctr" defTabSz="488950">
            <a:lnSpc>
              <a:spcPct val="100000"/>
            </a:lnSpc>
            <a:spcBef>
              <a:spcPct val="0"/>
            </a:spcBef>
            <a:spcAft>
              <a:spcPct val="35000"/>
            </a:spcAft>
            <a:buNone/>
          </a:pPr>
          <a:r>
            <a:rPr lang="en-US" sz="1100" kern="1200" dirty="0"/>
            <a:t>Subsequently, we extracted historical stock prices for each company, potentially from a source like Edgar.</a:t>
          </a:r>
        </a:p>
      </dsp:txBody>
      <dsp:txXfrm>
        <a:off x="2702463" y="1668574"/>
        <a:ext cx="2320312" cy="2340732"/>
      </dsp:txXfrm>
    </dsp:sp>
    <dsp:sp modelId="{F9A65556-29AE-4647-856C-A3943F1A7945}">
      <dsp:nvSpPr>
        <dsp:cNvPr id="0" name=""/>
        <dsp:cNvSpPr/>
      </dsp:nvSpPr>
      <dsp:spPr>
        <a:xfrm>
          <a:off x="6214928" y="78982"/>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498B7ED-2EB2-494E-B6C5-2DF2D751A048}">
      <dsp:nvSpPr>
        <dsp:cNvPr id="0" name=""/>
        <dsp:cNvSpPr/>
      </dsp:nvSpPr>
      <dsp:spPr>
        <a:xfrm>
          <a:off x="5460827" y="1099152"/>
          <a:ext cx="2320312" cy="1348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2. </a:t>
          </a:r>
          <a:r>
            <a:rPr lang="en-US" sz="1400" b="1" kern="1200"/>
            <a:t>Data Transformation</a:t>
          </a:r>
          <a:r>
            <a:rPr lang="en-US" sz="1400" kern="1200"/>
            <a:t>:</a:t>
          </a:r>
        </a:p>
      </dsp:txBody>
      <dsp:txXfrm>
        <a:off x="5460827" y="1099152"/>
        <a:ext cx="2320312" cy="1348681"/>
      </dsp:txXfrm>
    </dsp:sp>
    <dsp:sp modelId="{67F86FFC-4BA2-47C9-B906-D62280C8E137}">
      <dsp:nvSpPr>
        <dsp:cNvPr id="0" name=""/>
        <dsp:cNvSpPr/>
      </dsp:nvSpPr>
      <dsp:spPr>
        <a:xfrm>
          <a:off x="5418203" y="1679866"/>
          <a:ext cx="2320312" cy="2372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Dates were converted to a datetime format for easier manipulation.</a:t>
          </a:r>
        </a:p>
        <a:p>
          <a:pPr marL="0" lvl="0" indent="0" algn="ctr" defTabSz="488950">
            <a:lnSpc>
              <a:spcPct val="100000"/>
            </a:lnSpc>
            <a:spcBef>
              <a:spcPct val="0"/>
            </a:spcBef>
            <a:spcAft>
              <a:spcPct val="35000"/>
            </a:spcAft>
            <a:buNone/>
          </a:pPr>
          <a:r>
            <a:rPr lang="en-US" sz="1100" kern="1200" dirty="0"/>
            <a:t>We then split the dates further into year, month, and day components.</a:t>
          </a:r>
        </a:p>
      </dsp:txBody>
      <dsp:txXfrm>
        <a:off x="5418203" y="1679866"/>
        <a:ext cx="2320312" cy="2372985"/>
      </dsp:txXfrm>
    </dsp:sp>
    <dsp:sp modelId="{600B65C3-D967-4CAF-BFA9-DF78C06B98BB}">
      <dsp:nvSpPr>
        <dsp:cNvPr id="0" name=""/>
        <dsp:cNvSpPr/>
      </dsp:nvSpPr>
      <dsp:spPr>
        <a:xfrm>
          <a:off x="8941296" y="78982"/>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A78F2D7-7DA3-4407-B91C-FD2CF59AD199}">
      <dsp:nvSpPr>
        <dsp:cNvPr id="0" name=""/>
        <dsp:cNvSpPr/>
      </dsp:nvSpPr>
      <dsp:spPr>
        <a:xfrm>
          <a:off x="8187194" y="1099152"/>
          <a:ext cx="2320312" cy="13486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en-US" sz="1400" kern="1200"/>
            <a:t>3. </a:t>
          </a:r>
          <a:r>
            <a:rPr lang="en-US" sz="1400" b="1" kern="1200"/>
            <a:t>Feature Engineering </a:t>
          </a:r>
          <a:r>
            <a:rPr lang="en-US" sz="1400" kern="1200"/>
            <a:t>: Several informative features were derived from the daily data, including:</a:t>
          </a:r>
        </a:p>
      </dsp:txBody>
      <dsp:txXfrm>
        <a:off x="8187194" y="1099152"/>
        <a:ext cx="2320312" cy="1348681"/>
      </dsp:txXfrm>
    </dsp:sp>
    <dsp:sp modelId="{79037674-C602-40E6-A2FB-C545B55F4E39}">
      <dsp:nvSpPr>
        <dsp:cNvPr id="0" name=""/>
        <dsp:cNvSpPr/>
      </dsp:nvSpPr>
      <dsp:spPr>
        <a:xfrm>
          <a:off x="8195287" y="2171193"/>
          <a:ext cx="2320312" cy="23729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dirty="0"/>
            <a:t>Average daily return over a month</a:t>
          </a:r>
        </a:p>
        <a:p>
          <a:pPr marL="0" lvl="0" indent="0" algn="ctr" defTabSz="488950">
            <a:lnSpc>
              <a:spcPct val="100000"/>
            </a:lnSpc>
            <a:spcBef>
              <a:spcPct val="0"/>
            </a:spcBef>
            <a:spcAft>
              <a:spcPct val="35000"/>
            </a:spcAft>
            <a:buNone/>
          </a:pPr>
          <a:r>
            <a:rPr lang="en-US" sz="1100" kern="1200"/>
            <a:t>Standard deviation of daily returns</a:t>
          </a:r>
        </a:p>
        <a:p>
          <a:pPr marL="0" lvl="0" indent="0" algn="ctr" defTabSz="488950">
            <a:lnSpc>
              <a:spcPct val="100000"/>
            </a:lnSpc>
            <a:spcBef>
              <a:spcPct val="0"/>
            </a:spcBef>
            <a:spcAft>
              <a:spcPct val="35000"/>
            </a:spcAft>
            <a:buNone/>
          </a:pPr>
          <a:r>
            <a:rPr lang="en-US" sz="1100" kern="1200"/>
            <a:t>Sharpe Ratio approximation (standard deviation divided by average return)</a:t>
          </a:r>
        </a:p>
        <a:p>
          <a:pPr marL="0" lvl="0" indent="0" algn="ctr" defTabSz="488950">
            <a:lnSpc>
              <a:spcPct val="100000"/>
            </a:lnSpc>
            <a:spcBef>
              <a:spcPct val="0"/>
            </a:spcBef>
            <a:spcAft>
              <a:spcPct val="35000"/>
            </a:spcAft>
            <a:buNone/>
          </a:pPr>
          <a:r>
            <a:rPr lang="en-US" sz="1100" kern="1200" dirty="0"/>
            <a:t>Skewness of daily returns</a:t>
          </a:r>
        </a:p>
        <a:p>
          <a:pPr marL="0" lvl="0" indent="0" algn="ctr" defTabSz="488950">
            <a:lnSpc>
              <a:spcPct val="100000"/>
            </a:lnSpc>
            <a:spcBef>
              <a:spcPct val="0"/>
            </a:spcBef>
            <a:spcAft>
              <a:spcPct val="35000"/>
            </a:spcAft>
            <a:buNone/>
          </a:pPr>
          <a:r>
            <a:rPr lang="en-US" sz="1100" kern="1200"/>
            <a:t>Monthly return</a:t>
          </a:r>
        </a:p>
        <a:p>
          <a:pPr marL="0" lvl="0" indent="0" algn="ctr" defTabSz="488950">
            <a:lnSpc>
              <a:spcPct val="100000"/>
            </a:lnSpc>
            <a:spcBef>
              <a:spcPct val="0"/>
            </a:spcBef>
            <a:spcAft>
              <a:spcPct val="35000"/>
            </a:spcAft>
            <a:buNone/>
          </a:pPr>
          <a:r>
            <a:rPr lang="en-US" sz="1100" kern="1200"/>
            <a:t>Cumulative returns over the past 3, 6, 9, and 12 months</a:t>
          </a:r>
        </a:p>
        <a:p>
          <a:pPr marL="0" lvl="0" indent="0" algn="ctr" defTabSz="488950">
            <a:lnSpc>
              <a:spcPct val="100000"/>
            </a:lnSpc>
            <a:spcBef>
              <a:spcPct val="0"/>
            </a:spcBef>
            <a:spcAft>
              <a:spcPct val="35000"/>
            </a:spcAft>
            <a:buNone/>
          </a:pPr>
          <a:r>
            <a:rPr lang="en-US" sz="1100" kern="1200"/>
            <a:t>End-of-month closing price</a:t>
          </a:r>
        </a:p>
        <a:p>
          <a:pPr marL="0" lvl="0" indent="0" algn="ctr" defTabSz="488950">
            <a:lnSpc>
              <a:spcPct val="100000"/>
            </a:lnSpc>
            <a:spcBef>
              <a:spcPct val="0"/>
            </a:spcBef>
            <a:spcAft>
              <a:spcPct val="35000"/>
            </a:spcAft>
            <a:buNone/>
          </a:pPr>
          <a:r>
            <a:rPr lang="en-US" sz="1100" kern="1200"/>
            <a:t>Average and standard deviations of monthly dollar trade volume</a:t>
          </a:r>
        </a:p>
      </dsp:txBody>
      <dsp:txXfrm>
        <a:off x="8195287" y="2171193"/>
        <a:ext cx="2320312" cy="237298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CD9CBF-6547-324F-A74A-CBAD4A4B4652}">
      <dsp:nvSpPr>
        <dsp:cNvPr id="0" name=""/>
        <dsp:cNvSpPr/>
      </dsp:nvSpPr>
      <dsp:spPr>
        <a:xfrm>
          <a:off x="1967772" y="1188709"/>
          <a:ext cx="421201" cy="91440"/>
        </a:xfrm>
        <a:custGeom>
          <a:avLst/>
          <a:gdLst/>
          <a:ahLst/>
          <a:cxnLst/>
          <a:rect l="0" t="0" r="0" b="0"/>
          <a:pathLst>
            <a:path>
              <a:moveTo>
                <a:pt x="0" y="45720"/>
              </a:moveTo>
              <a:lnTo>
                <a:pt x="421201" y="45720"/>
              </a:lnTo>
            </a:path>
          </a:pathLst>
        </a:custGeom>
        <a:noFill/>
        <a:ln w="635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7078" y="1232170"/>
        <a:ext cx="22590" cy="4518"/>
      </dsp:txXfrm>
    </dsp:sp>
    <dsp:sp modelId="{9E446F2A-D763-F24A-A626-85351910AB91}">
      <dsp:nvSpPr>
        <dsp:cNvPr id="0" name=""/>
        <dsp:cNvSpPr/>
      </dsp:nvSpPr>
      <dsp:spPr>
        <a:xfrm>
          <a:off x="5218" y="645122"/>
          <a:ext cx="1964354" cy="1178612"/>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255" tIns="101037" rIns="96255" bIns="101037" numCol="1" spcCol="1270" anchor="ctr" anchorCtr="0">
          <a:noAutofit/>
        </a:bodyPr>
        <a:lstStyle/>
        <a:p>
          <a:pPr marL="0" lvl="0" indent="0" algn="ctr" defTabSz="533400">
            <a:lnSpc>
              <a:spcPct val="90000"/>
            </a:lnSpc>
            <a:spcBef>
              <a:spcPct val="0"/>
            </a:spcBef>
            <a:spcAft>
              <a:spcPct val="35000"/>
            </a:spcAft>
            <a:buNone/>
          </a:pPr>
          <a:r>
            <a:rPr lang="en-US" sz="1200" kern="1200"/>
            <a:t>4. Data Cleaning and Preparation:</a:t>
          </a:r>
        </a:p>
      </dsp:txBody>
      <dsp:txXfrm>
        <a:off x="5218" y="645122"/>
        <a:ext cx="1964354" cy="1178612"/>
      </dsp:txXfrm>
    </dsp:sp>
    <dsp:sp modelId="{CE991E9E-4765-BC43-AA60-F385F11FA537}">
      <dsp:nvSpPr>
        <dsp:cNvPr id="0" name=""/>
        <dsp:cNvSpPr/>
      </dsp:nvSpPr>
      <dsp:spPr>
        <a:xfrm>
          <a:off x="4383928" y="1188709"/>
          <a:ext cx="421201" cy="91440"/>
        </a:xfrm>
        <a:custGeom>
          <a:avLst/>
          <a:gdLst/>
          <a:ahLst/>
          <a:cxnLst/>
          <a:rect l="0" t="0" r="0" b="0"/>
          <a:pathLst>
            <a:path>
              <a:moveTo>
                <a:pt x="0" y="45720"/>
              </a:moveTo>
              <a:lnTo>
                <a:pt x="421201" y="45720"/>
              </a:lnTo>
            </a:path>
          </a:pathLst>
        </a:custGeom>
        <a:noFill/>
        <a:ln w="6350" cap="flat" cmpd="sng" algn="ctr">
          <a:solidFill>
            <a:schemeClr val="accent2">
              <a:hueOff val="-354682"/>
              <a:satOff val="-561"/>
              <a:lumOff val="-33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83233" y="1232170"/>
        <a:ext cx="22590" cy="4518"/>
      </dsp:txXfrm>
    </dsp:sp>
    <dsp:sp modelId="{28ED6DBC-3136-0B41-9B6E-4A8AFCD4CE96}">
      <dsp:nvSpPr>
        <dsp:cNvPr id="0" name=""/>
        <dsp:cNvSpPr/>
      </dsp:nvSpPr>
      <dsp:spPr>
        <a:xfrm>
          <a:off x="2421373" y="645122"/>
          <a:ext cx="1964354" cy="1178612"/>
        </a:xfrm>
        <a:prstGeom prst="rect">
          <a:avLst/>
        </a:prstGeom>
        <a:solidFill>
          <a:schemeClr val="accent2">
            <a:hueOff val="-310346"/>
            <a:satOff val="-4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255" tIns="101037" rIns="96255" bIns="101037" numCol="1" spcCol="1270" anchor="ctr" anchorCtr="0">
          <a:noAutofit/>
        </a:bodyPr>
        <a:lstStyle/>
        <a:p>
          <a:pPr marL="0" lvl="0" indent="0" algn="ctr" defTabSz="533400">
            <a:lnSpc>
              <a:spcPct val="90000"/>
            </a:lnSpc>
            <a:spcBef>
              <a:spcPct val="0"/>
            </a:spcBef>
            <a:spcAft>
              <a:spcPct val="35000"/>
            </a:spcAft>
            <a:buNone/>
          </a:pPr>
          <a:r>
            <a:rPr lang="en-US" sz="1200" kern="1200"/>
            <a:t>We sorted the data by symbol, year, month, and day for better organization.</a:t>
          </a:r>
        </a:p>
      </dsp:txBody>
      <dsp:txXfrm>
        <a:off x="2421373" y="645122"/>
        <a:ext cx="1964354" cy="1178612"/>
      </dsp:txXfrm>
    </dsp:sp>
    <dsp:sp modelId="{C091901F-0556-CC4A-A6ED-6DD8793517D6}">
      <dsp:nvSpPr>
        <dsp:cNvPr id="0" name=""/>
        <dsp:cNvSpPr/>
      </dsp:nvSpPr>
      <dsp:spPr>
        <a:xfrm>
          <a:off x="987395" y="1821935"/>
          <a:ext cx="4832311" cy="421201"/>
        </a:xfrm>
        <a:custGeom>
          <a:avLst/>
          <a:gdLst/>
          <a:ahLst/>
          <a:cxnLst/>
          <a:rect l="0" t="0" r="0" b="0"/>
          <a:pathLst>
            <a:path>
              <a:moveTo>
                <a:pt x="4832311" y="0"/>
              </a:moveTo>
              <a:lnTo>
                <a:pt x="4832311" y="227700"/>
              </a:lnTo>
              <a:lnTo>
                <a:pt x="0" y="227700"/>
              </a:lnTo>
              <a:lnTo>
                <a:pt x="0" y="421201"/>
              </a:lnTo>
            </a:path>
          </a:pathLst>
        </a:custGeom>
        <a:noFill/>
        <a:ln w="6350" cap="flat" cmpd="sng" algn="ctr">
          <a:solidFill>
            <a:schemeClr val="accent2">
              <a:hueOff val="-709363"/>
              <a:satOff val="-1123"/>
              <a:lumOff val="-67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2216" y="2030277"/>
        <a:ext cx="242669" cy="4518"/>
      </dsp:txXfrm>
    </dsp:sp>
    <dsp:sp modelId="{726614F9-86F0-C047-B0D4-CB34BED5E174}">
      <dsp:nvSpPr>
        <dsp:cNvPr id="0" name=""/>
        <dsp:cNvSpPr/>
      </dsp:nvSpPr>
      <dsp:spPr>
        <a:xfrm>
          <a:off x="4837529" y="645122"/>
          <a:ext cx="1964354" cy="1178612"/>
        </a:xfrm>
        <a:prstGeom prst="rect">
          <a:avLst/>
        </a:prstGeom>
        <a:solidFill>
          <a:schemeClr val="accent2">
            <a:hueOff val="-620693"/>
            <a:satOff val="-9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255" tIns="101037" rIns="96255" bIns="101037" numCol="1" spcCol="1270" anchor="ctr" anchorCtr="0">
          <a:noAutofit/>
        </a:bodyPr>
        <a:lstStyle/>
        <a:p>
          <a:pPr marL="0" lvl="0" indent="0" algn="ctr" defTabSz="533400">
            <a:lnSpc>
              <a:spcPct val="90000"/>
            </a:lnSpc>
            <a:spcBef>
              <a:spcPct val="0"/>
            </a:spcBef>
            <a:spcAft>
              <a:spcPct val="35000"/>
            </a:spcAft>
            <a:buNone/>
          </a:pPr>
          <a:r>
            <a:rPr lang="en-US" sz="1200" kern="1200"/>
            <a:t>The data was filtered to focus specifically on the period from 2010 to 2023.</a:t>
          </a:r>
        </a:p>
      </dsp:txBody>
      <dsp:txXfrm>
        <a:off x="4837529" y="645122"/>
        <a:ext cx="1964354" cy="1178612"/>
      </dsp:txXfrm>
    </dsp:sp>
    <dsp:sp modelId="{85C23753-8772-E547-948B-7ADCD6BBD4AE}">
      <dsp:nvSpPr>
        <dsp:cNvPr id="0" name=""/>
        <dsp:cNvSpPr/>
      </dsp:nvSpPr>
      <dsp:spPr>
        <a:xfrm>
          <a:off x="1967772" y="2819123"/>
          <a:ext cx="421201" cy="91440"/>
        </a:xfrm>
        <a:custGeom>
          <a:avLst/>
          <a:gdLst/>
          <a:ahLst/>
          <a:cxnLst/>
          <a:rect l="0" t="0" r="0" b="0"/>
          <a:pathLst>
            <a:path>
              <a:moveTo>
                <a:pt x="0" y="45720"/>
              </a:moveTo>
              <a:lnTo>
                <a:pt x="421201" y="45720"/>
              </a:lnTo>
            </a:path>
          </a:pathLst>
        </a:custGeom>
        <a:noFill/>
        <a:ln w="6350" cap="flat" cmpd="sng" algn="ctr">
          <a:solidFill>
            <a:schemeClr val="accent2">
              <a:hueOff val="-1064045"/>
              <a:satOff val="-1684"/>
              <a:lumOff val="-1008"/>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7078" y="2862583"/>
        <a:ext cx="22590" cy="4518"/>
      </dsp:txXfrm>
    </dsp:sp>
    <dsp:sp modelId="{A2BF7C0F-59A6-BB45-9913-98B4444D088B}">
      <dsp:nvSpPr>
        <dsp:cNvPr id="0" name=""/>
        <dsp:cNvSpPr/>
      </dsp:nvSpPr>
      <dsp:spPr>
        <a:xfrm>
          <a:off x="5218" y="2275536"/>
          <a:ext cx="1964354" cy="1178612"/>
        </a:xfrm>
        <a:prstGeom prst="rect">
          <a:avLst/>
        </a:prstGeom>
        <a:solidFill>
          <a:schemeClr val="accent2">
            <a:hueOff val="-931039"/>
            <a:satOff val="-1473"/>
            <a:lumOff val="-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255" tIns="101037" rIns="96255" bIns="101037" numCol="1" spcCol="1270" anchor="ctr" anchorCtr="0">
          <a:noAutofit/>
        </a:bodyPr>
        <a:lstStyle/>
        <a:p>
          <a:pPr marL="0" lvl="0" indent="0" algn="ctr" defTabSz="533400">
            <a:lnSpc>
              <a:spcPct val="90000"/>
            </a:lnSpc>
            <a:spcBef>
              <a:spcPct val="0"/>
            </a:spcBef>
            <a:spcAft>
              <a:spcPct val="35000"/>
            </a:spcAft>
            <a:buNone/>
          </a:pPr>
          <a:r>
            <a:rPr lang="en-US" sz="1200" kern="1200"/>
            <a:t>We employed dimensionality reduction by grouping the data by symbol, year, and month, resulting in a monthly view.</a:t>
          </a:r>
        </a:p>
      </dsp:txBody>
      <dsp:txXfrm>
        <a:off x="5218" y="2275536"/>
        <a:ext cx="1964354" cy="1178612"/>
      </dsp:txXfrm>
    </dsp:sp>
    <dsp:sp modelId="{BB26D75A-6AC2-FB49-AAF0-888C2A79E28B}">
      <dsp:nvSpPr>
        <dsp:cNvPr id="0" name=""/>
        <dsp:cNvSpPr/>
      </dsp:nvSpPr>
      <dsp:spPr>
        <a:xfrm>
          <a:off x="4383928" y="2819123"/>
          <a:ext cx="421201" cy="91440"/>
        </a:xfrm>
        <a:custGeom>
          <a:avLst/>
          <a:gdLst/>
          <a:ahLst/>
          <a:cxnLst/>
          <a:rect l="0" t="0" r="0" b="0"/>
          <a:pathLst>
            <a:path>
              <a:moveTo>
                <a:pt x="0" y="45720"/>
              </a:moveTo>
              <a:lnTo>
                <a:pt x="421201" y="45720"/>
              </a:lnTo>
            </a:path>
          </a:pathLst>
        </a:custGeom>
        <a:noFill/>
        <a:ln w="6350" cap="flat" cmpd="sng" algn="ctr">
          <a:solidFill>
            <a:schemeClr val="accent2">
              <a:hueOff val="-1418726"/>
              <a:satOff val="-2245"/>
              <a:lumOff val="-1344"/>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83233" y="2862583"/>
        <a:ext cx="22590" cy="4518"/>
      </dsp:txXfrm>
    </dsp:sp>
    <dsp:sp modelId="{BA30F6E0-1CE1-1B46-A6D8-CCAE26B17D03}">
      <dsp:nvSpPr>
        <dsp:cNvPr id="0" name=""/>
        <dsp:cNvSpPr/>
      </dsp:nvSpPr>
      <dsp:spPr>
        <a:xfrm>
          <a:off x="2421373" y="2275536"/>
          <a:ext cx="1964354" cy="1178612"/>
        </a:xfrm>
        <a:prstGeom prst="rect">
          <a:avLst/>
        </a:prstGeom>
        <a:solidFill>
          <a:schemeClr val="accent2">
            <a:hueOff val="-1241385"/>
            <a:satOff val="-1965"/>
            <a:lumOff val="-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255" tIns="101037" rIns="96255" bIns="101037" numCol="1" spcCol="1270" anchor="ctr" anchorCtr="0">
          <a:noAutofit/>
        </a:bodyPr>
        <a:lstStyle/>
        <a:p>
          <a:pPr marL="0" lvl="0" indent="0" algn="ctr" defTabSz="533400">
            <a:lnSpc>
              <a:spcPct val="90000"/>
            </a:lnSpc>
            <a:spcBef>
              <a:spcPct val="0"/>
            </a:spcBef>
            <a:spcAft>
              <a:spcPct val="35000"/>
            </a:spcAft>
            <a:buNone/>
          </a:pPr>
          <a:r>
            <a:rPr lang="en-US" sz="1200" kern="1200"/>
            <a:t>Missing values were imputed using the mean strategy.</a:t>
          </a:r>
        </a:p>
      </dsp:txBody>
      <dsp:txXfrm>
        <a:off x="2421373" y="2275536"/>
        <a:ext cx="1964354" cy="1178612"/>
      </dsp:txXfrm>
    </dsp:sp>
    <dsp:sp modelId="{F9140FE4-8A78-AB4D-91B9-D7D281B7B0E6}">
      <dsp:nvSpPr>
        <dsp:cNvPr id="0" name=""/>
        <dsp:cNvSpPr/>
      </dsp:nvSpPr>
      <dsp:spPr>
        <a:xfrm>
          <a:off x="987395" y="3452349"/>
          <a:ext cx="4832311" cy="421201"/>
        </a:xfrm>
        <a:custGeom>
          <a:avLst/>
          <a:gdLst/>
          <a:ahLst/>
          <a:cxnLst/>
          <a:rect l="0" t="0" r="0" b="0"/>
          <a:pathLst>
            <a:path>
              <a:moveTo>
                <a:pt x="4832311" y="0"/>
              </a:moveTo>
              <a:lnTo>
                <a:pt x="4832311" y="227700"/>
              </a:lnTo>
              <a:lnTo>
                <a:pt x="0" y="227700"/>
              </a:lnTo>
              <a:lnTo>
                <a:pt x="0" y="421201"/>
              </a:lnTo>
            </a:path>
          </a:pathLst>
        </a:custGeom>
        <a:noFill/>
        <a:ln w="6350" cap="flat" cmpd="sng" algn="ctr">
          <a:solidFill>
            <a:schemeClr val="accent2">
              <a:hueOff val="-1773408"/>
              <a:satOff val="-2806"/>
              <a:lumOff val="-168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282216" y="3660690"/>
        <a:ext cx="242669" cy="4518"/>
      </dsp:txXfrm>
    </dsp:sp>
    <dsp:sp modelId="{4F139712-DA4A-DB44-9526-B482F4CC7D62}">
      <dsp:nvSpPr>
        <dsp:cNvPr id="0" name=""/>
        <dsp:cNvSpPr/>
      </dsp:nvSpPr>
      <dsp:spPr>
        <a:xfrm>
          <a:off x="4837529" y="2275536"/>
          <a:ext cx="1964354" cy="1178612"/>
        </a:xfrm>
        <a:prstGeom prst="rect">
          <a:avLst/>
        </a:prstGeom>
        <a:solidFill>
          <a:schemeClr val="accent2">
            <a:hueOff val="-1551732"/>
            <a:satOff val="-2456"/>
            <a:lumOff val="-1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255" tIns="101037" rIns="96255" bIns="101037" numCol="1" spcCol="1270" anchor="ctr" anchorCtr="0">
          <a:noAutofit/>
        </a:bodyPr>
        <a:lstStyle/>
        <a:p>
          <a:pPr marL="0" lvl="0" indent="0" algn="ctr" defTabSz="533400">
            <a:lnSpc>
              <a:spcPct val="90000"/>
            </a:lnSpc>
            <a:spcBef>
              <a:spcPct val="0"/>
            </a:spcBef>
            <a:spcAft>
              <a:spcPct val="35000"/>
            </a:spcAft>
            <a:buNone/>
          </a:pPr>
          <a:r>
            <a:rPr lang="en-US" sz="1200" kern="1200"/>
            <a:t>5. Model Training Preparation:</a:t>
          </a:r>
        </a:p>
      </dsp:txBody>
      <dsp:txXfrm>
        <a:off x="4837529" y="2275536"/>
        <a:ext cx="1964354" cy="1178612"/>
      </dsp:txXfrm>
    </dsp:sp>
    <dsp:sp modelId="{EB0A7946-80F3-FA44-9C82-C198C943DB4B}">
      <dsp:nvSpPr>
        <dsp:cNvPr id="0" name=""/>
        <dsp:cNvSpPr/>
      </dsp:nvSpPr>
      <dsp:spPr>
        <a:xfrm>
          <a:off x="1967772" y="4449536"/>
          <a:ext cx="421201" cy="91440"/>
        </a:xfrm>
        <a:custGeom>
          <a:avLst/>
          <a:gdLst/>
          <a:ahLst/>
          <a:cxnLst/>
          <a:rect l="0" t="0" r="0" b="0"/>
          <a:pathLst>
            <a:path>
              <a:moveTo>
                <a:pt x="0" y="45720"/>
              </a:moveTo>
              <a:lnTo>
                <a:pt x="421201" y="45720"/>
              </a:lnTo>
            </a:path>
          </a:pathLst>
        </a:custGeom>
        <a:noFill/>
        <a:ln w="6350" cap="flat" cmpd="sng" algn="ctr">
          <a:solidFill>
            <a:schemeClr val="accent2">
              <a:hueOff val="-2128090"/>
              <a:satOff val="-3368"/>
              <a:lumOff val="-2016"/>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167078" y="4492997"/>
        <a:ext cx="22590" cy="4518"/>
      </dsp:txXfrm>
    </dsp:sp>
    <dsp:sp modelId="{7F5F145F-8875-D148-A864-D96F2F84A3B9}">
      <dsp:nvSpPr>
        <dsp:cNvPr id="0" name=""/>
        <dsp:cNvSpPr/>
      </dsp:nvSpPr>
      <dsp:spPr>
        <a:xfrm>
          <a:off x="5218" y="3905950"/>
          <a:ext cx="1964354" cy="1178612"/>
        </a:xfrm>
        <a:prstGeom prst="rect">
          <a:avLst/>
        </a:prstGeom>
        <a:solidFill>
          <a:schemeClr val="accent2">
            <a:hueOff val="-1862078"/>
            <a:satOff val="-2947"/>
            <a:lumOff val="-176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255" tIns="101037" rIns="96255" bIns="101037" numCol="1" spcCol="1270" anchor="ctr" anchorCtr="0">
          <a:noAutofit/>
        </a:bodyPr>
        <a:lstStyle/>
        <a:p>
          <a:pPr marL="0" lvl="0" indent="0" algn="ctr" defTabSz="533400">
            <a:lnSpc>
              <a:spcPct val="90000"/>
            </a:lnSpc>
            <a:spcBef>
              <a:spcPct val="0"/>
            </a:spcBef>
            <a:spcAft>
              <a:spcPct val="35000"/>
            </a:spcAft>
            <a:buNone/>
          </a:pPr>
          <a:r>
            <a:rPr lang="en-US" sz="1200" kern="1200"/>
            <a:t>We split the data into training (80%) and testing (20%) sets using a random state for reproducibility.</a:t>
          </a:r>
        </a:p>
      </dsp:txBody>
      <dsp:txXfrm>
        <a:off x="5218" y="3905950"/>
        <a:ext cx="1964354" cy="1178612"/>
      </dsp:txXfrm>
    </dsp:sp>
    <dsp:sp modelId="{89262075-8D9F-8C4D-92A9-A322C4953E5B}">
      <dsp:nvSpPr>
        <dsp:cNvPr id="0" name=""/>
        <dsp:cNvSpPr/>
      </dsp:nvSpPr>
      <dsp:spPr>
        <a:xfrm>
          <a:off x="4383928" y="4449536"/>
          <a:ext cx="421201" cy="91440"/>
        </a:xfrm>
        <a:custGeom>
          <a:avLst/>
          <a:gdLst/>
          <a:ahLst/>
          <a:cxnLst/>
          <a:rect l="0" t="0" r="0" b="0"/>
          <a:pathLst>
            <a:path>
              <a:moveTo>
                <a:pt x="0" y="45720"/>
              </a:moveTo>
              <a:lnTo>
                <a:pt x="421201" y="45720"/>
              </a:lnTo>
            </a:path>
          </a:pathLst>
        </a:custGeom>
        <a:noFill/>
        <a:ln w="6350" cap="flat" cmpd="sng" algn="ctr">
          <a:solidFill>
            <a:schemeClr val="accent2">
              <a:hueOff val="-2482771"/>
              <a:satOff val="-3929"/>
              <a:lumOff val="-2352"/>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583233" y="4492997"/>
        <a:ext cx="22590" cy="4518"/>
      </dsp:txXfrm>
    </dsp:sp>
    <dsp:sp modelId="{B75860AE-FD21-E64C-9B36-BC9775245BAF}">
      <dsp:nvSpPr>
        <dsp:cNvPr id="0" name=""/>
        <dsp:cNvSpPr/>
      </dsp:nvSpPr>
      <dsp:spPr>
        <a:xfrm>
          <a:off x="2421373" y="3905950"/>
          <a:ext cx="1964354" cy="1178612"/>
        </a:xfrm>
        <a:prstGeom prst="rect">
          <a:avLst/>
        </a:prstGeom>
        <a:solidFill>
          <a:schemeClr val="accent2">
            <a:hueOff val="-2172425"/>
            <a:satOff val="-3438"/>
            <a:lumOff val="-2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255" tIns="101037" rIns="96255" bIns="101037" numCol="1" spcCol="1270" anchor="ctr" anchorCtr="0">
          <a:noAutofit/>
        </a:bodyPr>
        <a:lstStyle/>
        <a:p>
          <a:pPr marL="0" lvl="0" indent="0" algn="ctr" defTabSz="533400">
            <a:lnSpc>
              <a:spcPct val="90000"/>
            </a:lnSpc>
            <a:spcBef>
              <a:spcPct val="0"/>
            </a:spcBef>
            <a:spcAft>
              <a:spcPct val="35000"/>
            </a:spcAft>
            <a:buNone/>
          </a:pPr>
          <a:r>
            <a:rPr lang="en-US" sz="1200" kern="1200"/>
            <a:t>Further, we implemented 5-fold cross-validation within the training data to fine-tune the models using KFold.</a:t>
          </a:r>
        </a:p>
      </dsp:txBody>
      <dsp:txXfrm>
        <a:off x="2421373" y="3905950"/>
        <a:ext cx="1964354" cy="1178612"/>
      </dsp:txXfrm>
    </dsp:sp>
    <dsp:sp modelId="{4E802BF8-2306-074E-8BCF-B93E7FAFE6B7}">
      <dsp:nvSpPr>
        <dsp:cNvPr id="0" name=""/>
        <dsp:cNvSpPr/>
      </dsp:nvSpPr>
      <dsp:spPr>
        <a:xfrm>
          <a:off x="4837529" y="3905950"/>
          <a:ext cx="1964354" cy="1178612"/>
        </a:xfrm>
        <a:prstGeom prst="rect">
          <a:avLst/>
        </a:prstGeom>
        <a:solidFill>
          <a:schemeClr val="accent2">
            <a:hueOff val="-2482771"/>
            <a:satOff val="-3929"/>
            <a:lumOff val="-2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6255" tIns="101037" rIns="96255" bIns="101037" numCol="1" spcCol="1270" anchor="ctr" anchorCtr="0">
          <a:noAutofit/>
        </a:bodyPr>
        <a:lstStyle/>
        <a:p>
          <a:pPr marL="0" lvl="0" indent="0" algn="ctr" defTabSz="533400">
            <a:lnSpc>
              <a:spcPct val="90000"/>
            </a:lnSpc>
            <a:spcBef>
              <a:spcPct val="0"/>
            </a:spcBef>
            <a:spcAft>
              <a:spcPct val="35000"/>
            </a:spcAft>
            <a:buNone/>
          </a:pPr>
          <a:r>
            <a:rPr lang="en-US" sz="1200" kern="1200"/>
            <a:t>Finally, the data was normalized using StandardScaler for improved model convergence.</a:t>
          </a:r>
        </a:p>
      </dsp:txBody>
      <dsp:txXfrm>
        <a:off x="4837529" y="3905950"/>
        <a:ext cx="1964354" cy="1178612"/>
      </dsp:txXfrm>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E40E4E-2398-B743-AA50-CB1DC8A85B16}" type="datetimeFigureOut">
              <a:rPr lang="en-US" smtClean="0"/>
              <a:t>5/9/24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EAD79B-8DB0-CE43-8A04-5C51C7B4E09E}" type="slidenum">
              <a:rPr lang="en-US" smtClean="0"/>
              <a:t>‹#›</a:t>
            </a:fld>
            <a:endParaRPr lang="en-US"/>
          </a:p>
        </p:txBody>
      </p:sp>
    </p:spTree>
    <p:extLst>
      <p:ext uri="{BB962C8B-B14F-4D97-AF65-F5344CB8AC3E}">
        <p14:creationId xmlns:p14="http://schemas.microsoft.com/office/powerpoint/2010/main" val="1494801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FEAD79B-8DB0-CE43-8A04-5C51C7B4E09E}" type="slidenum">
              <a:rPr lang="en-US" smtClean="0"/>
              <a:t>9</a:t>
            </a:fld>
            <a:endParaRPr lang="en-US"/>
          </a:p>
        </p:txBody>
      </p:sp>
    </p:spTree>
    <p:extLst>
      <p:ext uri="{BB962C8B-B14F-4D97-AF65-F5344CB8AC3E}">
        <p14:creationId xmlns:p14="http://schemas.microsoft.com/office/powerpoint/2010/main" val="993042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5/8/24</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86962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5/8/24</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9024979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5/8/24</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1730685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5/8/24</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1833507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5/8/24</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15200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5/8/24</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279094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5/8/24</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8956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dirty="0"/>
              <a:t>Click to edit Master title style</a:t>
            </a:r>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5/8/24</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533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5/8/24</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23957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5/8/24</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986468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5/8/24</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84820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5/8/24</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59415737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646C36-EEEC-4D52-8E8E-206F4CD8A3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DDE0F2A-D4A1-AEDD-8517-C176E402FA5F}"/>
              </a:ext>
            </a:extLst>
          </p:cNvPr>
          <p:cNvSpPr>
            <a:spLocks noGrp="1"/>
          </p:cNvSpPr>
          <p:nvPr>
            <p:ph type="ctrTitle"/>
          </p:nvPr>
        </p:nvSpPr>
        <p:spPr>
          <a:xfrm>
            <a:off x="677119" y="810623"/>
            <a:ext cx="4894428" cy="3570162"/>
          </a:xfrm>
        </p:spPr>
        <p:txBody>
          <a:bodyPr anchor="b">
            <a:normAutofit/>
          </a:bodyPr>
          <a:lstStyle/>
          <a:p>
            <a:pPr algn="l"/>
            <a:r>
              <a:rPr lang="en-US" sz="2900"/>
              <a:t>Multi-Model Analysis: Predicting Monthly Returns for S&amp;P 500 Stocks</a:t>
            </a:r>
          </a:p>
        </p:txBody>
      </p:sp>
      <p:sp>
        <p:nvSpPr>
          <p:cNvPr id="3" name="Subtitle 2">
            <a:extLst>
              <a:ext uri="{FF2B5EF4-FFF2-40B4-BE49-F238E27FC236}">
                <a16:creationId xmlns:a16="http://schemas.microsoft.com/office/drawing/2014/main" id="{381B4D72-8FB4-7DA8-4D83-961BED93CE41}"/>
              </a:ext>
            </a:extLst>
          </p:cNvPr>
          <p:cNvSpPr>
            <a:spLocks noGrp="1"/>
          </p:cNvSpPr>
          <p:nvPr>
            <p:ph type="subTitle" idx="1"/>
          </p:nvPr>
        </p:nvSpPr>
        <p:spPr>
          <a:xfrm>
            <a:off x="677119" y="4547167"/>
            <a:ext cx="4894428" cy="1288482"/>
          </a:xfrm>
        </p:spPr>
        <p:txBody>
          <a:bodyPr>
            <a:normAutofit/>
          </a:bodyPr>
          <a:lstStyle/>
          <a:p>
            <a:pPr algn="l"/>
            <a:r>
              <a:rPr lang="en-US" sz="2200" dirty="0"/>
              <a:t>Hrishikesh Balakrishnan</a:t>
            </a:r>
          </a:p>
          <a:p>
            <a:pPr algn="l"/>
            <a:r>
              <a:rPr lang="en-US" sz="2200" dirty="0"/>
              <a:t>Aditya Pawar</a:t>
            </a:r>
          </a:p>
          <a:p>
            <a:pPr algn="l"/>
            <a:r>
              <a:rPr lang="en-US" sz="2200" dirty="0"/>
              <a:t>Minaal Sheikh</a:t>
            </a:r>
          </a:p>
        </p:txBody>
      </p:sp>
      <p:sp>
        <p:nvSpPr>
          <p:cNvPr id="12" name="Rectangle 11">
            <a:extLst>
              <a:ext uri="{FF2B5EF4-FFF2-40B4-BE49-F238E27FC236}">
                <a16:creationId xmlns:a16="http://schemas.microsoft.com/office/drawing/2014/main" id="{8258443E-B333-44F4-8D49-1EAB1C1A46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50256" y="596822"/>
            <a:ext cx="4833901" cy="565387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463427" y="1159624"/>
            <a:ext cx="1054466" cy="469689"/>
            <a:chOff x="9841624" y="4115729"/>
            <a:chExt cx="602169" cy="268223"/>
          </a:xfrm>
          <a:solidFill>
            <a:schemeClr val="tx1"/>
          </a:solidFill>
        </p:grpSpPr>
        <p:sp>
          <p:nvSpPr>
            <p:cNvPr id="15" name="Freeform: Shape 14">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pic>
        <p:nvPicPr>
          <p:cNvPr id="4" name="Picture 3" descr="Graph">
            <a:extLst>
              <a:ext uri="{FF2B5EF4-FFF2-40B4-BE49-F238E27FC236}">
                <a16:creationId xmlns:a16="http://schemas.microsoft.com/office/drawing/2014/main" id="{AA3A0CB9-BC96-C5AA-0225-2400C2459060}"/>
              </a:ext>
            </a:extLst>
          </p:cNvPr>
          <p:cNvPicPr>
            <a:picLocks noChangeAspect="1"/>
          </p:cNvPicPr>
          <p:nvPr/>
        </p:nvPicPr>
        <p:blipFill>
          <a:blip r:embed="rId2"/>
          <a:stretch>
            <a:fillRect/>
          </a:stretch>
        </p:blipFill>
        <p:spPr>
          <a:xfrm>
            <a:off x="6857158" y="1022352"/>
            <a:ext cx="3820097" cy="2387561"/>
          </a:xfrm>
          <a:prstGeom prst="rect">
            <a:avLst/>
          </a:prstGeom>
        </p:spPr>
      </p:pic>
      <p:sp>
        <p:nvSpPr>
          <p:cNvPr id="21" name="Graphic 212">
            <a:extLst>
              <a:ext uri="{FF2B5EF4-FFF2-40B4-BE49-F238E27FC236}">
                <a16:creationId xmlns:a16="http://schemas.microsoft.com/office/drawing/2014/main" id="{A0569933-2A1F-487D-A657-990AFACA28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309" y="810623"/>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Graphic 212">
            <a:extLst>
              <a:ext uri="{FF2B5EF4-FFF2-40B4-BE49-F238E27FC236}">
                <a16:creationId xmlns:a16="http://schemas.microsoft.com/office/drawing/2014/main" id="{41A44955-0622-4C9F-BFD2-55277314E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2309" y="810623"/>
            <a:ext cx="891445" cy="89144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Oval 24">
            <a:extLst>
              <a:ext uri="{FF2B5EF4-FFF2-40B4-BE49-F238E27FC236}">
                <a16:creationId xmlns:a16="http://schemas.microsoft.com/office/drawing/2014/main" id="{D6BF5730-CE16-498B-B11C-000E7F587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475" y="5416520"/>
            <a:ext cx="419129" cy="419129"/>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7" name="Oval 26">
            <a:extLst>
              <a:ext uri="{FF2B5EF4-FFF2-40B4-BE49-F238E27FC236}">
                <a16:creationId xmlns:a16="http://schemas.microsoft.com/office/drawing/2014/main" id="{93284B67-6F50-4C2E-904F-005438145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15475" y="5416520"/>
            <a:ext cx="419129" cy="419129"/>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Graph">
            <a:extLst>
              <a:ext uri="{FF2B5EF4-FFF2-40B4-BE49-F238E27FC236}">
                <a16:creationId xmlns:a16="http://schemas.microsoft.com/office/drawing/2014/main" id="{78C7C11D-B89D-1479-BD95-D8EEBEA185C4}"/>
              </a:ext>
            </a:extLst>
          </p:cNvPr>
          <p:cNvPicPr>
            <a:picLocks noChangeAspect="1"/>
          </p:cNvPicPr>
          <p:nvPr/>
        </p:nvPicPr>
        <p:blipFill>
          <a:blip r:embed="rId3"/>
          <a:stretch>
            <a:fillRect/>
          </a:stretch>
        </p:blipFill>
        <p:spPr>
          <a:xfrm>
            <a:off x="6935838" y="3546437"/>
            <a:ext cx="3662737" cy="2289211"/>
          </a:xfrm>
          <a:prstGeom prst="rect">
            <a:avLst/>
          </a:prstGeom>
          <a:ln w="28575">
            <a:noFill/>
          </a:ln>
        </p:spPr>
      </p:pic>
    </p:spTree>
    <p:extLst>
      <p:ext uri="{BB962C8B-B14F-4D97-AF65-F5344CB8AC3E}">
        <p14:creationId xmlns:p14="http://schemas.microsoft.com/office/powerpoint/2010/main" val="7585711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6DCB2-B43A-F6A1-79A0-8708896ACB83}"/>
              </a:ext>
            </a:extLst>
          </p:cNvPr>
          <p:cNvSpPr>
            <a:spLocks noGrp="1"/>
          </p:cNvSpPr>
          <p:nvPr>
            <p:ph type="title"/>
          </p:nvPr>
        </p:nvSpPr>
        <p:spPr/>
        <p:txBody>
          <a:bodyPr/>
          <a:lstStyle/>
          <a:p>
            <a:r>
              <a:rPr lang="en-US" dirty="0"/>
              <a:t>Model Comparison</a:t>
            </a:r>
          </a:p>
        </p:txBody>
      </p:sp>
      <p:sp>
        <p:nvSpPr>
          <p:cNvPr id="3" name="Content Placeholder 2">
            <a:extLst>
              <a:ext uri="{FF2B5EF4-FFF2-40B4-BE49-F238E27FC236}">
                <a16:creationId xmlns:a16="http://schemas.microsoft.com/office/drawing/2014/main" id="{7FB48F51-BE99-082D-BAF6-6E24417691DF}"/>
              </a:ext>
            </a:extLst>
          </p:cNvPr>
          <p:cNvSpPr>
            <a:spLocks noGrp="1"/>
          </p:cNvSpPr>
          <p:nvPr>
            <p:ph idx="1"/>
          </p:nvPr>
        </p:nvSpPr>
        <p:spPr>
          <a:xfrm>
            <a:off x="838200" y="1499191"/>
            <a:ext cx="10515600" cy="4677772"/>
          </a:xfrm>
        </p:spPr>
        <p:txBody>
          <a:bodyPr/>
          <a:lstStyle/>
          <a:p>
            <a:pPr marL="0" indent="0">
              <a:buNone/>
            </a:pPr>
            <a:endParaRPr lang="en-US" dirty="0"/>
          </a:p>
        </p:txBody>
      </p:sp>
    </p:spTree>
    <p:extLst>
      <p:ext uri="{BB962C8B-B14F-4D97-AF65-F5344CB8AC3E}">
        <p14:creationId xmlns:p14="http://schemas.microsoft.com/office/powerpoint/2010/main" val="1605894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0E7A2-7CD1-6E3B-0095-D8763449DEBE}"/>
              </a:ext>
            </a:extLst>
          </p:cNvPr>
          <p:cNvSpPr>
            <a:spLocks noGrp="1"/>
          </p:cNvSpPr>
          <p:nvPr>
            <p:ph type="title"/>
          </p:nvPr>
        </p:nvSpPr>
        <p:spPr/>
        <p:txBody>
          <a:bodyPr/>
          <a:lstStyle/>
          <a:p>
            <a:r>
              <a:rPr lang="en-US" dirty="0"/>
              <a:t>New Features</a:t>
            </a:r>
          </a:p>
        </p:txBody>
      </p:sp>
      <p:sp>
        <p:nvSpPr>
          <p:cNvPr id="3" name="Content Placeholder 2">
            <a:extLst>
              <a:ext uri="{FF2B5EF4-FFF2-40B4-BE49-F238E27FC236}">
                <a16:creationId xmlns:a16="http://schemas.microsoft.com/office/drawing/2014/main" id="{7383AFE4-1AA0-0870-4B3F-A229FC5EEDB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3541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43618-9E93-3F21-7881-49B726240183}"/>
              </a:ext>
            </a:extLst>
          </p:cNvPr>
          <p:cNvSpPr>
            <a:spLocks noGrp="1"/>
          </p:cNvSpPr>
          <p:nvPr>
            <p:ph type="title"/>
          </p:nvPr>
        </p:nvSpPr>
        <p:spPr/>
        <p:txBody>
          <a:bodyPr/>
          <a:lstStyle/>
          <a:p>
            <a:r>
              <a:rPr lang="en-US" dirty="0"/>
              <a:t>EDGAR Data</a:t>
            </a:r>
          </a:p>
        </p:txBody>
      </p:sp>
      <p:sp>
        <p:nvSpPr>
          <p:cNvPr id="3" name="Content Placeholder 2">
            <a:extLst>
              <a:ext uri="{FF2B5EF4-FFF2-40B4-BE49-F238E27FC236}">
                <a16:creationId xmlns:a16="http://schemas.microsoft.com/office/drawing/2014/main" id="{88C9B998-7C85-6F99-F963-4AA23F5FDC1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82341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Freeform: Shape 34">
            <a:extLst>
              <a:ext uri="{FF2B5EF4-FFF2-40B4-BE49-F238E27FC236}">
                <a16:creationId xmlns:a16="http://schemas.microsoft.com/office/drawing/2014/main" id="{3C1D1FA3-6212-4B97-9B1E-C7F81247C2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7" name="Freeform: Shape 36">
            <a:extLst>
              <a:ext uri="{FF2B5EF4-FFF2-40B4-BE49-F238E27FC236}">
                <a16:creationId xmlns:a16="http://schemas.microsoft.com/office/drawing/2014/main" id="{11C51958-04D4-4687-95A2-95DCDCF474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39" name="Freeform: Shape 38">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41" name="Freeform: Shape 40">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0B2B8835-3E60-550C-04C8-5C266DBDF0B7}"/>
              </a:ext>
            </a:extLst>
          </p:cNvPr>
          <p:cNvSpPr>
            <a:spLocks noGrp="1"/>
          </p:cNvSpPr>
          <p:nvPr>
            <p:ph type="title"/>
          </p:nvPr>
        </p:nvSpPr>
        <p:spPr>
          <a:xfrm>
            <a:off x="1861854" y="633046"/>
            <a:ext cx="4834021" cy="1314996"/>
          </a:xfrm>
        </p:spPr>
        <p:txBody>
          <a:bodyPr anchor="b">
            <a:normAutofit/>
          </a:bodyPr>
          <a:lstStyle/>
          <a:p>
            <a:r>
              <a:rPr lang="en-US" dirty="0"/>
              <a:t>Introduction</a:t>
            </a:r>
          </a:p>
        </p:txBody>
      </p:sp>
      <p:sp>
        <p:nvSpPr>
          <p:cNvPr id="3" name="Content Placeholder 2">
            <a:extLst>
              <a:ext uri="{FF2B5EF4-FFF2-40B4-BE49-F238E27FC236}">
                <a16:creationId xmlns:a16="http://schemas.microsoft.com/office/drawing/2014/main" id="{FFD3AC60-60FB-D2F2-C8D3-29402F568A31}"/>
              </a:ext>
            </a:extLst>
          </p:cNvPr>
          <p:cNvSpPr>
            <a:spLocks noGrp="1"/>
          </p:cNvSpPr>
          <p:nvPr>
            <p:ph idx="1"/>
          </p:nvPr>
        </p:nvSpPr>
        <p:spPr>
          <a:xfrm>
            <a:off x="1408098" y="2125737"/>
            <a:ext cx="5287778" cy="4331016"/>
          </a:xfrm>
        </p:spPr>
        <p:txBody>
          <a:bodyPr>
            <a:normAutofit/>
          </a:bodyPr>
          <a:lstStyle/>
          <a:p>
            <a:pPr marL="0" indent="0" algn="just">
              <a:buNone/>
            </a:pPr>
            <a:r>
              <a:rPr lang="en-US" sz="1600" dirty="0"/>
              <a:t>Predicting stock returns is a complex task, but Python provides powerful tools to explore this challenge using machine learning. This project leverages Python to automate data acquisition and analysis. We'll first scrape the list of S&amp;P 500 companies and then download daily stock prices for each company. This data will be processed to focus on monthly returns from 2010 to 2023. With these features, we'll train and compare the performance of several machine learning models for predicting next month's return, including linear regression with Ridge regularization, random forest regressor, MLPRegressor (a type of neural network), and decision tree regressor. By analyzing the models' performance, we aim to identify the most effective approach for predicting monthly returns within the S&amp;P 500 market. We are extracting data from sources like Yahoo Finance, Wikipedia, and Edgar to ensure comprehensive analysis</a:t>
            </a:r>
            <a:r>
              <a:rPr lang="en-US" sz="1500" dirty="0"/>
              <a:t>.</a:t>
            </a:r>
          </a:p>
        </p:txBody>
      </p:sp>
      <p:pic>
        <p:nvPicPr>
          <p:cNvPr id="5" name="Picture 4" descr="Graph on document with pen">
            <a:extLst>
              <a:ext uri="{FF2B5EF4-FFF2-40B4-BE49-F238E27FC236}">
                <a16:creationId xmlns:a16="http://schemas.microsoft.com/office/drawing/2014/main" id="{879A060B-97C3-0F4A-E9FB-1881046F057E}"/>
              </a:ext>
            </a:extLst>
          </p:cNvPr>
          <p:cNvPicPr>
            <a:picLocks noChangeAspect="1"/>
          </p:cNvPicPr>
          <p:nvPr/>
        </p:nvPicPr>
        <p:blipFill rotWithShape="1">
          <a:blip r:embed="rId2"/>
          <a:srcRect l="23486" r="9763" b="-2"/>
          <a:stretch/>
        </p:blipFill>
        <p:spPr>
          <a:xfrm>
            <a:off x="7235493" y="1200223"/>
            <a:ext cx="4072795" cy="4072815"/>
          </a:xfrm>
          <a:prstGeom prst="rect">
            <a:avLst/>
          </a:prstGeom>
        </p:spPr>
      </p:pic>
      <p:grpSp>
        <p:nvGrpSpPr>
          <p:cNvPr id="43"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4" name="Freeform: Shape 43">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3850828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14A51A5-32BF-8AA3-7B3C-6E4CC57D80B3}"/>
              </a:ext>
            </a:extLst>
          </p:cNvPr>
          <p:cNvSpPr>
            <a:spLocks noGrp="1"/>
          </p:cNvSpPr>
          <p:nvPr>
            <p:ph type="title"/>
          </p:nvPr>
        </p:nvSpPr>
        <p:spPr>
          <a:xfrm>
            <a:off x="1102368" y="923293"/>
            <a:ext cx="4030132" cy="4641720"/>
          </a:xfrm>
        </p:spPr>
        <p:txBody>
          <a:bodyPr>
            <a:normAutofit/>
          </a:bodyPr>
          <a:lstStyle/>
          <a:p>
            <a:pPr algn="ctr"/>
            <a:r>
              <a:rPr lang="en-US" dirty="0"/>
              <a:t>Dataset Overview</a:t>
            </a:r>
          </a:p>
        </p:txBody>
      </p:sp>
      <p:sp>
        <p:nvSpPr>
          <p:cNvPr id="10" name="Freeform: Shape 9">
            <a:extLst>
              <a:ext uri="{FF2B5EF4-FFF2-40B4-BE49-F238E27FC236}">
                <a16:creationId xmlns:a16="http://schemas.microsoft.com/office/drawing/2014/main" id="{D0A98BBA-D3EA-45DC-B8A1-9C61397D4C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55862"/>
            <a:ext cx="1170294" cy="274629"/>
          </a:xfrm>
          <a:custGeom>
            <a:avLst/>
            <a:gdLst>
              <a:gd name="connsiteX0" fmla="*/ 453342 w 1170294"/>
              <a:gd name="connsiteY0" fmla="*/ 0 h 274629"/>
              <a:gd name="connsiteX1" fmla="*/ 689085 w 1170294"/>
              <a:gd name="connsiteY1" fmla="*/ 235744 h 274629"/>
              <a:gd name="connsiteX2" fmla="*/ 924829 w 1170294"/>
              <a:gd name="connsiteY2" fmla="*/ 0 h 274629"/>
              <a:gd name="connsiteX3" fmla="*/ 1170294 w 1170294"/>
              <a:gd name="connsiteY3" fmla="*/ 24546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577 h 274629"/>
              <a:gd name="connsiteX11" fmla="*/ 215168 w 1170294"/>
              <a:gd name="connsiteY11" fmla="*/ 23574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5744"/>
                </a:lnTo>
                <a:lnTo>
                  <a:pt x="924829" y="0"/>
                </a:lnTo>
                <a:lnTo>
                  <a:pt x="1170294" y="245465"/>
                </a:lnTo>
                <a:lnTo>
                  <a:pt x="1153282" y="264908"/>
                </a:lnTo>
                <a:lnTo>
                  <a:pt x="924829" y="38885"/>
                </a:lnTo>
                <a:lnTo>
                  <a:pt x="689085" y="274629"/>
                </a:lnTo>
                <a:lnTo>
                  <a:pt x="453342" y="38885"/>
                </a:lnTo>
                <a:lnTo>
                  <a:pt x="215168" y="274629"/>
                </a:lnTo>
                <a:lnTo>
                  <a:pt x="0" y="59462"/>
                </a:lnTo>
                <a:lnTo>
                  <a:pt x="0" y="20577"/>
                </a:lnTo>
                <a:lnTo>
                  <a:pt x="215168" y="235744"/>
                </a:lnTo>
                <a:close/>
              </a:path>
            </a:pathLst>
          </a:custGeom>
          <a:solidFill>
            <a:schemeClr val="tx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12" name="Freeform: Shape 11">
            <a:extLst>
              <a:ext uri="{FF2B5EF4-FFF2-40B4-BE49-F238E27FC236}">
                <a16:creationId xmlns:a16="http://schemas.microsoft.com/office/drawing/2014/main" id="{2E4C95AB-2BD7-4E38-BDD5-1E41F3A9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90894"/>
            <a:ext cx="1170294" cy="274629"/>
          </a:xfrm>
          <a:custGeom>
            <a:avLst/>
            <a:gdLst>
              <a:gd name="connsiteX0" fmla="*/ 453342 w 1170294"/>
              <a:gd name="connsiteY0" fmla="*/ 0 h 274629"/>
              <a:gd name="connsiteX1" fmla="*/ 689085 w 1170294"/>
              <a:gd name="connsiteY1" fmla="*/ 238174 h 274629"/>
              <a:gd name="connsiteX2" fmla="*/ 924829 w 1170294"/>
              <a:gd name="connsiteY2" fmla="*/ 0 h 274629"/>
              <a:gd name="connsiteX3" fmla="*/ 1170294 w 1170294"/>
              <a:gd name="connsiteY3" fmla="*/ 247895 h 274629"/>
              <a:gd name="connsiteX4" fmla="*/ 1153282 w 1170294"/>
              <a:gd name="connsiteY4" fmla="*/ 264908 h 274629"/>
              <a:gd name="connsiteX5" fmla="*/ 924829 w 1170294"/>
              <a:gd name="connsiteY5" fmla="*/ 38885 h 274629"/>
              <a:gd name="connsiteX6" fmla="*/ 689085 w 1170294"/>
              <a:gd name="connsiteY6" fmla="*/ 274629 h 274629"/>
              <a:gd name="connsiteX7" fmla="*/ 453342 w 1170294"/>
              <a:gd name="connsiteY7" fmla="*/ 38885 h 274629"/>
              <a:gd name="connsiteX8" fmla="*/ 215168 w 1170294"/>
              <a:gd name="connsiteY8" fmla="*/ 274629 h 274629"/>
              <a:gd name="connsiteX9" fmla="*/ 0 w 1170294"/>
              <a:gd name="connsiteY9" fmla="*/ 59462 h 274629"/>
              <a:gd name="connsiteX10" fmla="*/ 0 w 1170294"/>
              <a:gd name="connsiteY10" fmla="*/ 20789 h 274629"/>
              <a:gd name="connsiteX11" fmla="*/ 215168 w 1170294"/>
              <a:gd name="connsiteY11" fmla="*/ 238174 h 274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170294" h="274629">
                <a:moveTo>
                  <a:pt x="453342" y="0"/>
                </a:moveTo>
                <a:lnTo>
                  <a:pt x="689085" y="238174"/>
                </a:lnTo>
                <a:lnTo>
                  <a:pt x="924829" y="0"/>
                </a:lnTo>
                <a:lnTo>
                  <a:pt x="1170294" y="247895"/>
                </a:lnTo>
                <a:lnTo>
                  <a:pt x="1153282" y="264908"/>
                </a:lnTo>
                <a:lnTo>
                  <a:pt x="924829" y="38885"/>
                </a:lnTo>
                <a:lnTo>
                  <a:pt x="689085" y="274629"/>
                </a:lnTo>
                <a:lnTo>
                  <a:pt x="453342" y="38885"/>
                </a:lnTo>
                <a:lnTo>
                  <a:pt x="215168" y="274629"/>
                </a:lnTo>
                <a:lnTo>
                  <a:pt x="0" y="59462"/>
                </a:lnTo>
                <a:lnTo>
                  <a:pt x="0" y="20789"/>
                </a:lnTo>
                <a:lnTo>
                  <a:pt x="215168" y="23817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83B229D-BB9E-E94D-2EB2-D4A6647EBF8B}"/>
              </a:ext>
            </a:extLst>
          </p:cNvPr>
          <p:cNvSpPr>
            <a:spLocks noGrp="1"/>
          </p:cNvSpPr>
          <p:nvPr>
            <p:ph idx="1"/>
          </p:nvPr>
        </p:nvSpPr>
        <p:spPr>
          <a:xfrm>
            <a:off x="6234868" y="630491"/>
            <a:ext cx="5217173" cy="5747055"/>
          </a:xfrm>
        </p:spPr>
        <p:txBody>
          <a:bodyPr>
            <a:normAutofit/>
          </a:bodyPr>
          <a:lstStyle/>
          <a:p>
            <a:r>
              <a:rPr lang="en-US" sz="1600" b="1" dirty="0"/>
              <a:t>Data Source </a:t>
            </a:r>
            <a:r>
              <a:rPr lang="en-US" sz="1600" dirty="0"/>
              <a:t>:</a:t>
            </a:r>
          </a:p>
          <a:p>
            <a:pPr lvl="1"/>
            <a:r>
              <a:rPr lang="en-US" sz="1600" dirty="0"/>
              <a:t>S&amp;P 500 firms list from Wikipedia.</a:t>
            </a:r>
          </a:p>
          <a:p>
            <a:pPr lvl="1"/>
            <a:r>
              <a:rPr lang="en-US" sz="1600" dirty="0"/>
              <a:t>Daily stock prices from Yahoo Finance.</a:t>
            </a:r>
          </a:p>
          <a:p>
            <a:pPr lvl="1"/>
            <a:r>
              <a:rPr lang="en-US" sz="1600" dirty="0"/>
              <a:t>Edgar </a:t>
            </a:r>
          </a:p>
          <a:p>
            <a:r>
              <a:rPr lang="en-US" sz="1600" b="1" dirty="0"/>
              <a:t>Features</a:t>
            </a:r>
            <a:r>
              <a:rPr lang="en-US" sz="1600" dirty="0"/>
              <a:t> :  1) Average Daily Returns Over A Month, 2) Standard Deviation Of Daily Returns Over A Month, 3) Sharpe Ratio,, 4) Skewness Of Daily Returns For A Month, 5) Monthly Return, 6) Cumulative Returns Over The Past 3, 6, 9, And 12 Months, 7) Stock’s “Close” Price At The End Of A Month, 8)Average Of Dollar Trade Volume In A Month, 9) Standard Deviations Of Dollar Trade Volume In A Month.</a:t>
            </a:r>
          </a:p>
          <a:p>
            <a:r>
              <a:rPr lang="en-US" sz="1600" b="1" dirty="0"/>
              <a:t>Time Frame</a:t>
            </a:r>
            <a:r>
              <a:rPr lang="en-US" sz="1600" dirty="0"/>
              <a:t>: Years 2010 to 2023.</a:t>
            </a:r>
          </a:p>
          <a:p>
            <a:r>
              <a:rPr lang="en-US" sz="1600" b="1" dirty="0"/>
              <a:t>Additional Features </a:t>
            </a:r>
            <a:r>
              <a:rPr lang="en-US" sz="1600" dirty="0"/>
              <a:t>: 1) Profitability, 2) Liquidity, 3) Activity, 4) Financial Leverage, 5)Market Valuation</a:t>
            </a:r>
          </a:p>
          <a:p>
            <a:r>
              <a:rPr lang="en-US" sz="1600" b="1" dirty="0"/>
              <a:t>Importance</a:t>
            </a:r>
            <a:r>
              <a:rPr lang="en-US" sz="1600" dirty="0"/>
              <a:t> :</a:t>
            </a:r>
          </a:p>
          <a:p>
            <a:pPr lvl="1"/>
            <a:r>
              <a:rPr lang="en-US" sz="1600" dirty="0"/>
              <a:t>Foundation for predictive modeling.</a:t>
            </a:r>
          </a:p>
          <a:p>
            <a:pPr lvl="1"/>
            <a:r>
              <a:rPr lang="en-US" sz="1600" dirty="0"/>
              <a:t>Enables exploration of market trends.</a:t>
            </a:r>
          </a:p>
          <a:p>
            <a:pPr lvl="1"/>
            <a:r>
              <a:rPr lang="en-US" sz="1600" dirty="0"/>
              <a:t>Facilitates investment decision-making.</a:t>
            </a:r>
          </a:p>
        </p:txBody>
      </p:sp>
      <p:grpSp>
        <p:nvGrpSpPr>
          <p:cNvPr id="14" name="Group 13">
            <a:extLst>
              <a:ext uri="{FF2B5EF4-FFF2-40B4-BE49-F238E27FC236}">
                <a16:creationId xmlns:a16="http://schemas.microsoft.com/office/drawing/2014/main" id="{85836128-58DE-4E5A-B27E-DFE747CA0B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21348" y="5364542"/>
            <a:ext cx="1562428" cy="1493465"/>
            <a:chOff x="3121343" y="4864099"/>
            <a:chExt cx="2085971" cy="1993901"/>
          </a:xfrm>
          <a:solidFill>
            <a:schemeClr val="tx1"/>
          </a:solidFill>
        </p:grpSpPr>
        <p:sp>
          <p:nvSpPr>
            <p:cNvPr id="15" name="Freeform: Shape 14">
              <a:extLst>
                <a:ext uri="{FF2B5EF4-FFF2-40B4-BE49-F238E27FC236}">
                  <a16:creationId xmlns:a16="http://schemas.microsoft.com/office/drawing/2014/main" id="{A92DF49A-063A-4F60-BE30-D268264925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38556" y="4981312"/>
              <a:ext cx="442726" cy="44272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6" name="Freeform: Shape 15">
              <a:extLst>
                <a:ext uri="{FF2B5EF4-FFF2-40B4-BE49-F238E27FC236}">
                  <a16:creationId xmlns:a16="http://schemas.microsoft.com/office/drawing/2014/main" id="{70DCBBE0-7DEE-43ED-BEE3-ABB179CFC1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8809" y="4871565"/>
              <a:ext cx="902626" cy="902626"/>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39FE8DF-D1B2-4074-9BDF-C458EA0123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21343" y="4864099"/>
              <a:ext cx="1152732" cy="1152732"/>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Freeform: Shape 17">
              <a:extLst>
                <a:ext uri="{FF2B5EF4-FFF2-40B4-BE49-F238E27FC236}">
                  <a16:creationId xmlns:a16="http://schemas.microsoft.com/office/drawing/2014/main" id="{61C143B5-6E24-417D-A035-65747A8E9D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52324" y="4894707"/>
              <a:ext cx="1321462" cy="1321838"/>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9" name="Freeform: Shape 18">
              <a:extLst>
                <a:ext uri="{FF2B5EF4-FFF2-40B4-BE49-F238E27FC236}">
                  <a16:creationId xmlns:a16="http://schemas.microsoft.com/office/drawing/2014/main" id="{0331ED8C-8819-4FFB-BF3C-FDA6A90D4B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5037" y="4957793"/>
              <a:ext cx="1428975" cy="1428975"/>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20" name="Freeform: Shape 19">
              <a:extLst>
                <a:ext uri="{FF2B5EF4-FFF2-40B4-BE49-F238E27FC236}">
                  <a16:creationId xmlns:a16="http://schemas.microsoft.com/office/drawing/2014/main" id="{2A39574D-5ECC-4A94-9CB6-646D90DA5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301642" y="5044398"/>
              <a:ext cx="1490195" cy="1490195"/>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1" name="Freeform: Shape 20">
              <a:extLst>
                <a:ext uri="{FF2B5EF4-FFF2-40B4-BE49-F238E27FC236}">
                  <a16:creationId xmlns:a16="http://schemas.microsoft.com/office/drawing/2014/main" id="{6A73D6F7-977D-4026-8F68-CA63C162C6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09523" y="5152279"/>
              <a:ext cx="1509607" cy="1509607"/>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2" name="Freeform: Shape 21">
              <a:extLst>
                <a:ext uri="{FF2B5EF4-FFF2-40B4-BE49-F238E27FC236}">
                  <a16:creationId xmlns:a16="http://schemas.microsoft.com/office/drawing/2014/main" id="{56348370-4FD9-4A99-BB05-944D5B0B0E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538685" y="5279576"/>
              <a:ext cx="1488326" cy="1490192"/>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3" name="Freeform: Shape 22">
              <a:extLst>
                <a:ext uri="{FF2B5EF4-FFF2-40B4-BE49-F238E27FC236}">
                  <a16:creationId xmlns:a16="http://schemas.microsoft.com/office/drawing/2014/main" id="{D1146D46-43DB-4487-A191-0970511C33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683896" y="5426652"/>
              <a:ext cx="1429720" cy="1429720"/>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Freeform: Shape 23">
              <a:extLst>
                <a:ext uri="{FF2B5EF4-FFF2-40B4-BE49-F238E27FC236}">
                  <a16:creationId xmlns:a16="http://schemas.microsoft.com/office/drawing/2014/main" id="{DDA0090F-4FBF-434D-83B1-B274F83A9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01021" y="5597624"/>
              <a:ext cx="1275308" cy="1260376"/>
            </a:xfrm>
            <a:custGeom>
              <a:avLst/>
              <a:gdLst>
                <a:gd name="connsiteX0" fmla="*/ 1260376 w 1275308"/>
                <a:gd name="connsiteY0" fmla="*/ 0 h 1260376"/>
                <a:gd name="connsiteX1" fmla="*/ 1275308 w 1275308"/>
                <a:gd name="connsiteY1" fmla="*/ 52634 h 1260376"/>
                <a:gd name="connsiteX2" fmla="*/ 67566 w 1275308"/>
                <a:gd name="connsiteY2" fmla="*/ 1260376 h 1260376"/>
                <a:gd name="connsiteX3" fmla="*/ 0 w 1275308"/>
                <a:gd name="connsiteY3" fmla="*/ 1260376 h 1260376"/>
              </a:gdLst>
              <a:ahLst/>
              <a:cxnLst>
                <a:cxn ang="0">
                  <a:pos x="connsiteX0" y="connsiteY0"/>
                </a:cxn>
                <a:cxn ang="0">
                  <a:pos x="connsiteX1" y="connsiteY1"/>
                </a:cxn>
                <a:cxn ang="0">
                  <a:pos x="connsiteX2" y="connsiteY2"/>
                </a:cxn>
                <a:cxn ang="0">
                  <a:pos x="connsiteX3" y="connsiteY3"/>
                </a:cxn>
              </a:cxnLst>
              <a:rect l="l" t="t" r="r" b="b"/>
              <a:pathLst>
                <a:path w="1275308" h="1260376">
                  <a:moveTo>
                    <a:pt x="1260376" y="0"/>
                  </a:moveTo>
                  <a:cubicBezTo>
                    <a:pt x="1265977" y="17174"/>
                    <a:pt x="1270829" y="34716"/>
                    <a:pt x="1275308" y="52634"/>
                  </a:cubicBezTo>
                  <a:lnTo>
                    <a:pt x="67566" y="1260376"/>
                  </a:lnTo>
                  <a:lnTo>
                    <a:pt x="0" y="1260376"/>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5" name="Freeform: Shape 24">
              <a:extLst>
                <a:ext uri="{FF2B5EF4-FFF2-40B4-BE49-F238E27FC236}">
                  <a16:creationId xmlns:a16="http://schemas.microsoft.com/office/drawing/2014/main" id="{C8DF6032-C07A-45C6-8A4F-04EF4EDC04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41456" y="5797338"/>
              <a:ext cx="1065858" cy="1060662"/>
            </a:xfrm>
            <a:custGeom>
              <a:avLst/>
              <a:gdLst>
                <a:gd name="connsiteX0" fmla="*/ 1061006 w 1065858"/>
                <a:gd name="connsiteY0" fmla="*/ 0 h 1060662"/>
                <a:gd name="connsiteX1" fmla="*/ 1065858 w 1065858"/>
                <a:gd name="connsiteY1" fmla="*/ 62342 h 1060662"/>
                <a:gd name="connsiteX2" fmla="*/ 67196 w 1065858"/>
                <a:gd name="connsiteY2" fmla="*/ 1060662 h 1060662"/>
                <a:gd name="connsiteX3" fmla="*/ 0 w 1065858"/>
                <a:gd name="connsiteY3" fmla="*/ 1060662 h 1060662"/>
              </a:gdLst>
              <a:ahLst/>
              <a:cxnLst>
                <a:cxn ang="0">
                  <a:pos x="connsiteX0" y="connsiteY0"/>
                </a:cxn>
                <a:cxn ang="0">
                  <a:pos x="connsiteX1" y="connsiteY1"/>
                </a:cxn>
                <a:cxn ang="0">
                  <a:pos x="connsiteX2" y="connsiteY2"/>
                </a:cxn>
                <a:cxn ang="0">
                  <a:pos x="connsiteX3" y="connsiteY3"/>
                </a:cxn>
              </a:cxnLst>
              <a:rect l="l" t="t" r="r" b="b"/>
              <a:pathLst>
                <a:path w="1065858" h="1060662">
                  <a:moveTo>
                    <a:pt x="1061006" y="0"/>
                  </a:moveTo>
                  <a:cubicBezTo>
                    <a:pt x="1063248" y="20905"/>
                    <a:pt x="1064741" y="41809"/>
                    <a:pt x="1065858" y="62342"/>
                  </a:cubicBezTo>
                  <a:lnTo>
                    <a:pt x="67196" y="1060662"/>
                  </a:lnTo>
                  <a:lnTo>
                    <a:pt x="0" y="106066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6" name="Freeform: Shape 25">
              <a:extLst>
                <a:ext uri="{FF2B5EF4-FFF2-40B4-BE49-F238E27FC236}">
                  <a16:creationId xmlns:a16="http://schemas.microsoft.com/office/drawing/2014/main" id="{F5B89F44-A096-479D-AD1F-120561C282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1830" y="6039978"/>
              <a:ext cx="818022" cy="818022"/>
            </a:xfrm>
            <a:custGeom>
              <a:avLst/>
              <a:gdLst>
                <a:gd name="connsiteX0" fmla="*/ 818022 w 818022"/>
                <a:gd name="connsiteY0" fmla="*/ 0 h 818022"/>
                <a:gd name="connsiteX1" fmla="*/ 804584 w 818022"/>
                <a:gd name="connsiteY1" fmla="*/ 80632 h 818022"/>
                <a:gd name="connsiteX2" fmla="*/ 67190 w 818022"/>
                <a:gd name="connsiteY2" fmla="*/ 818022 h 818022"/>
                <a:gd name="connsiteX3" fmla="*/ 0 w 818022"/>
                <a:gd name="connsiteY3" fmla="*/ 818022 h 818022"/>
              </a:gdLst>
              <a:ahLst/>
              <a:cxnLst>
                <a:cxn ang="0">
                  <a:pos x="connsiteX0" y="connsiteY0"/>
                </a:cxn>
                <a:cxn ang="0">
                  <a:pos x="connsiteX1" y="connsiteY1"/>
                </a:cxn>
                <a:cxn ang="0">
                  <a:pos x="connsiteX2" y="connsiteY2"/>
                </a:cxn>
                <a:cxn ang="0">
                  <a:pos x="connsiteX3" y="connsiteY3"/>
                </a:cxn>
              </a:cxnLst>
              <a:rect l="l" t="t" r="r" b="b"/>
              <a:pathLst>
                <a:path w="818022" h="818022">
                  <a:moveTo>
                    <a:pt x="818022" y="0"/>
                  </a:moveTo>
                  <a:cubicBezTo>
                    <a:pt x="814660" y="27250"/>
                    <a:pt x="810180" y="53755"/>
                    <a:pt x="804584" y="80632"/>
                  </a:cubicBezTo>
                  <a:lnTo>
                    <a:pt x="67190" y="818022"/>
                  </a:lnTo>
                  <a:lnTo>
                    <a:pt x="0" y="818022"/>
                  </a:ln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7" name="Freeform: Shape 26">
              <a:extLst>
                <a:ext uri="{FF2B5EF4-FFF2-40B4-BE49-F238E27FC236}">
                  <a16:creationId xmlns:a16="http://schemas.microsoft.com/office/drawing/2014/main" id="{25547DC8-8B87-4446-9CC9-65AF04A5FE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647375" y="6390131"/>
              <a:ext cx="442354" cy="442354"/>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grpSp>
    </p:spTree>
    <p:extLst>
      <p:ext uri="{BB962C8B-B14F-4D97-AF65-F5344CB8AC3E}">
        <p14:creationId xmlns:p14="http://schemas.microsoft.com/office/powerpoint/2010/main" val="21174559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FD58649-63E2-BEBC-FDCE-5FC3FEA1C389}"/>
              </a:ext>
            </a:extLst>
          </p:cNvPr>
          <p:cNvSpPr>
            <a:spLocks noGrp="1"/>
          </p:cNvSpPr>
          <p:nvPr>
            <p:ph type="title"/>
          </p:nvPr>
        </p:nvSpPr>
        <p:spPr>
          <a:xfrm>
            <a:off x="838200" y="565739"/>
            <a:ext cx="10515600" cy="1124949"/>
          </a:xfrm>
        </p:spPr>
        <p:txBody>
          <a:bodyPr>
            <a:normAutofit/>
          </a:bodyPr>
          <a:lstStyle/>
          <a:p>
            <a:r>
              <a:rPr lang="en-US" dirty="0"/>
              <a:t>Data Preprocessing</a:t>
            </a:r>
          </a:p>
        </p:txBody>
      </p:sp>
      <p:grpSp>
        <p:nvGrpSpPr>
          <p:cNvPr id="12" name="Graphic 190">
            <a:extLst>
              <a:ext uri="{FF2B5EF4-FFF2-40B4-BE49-F238E27FC236}">
                <a16:creationId xmlns:a16="http://schemas.microsoft.com/office/drawing/2014/main" id="{53883AA7-7F86-41F8-A1D8-06E9886E76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36528"/>
            <a:ext cx="1291642" cy="429215"/>
            <a:chOff x="2504802" y="1755501"/>
            <a:chExt cx="1598829" cy="531293"/>
          </a:xfrm>
          <a:solidFill>
            <a:schemeClr val="tx1"/>
          </a:solidFill>
        </p:grpSpPr>
        <p:sp>
          <p:nvSpPr>
            <p:cNvPr id="13" name="Freeform: Shape 12">
              <a:extLst>
                <a:ext uri="{FF2B5EF4-FFF2-40B4-BE49-F238E27FC236}">
                  <a16:creationId xmlns:a16="http://schemas.microsoft.com/office/drawing/2014/main" id="{FC80ACB6-0FE0-4F10-998D-2E8D463750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1C2903D5-FF18-4A00-8E9F-9335FCF1E4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sp>
        <p:nvSpPr>
          <p:cNvPr id="16" name="Graphic 212">
            <a:extLst>
              <a:ext uri="{FF2B5EF4-FFF2-40B4-BE49-F238E27FC236}">
                <a16:creationId xmlns:a16="http://schemas.microsoft.com/office/drawing/2014/main" id="{DBBB6517-AFD0-4A58-8B37-F17AB812D2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8" name="Graphic 212">
            <a:extLst>
              <a:ext uri="{FF2B5EF4-FFF2-40B4-BE49-F238E27FC236}">
                <a16:creationId xmlns:a16="http://schemas.microsoft.com/office/drawing/2014/main" id="{3E39FCFD-033D-4043-95D9-7FAAAA8E05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4904" y="5539746"/>
            <a:ext cx="705479" cy="705479"/>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aphicFrame>
        <p:nvGraphicFramePr>
          <p:cNvPr id="5" name="Content Placeholder 2">
            <a:extLst>
              <a:ext uri="{FF2B5EF4-FFF2-40B4-BE49-F238E27FC236}">
                <a16:creationId xmlns:a16="http://schemas.microsoft.com/office/drawing/2014/main" id="{96EEBCE2-A54E-3331-7081-FDE2EA0C80EF}"/>
              </a:ext>
            </a:extLst>
          </p:cNvPr>
          <p:cNvGraphicFramePr>
            <a:graphicFrameLocks noGrp="1"/>
          </p:cNvGraphicFramePr>
          <p:nvPr>
            <p:ph idx="1"/>
            <p:extLst>
              <p:ext uri="{D42A27DB-BD31-4B8C-83A1-F6EECF244321}">
                <p14:modId xmlns:p14="http://schemas.microsoft.com/office/powerpoint/2010/main" val="1134782713"/>
              </p:ext>
            </p:extLst>
          </p:nvPr>
        </p:nvGraphicFramePr>
        <p:xfrm>
          <a:off x="838200" y="1435395"/>
          <a:ext cx="10515600" cy="4996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31882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C1D72A4A-771D-4FE0-A07E-D0DAF4D69C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5448" y="447277"/>
            <a:ext cx="3294813" cy="5911481"/>
          </a:xfrm>
          <a:prstGeom prst="rect">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5BB7246-8AFD-47FC-A1F4-491E0167E2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940" y="438890"/>
            <a:ext cx="3294813" cy="5911481"/>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0A6DF2E7-0906-4F1E-9B28-48B1A4D8E0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3787" y="308343"/>
            <a:ext cx="3294813" cy="5911481"/>
          </a:xfrm>
          <a:prstGeom prst="rect">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raphic 212">
            <a:extLst>
              <a:ext uri="{FF2B5EF4-FFF2-40B4-BE49-F238E27FC236}">
                <a16:creationId xmlns:a16="http://schemas.microsoft.com/office/drawing/2014/main" id="{684FEC42-F70A-4505-A5DF-EC67268FE9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841" y="49924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0" name="Graphic 212">
            <a:extLst>
              <a:ext uri="{FF2B5EF4-FFF2-40B4-BE49-F238E27FC236}">
                <a16:creationId xmlns:a16="http://schemas.microsoft.com/office/drawing/2014/main" id="{7D10AF26-17A2-4FA8-824A-F78507AF66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841" y="499242"/>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aphicFrame>
        <p:nvGraphicFramePr>
          <p:cNvPr id="5" name="Content Placeholder 2">
            <a:extLst>
              <a:ext uri="{FF2B5EF4-FFF2-40B4-BE49-F238E27FC236}">
                <a16:creationId xmlns:a16="http://schemas.microsoft.com/office/drawing/2014/main" id="{FD84C0D5-939D-9FF2-0CEE-3BB8DBDA7DFA}"/>
              </a:ext>
            </a:extLst>
          </p:cNvPr>
          <p:cNvGraphicFramePr>
            <a:graphicFrameLocks noGrp="1"/>
          </p:cNvGraphicFramePr>
          <p:nvPr>
            <p:ph idx="1"/>
            <p:extLst>
              <p:ext uri="{D42A27DB-BD31-4B8C-83A1-F6EECF244321}">
                <p14:modId xmlns:p14="http://schemas.microsoft.com/office/powerpoint/2010/main" val="455823997"/>
              </p:ext>
            </p:extLst>
          </p:nvPr>
        </p:nvGraphicFramePr>
        <p:xfrm>
          <a:off x="4782386" y="447277"/>
          <a:ext cx="6807102" cy="5729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464526DA-B713-71BB-48AC-FE3EE9CB9976}"/>
              </a:ext>
            </a:extLst>
          </p:cNvPr>
          <p:cNvSpPr txBox="1"/>
          <p:nvPr/>
        </p:nvSpPr>
        <p:spPr>
          <a:xfrm>
            <a:off x="1076872" y="1913048"/>
            <a:ext cx="2474402" cy="2246769"/>
          </a:xfrm>
          <a:prstGeom prst="rect">
            <a:avLst/>
          </a:prstGeom>
          <a:noFill/>
        </p:spPr>
        <p:txBody>
          <a:bodyPr wrap="square" rtlCol="0">
            <a:spAutoFit/>
          </a:bodyPr>
          <a:lstStyle/>
          <a:p>
            <a:pPr algn="just"/>
            <a:r>
              <a:rPr lang="en-US" sz="1600" dirty="0"/>
              <a:t>This comprehensive data preprocessing pipeline ensured our models received clean, consistent, and well-structured data for optimal performance in predicting monthly stock returns.</a:t>
            </a:r>
          </a:p>
          <a:p>
            <a:endParaRPr lang="en-US" sz="1200" dirty="0"/>
          </a:p>
        </p:txBody>
      </p:sp>
    </p:spTree>
    <p:extLst>
      <p:ext uri="{BB962C8B-B14F-4D97-AF65-F5344CB8AC3E}">
        <p14:creationId xmlns:p14="http://schemas.microsoft.com/office/powerpoint/2010/main" val="398411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799DF9-9E69-2789-7C5A-DF2595CF9D4B}"/>
              </a:ext>
            </a:extLst>
          </p:cNvPr>
          <p:cNvSpPr>
            <a:spLocks noGrp="1"/>
          </p:cNvSpPr>
          <p:nvPr>
            <p:ph type="title"/>
          </p:nvPr>
        </p:nvSpPr>
        <p:spPr>
          <a:xfrm>
            <a:off x="502915" y="382246"/>
            <a:ext cx="5217172" cy="992906"/>
          </a:xfrm>
        </p:spPr>
        <p:txBody>
          <a:bodyPr anchor="b">
            <a:normAutofit fontScale="90000"/>
          </a:bodyPr>
          <a:lstStyle/>
          <a:p>
            <a:r>
              <a:rPr lang="en-US" sz="3700" dirty="0"/>
              <a:t>Linear Regression with Ridge Regularization</a:t>
            </a:r>
          </a:p>
        </p:txBody>
      </p:sp>
      <p:grpSp>
        <p:nvGrpSpPr>
          <p:cNvPr id="11" name="Group 10">
            <a:extLst>
              <a:ext uri="{FF2B5EF4-FFF2-40B4-BE49-F238E27FC236}">
                <a16:creationId xmlns:a16="http://schemas.microsoft.com/office/drawing/2014/main" id="{268C940D-4516-4630-B49F-65C1A82FEA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12" name="Graphic 212">
              <a:extLst>
                <a:ext uri="{FF2B5EF4-FFF2-40B4-BE49-F238E27FC236}">
                  <a16:creationId xmlns:a16="http://schemas.microsoft.com/office/drawing/2014/main" id="{160C130F-E752-44CF-98A8-75490C2A2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Graphic 212">
              <a:extLst>
                <a:ext uri="{FF2B5EF4-FFF2-40B4-BE49-F238E27FC236}">
                  <a16:creationId xmlns:a16="http://schemas.microsoft.com/office/drawing/2014/main" id="{9690DAC5-9FBA-4943-959B-751AF2B46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Content Placeholder 2">
            <a:extLst>
              <a:ext uri="{FF2B5EF4-FFF2-40B4-BE49-F238E27FC236}">
                <a16:creationId xmlns:a16="http://schemas.microsoft.com/office/drawing/2014/main" id="{37DFB495-3C27-AAF5-3BE2-6EDF6B48CE67}"/>
              </a:ext>
            </a:extLst>
          </p:cNvPr>
          <p:cNvSpPr>
            <a:spLocks noGrp="1"/>
          </p:cNvSpPr>
          <p:nvPr>
            <p:ph idx="1"/>
          </p:nvPr>
        </p:nvSpPr>
        <p:spPr>
          <a:xfrm>
            <a:off x="502915" y="1402632"/>
            <a:ext cx="5952687" cy="5072859"/>
          </a:xfrm>
        </p:spPr>
        <p:txBody>
          <a:bodyPr>
            <a:normAutofit lnSpcReduction="10000"/>
          </a:bodyPr>
          <a:lstStyle/>
          <a:p>
            <a:pPr marL="0" indent="0" algn="just">
              <a:buNone/>
            </a:pPr>
            <a:r>
              <a:rPr lang="en-US" sz="1200" dirty="0"/>
              <a:t>Linear regression is a popular tool for modeling relationships, it can struggle with overfitting in financial data with correlated features. Ridge regression addresses this by penalizing models with very large coefficients, essentially shrinking them and reducing model complexity. This helps prevent overfitting and leads to a more generalizable model, making it a valuable technique for predicting future stock returns.</a:t>
            </a:r>
          </a:p>
          <a:p>
            <a:pPr marL="0" indent="0" algn="just">
              <a:buNone/>
            </a:pPr>
            <a:endParaRPr lang="en-US" sz="1200" u="sng" dirty="0"/>
          </a:p>
          <a:p>
            <a:pPr marL="0" indent="0" algn="just">
              <a:buNone/>
            </a:pPr>
            <a:r>
              <a:rPr lang="en-US" sz="1200" u="sng" dirty="0"/>
              <a:t>Linear Regression Output:</a:t>
            </a:r>
          </a:p>
          <a:p>
            <a:pPr algn="just"/>
            <a:r>
              <a:rPr lang="en-US" sz="1200" b="1" dirty="0"/>
              <a:t>Best Alpha: 100.0 </a:t>
            </a:r>
            <a:r>
              <a:rPr lang="en-US" sz="1200" dirty="0"/>
              <a:t>- This value indicates the optimal hyperparameter chosen for ridge regularization, which helps control model complexity and prevent overfitting.</a:t>
            </a:r>
          </a:p>
          <a:p>
            <a:pPr algn="just"/>
            <a:r>
              <a:rPr lang="en-US" sz="1200" b="1" dirty="0"/>
              <a:t>Train R-squared: 0.0164 </a:t>
            </a:r>
            <a:r>
              <a:rPr lang="en-US" sz="1200" dirty="0"/>
              <a:t>- This metric reflects a weak positive correlation between features and the target variable in the training data. However, a low value suggests the model might not be capturing a strong relationship.</a:t>
            </a:r>
          </a:p>
          <a:p>
            <a:pPr algn="just"/>
            <a:r>
              <a:rPr lang="en-US" sz="1200" b="1" dirty="0"/>
              <a:t>Train MSE: 0.0071 </a:t>
            </a:r>
            <a:r>
              <a:rPr lang="en-US" sz="1200" dirty="0"/>
              <a:t>- This is the Mean Squared Error on the training data, indicating an average squared difference between predicted and actual values. While a lower MSE is better, it's important to consider it alongside test performance.</a:t>
            </a:r>
          </a:p>
          <a:p>
            <a:pPr algn="just"/>
            <a:r>
              <a:rPr lang="en-US" sz="1200" b="1" dirty="0"/>
              <a:t>Test R-squared: 0.0089 </a:t>
            </a:r>
            <a:r>
              <a:rPr lang="en-US" sz="1200" dirty="0"/>
              <a:t>- This R-squared value is even lower than the training one, suggesting the model might be overfitting. It performs poorly on unseen data, potentially due to high model complexity.</a:t>
            </a:r>
          </a:p>
          <a:p>
            <a:pPr algn="just"/>
            <a:r>
              <a:rPr lang="en-US" sz="1200" b="1" dirty="0"/>
              <a:t>Test MSE: 0.0072 </a:t>
            </a:r>
            <a:r>
              <a:rPr lang="en-US" sz="1200" dirty="0"/>
              <a:t>- The Test MSE is similar to the training MSE, but a low R-squared alongside a seemingly reasonable MSE indicates potential issues with model generalizability.</a:t>
            </a:r>
          </a:p>
          <a:p>
            <a:pPr marL="0" indent="0" algn="just">
              <a:buNone/>
            </a:pPr>
            <a:r>
              <a:rPr lang="en-US" sz="1200" b="1" dirty="0"/>
              <a:t>Overall</a:t>
            </a:r>
            <a:r>
              <a:rPr lang="en-US" sz="1200" dirty="0"/>
              <a:t>: While the training results might seem promising on the surface, the low test R-squared raises concerns about overfitting. This model might not be the most effective for predicting monthly stock returns based on this initial analysis. We'll need to compare these results with the performance of other models to determine the best approach.</a:t>
            </a:r>
          </a:p>
          <a:p>
            <a:pPr marL="0" indent="0">
              <a:buNone/>
            </a:pPr>
            <a:endParaRPr lang="en-US" sz="900" dirty="0"/>
          </a:p>
        </p:txBody>
      </p:sp>
      <p:grpSp>
        <p:nvGrpSpPr>
          <p:cNvPr id="15" name="Group 14">
            <a:extLst>
              <a:ext uri="{FF2B5EF4-FFF2-40B4-BE49-F238E27FC236}">
                <a16:creationId xmlns:a16="http://schemas.microsoft.com/office/drawing/2014/main" id="{C93F2521-5FCA-4EE4-ADB9-C71AB81B88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16299"/>
            <a:ext cx="1598829" cy="531293"/>
            <a:chOff x="6491531" y="1420258"/>
            <a:chExt cx="1598829" cy="531293"/>
          </a:xfrm>
          <a:solidFill>
            <a:schemeClr val="tx1"/>
          </a:solidFill>
        </p:grpSpPr>
        <p:grpSp>
          <p:nvGrpSpPr>
            <p:cNvPr id="16" name="Graphic 190">
              <a:extLst>
                <a:ext uri="{FF2B5EF4-FFF2-40B4-BE49-F238E27FC236}">
                  <a16:creationId xmlns:a16="http://schemas.microsoft.com/office/drawing/2014/main" id="{701F4A7E-EE52-4FFF-847D-941A57F6ED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0" name="Freeform: Shape 19">
                <a:extLst>
                  <a:ext uri="{FF2B5EF4-FFF2-40B4-BE49-F238E27FC236}">
                    <a16:creationId xmlns:a16="http://schemas.microsoft.com/office/drawing/2014/main" id="{44C45BFB-2AD2-45F8-9F4B-9151A686E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2FD8094-5F5E-411D-96E3-0D8E76B94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7" name="Graphic 190">
              <a:extLst>
                <a:ext uri="{FF2B5EF4-FFF2-40B4-BE49-F238E27FC236}">
                  <a16:creationId xmlns:a16="http://schemas.microsoft.com/office/drawing/2014/main" id="{F3FB933A-7D1C-4A1F-9589-2006261FD96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8" name="Freeform: Shape 17">
                <a:extLst>
                  <a:ext uri="{FF2B5EF4-FFF2-40B4-BE49-F238E27FC236}">
                    <a16:creationId xmlns:a16="http://schemas.microsoft.com/office/drawing/2014/main" id="{965C4036-D195-4D1E-B436-A0379596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4F38E9F-35FC-437D-BE4E-33FDF6056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 name="Picture 4" descr="Yellow paper folded as graph">
            <a:extLst>
              <a:ext uri="{FF2B5EF4-FFF2-40B4-BE49-F238E27FC236}">
                <a16:creationId xmlns:a16="http://schemas.microsoft.com/office/drawing/2014/main" id="{49EEF545-06AF-B33C-8209-261AF6E52E7D}"/>
              </a:ext>
            </a:extLst>
          </p:cNvPr>
          <p:cNvPicPr>
            <a:picLocks noChangeAspect="1"/>
          </p:cNvPicPr>
          <p:nvPr/>
        </p:nvPicPr>
        <p:blipFill rotWithShape="1">
          <a:blip r:embed="rId2"/>
          <a:srcRect l="13965" r="12279" b="1"/>
          <a:stretch/>
        </p:blipFill>
        <p:spPr>
          <a:xfrm>
            <a:off x="7396905" y="1950550"/>
            <a:ext cx="3411159" cy="3087117"/>
          </a:xfrm>
          <a:prstGeom prst="rect">
            <a:avLst/>
          </a:prstGeom>
        </p:spPr>
      </p:pic>
      <p:grpSp>
        <p:nvGrpSpPr>
          <p:cNvPr id="23" name="Group 22">
            <a:extLst>
              <a:ext uri="{FF2B5EF4-FFF2-40B4-BE49-F238E27FC236}">
                <a16:creationId xmlns:a16="http://schemas.microsoft.com/office/drawing/2014/main" id="{2B7E220D-70BE-46E1-87EA-9239C10828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66592"/>
            <a:ext cx="1443404" cy="1443428"/>
            <a:chOff x="10154385" y="4452524"/>
            <a:chExt cx="1443404" cy="1443428"/>
          </a:xfrm>
          <a:solidFill>
            <a:schemeClr val="tx1"/>
          </a:solidFill>
        </p:grpSpPr>
        <p:grpSp>
          <p:nvGrpSpPr>
            <p:cNvPr id="24" name="Graphic 4">
              <a:extLst>
                <a:ext uri="{FF2B5EF4-FFF2-40B4-BE49-F238E27FC236}">
                  <a16:creationId xmlns:a16="http://schemas.microsoft.com/office/drawing/2014/main" id="{FC1A5110-77D2-40E7-81AD-268BA675FE7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5" name="Freeform: Shape 194">
                <a:extLst>
                  <a:ext uri="{FF2B5EF4-FFF2-40B4-BE49-F238E27FC236}">
                    <a16:creationId xmlns:a16="http://schemas.microsoft.com/office/drawing/2014/main" id="{4FA2A3FD-1B3F-42AF-BC02-85F36E056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7AD487CA-8FBC-4540-AC49-97AE50C65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0D84CF57-47D1-43F3-A27F-4554C887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BEE7FBD-98AD-4AD4-8928-24BF44632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4FD382E-B389-4D8F-A55E-6DFA291F0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98382AB7-ABEA-406A-BC9C-E929CB72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87410AC-739F-4AF0-B3F3-BA1EE2D8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97F7ECB-7025-4A18-B6C1-9A8F179D8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E8BF277F-8AC7-4B9F-A748-658BC32F4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3861EEE4-BFC2-47F9-B33D-2CF7EF91D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EDB4948-A661-493E-A726-89FD1604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690295D3-F01C-40D4-AC18-38CDB597D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DE279E4F-F139-423E-AF42-7C309EE9E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BE503EF8-F0B7-4F0E-B82E-742BB8DB8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BF1F2E6-2E0A-4F5C-AF29-167B9214D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D465F6F4-1BA9-4F7B-9980-3571C7C5C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FF3428D-3135-4073-AB27-8292AA421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EE4FAE5-DC40-43E2-BACB-84C2CCDA3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97E1E565-91F8-469C-998D-413D4E3D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7AADD30B-6564-45CD-A760-00AD0ED73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B9ABBD5-5E76-4812-A4CF-2A8B16AD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2F97912E-EDA5-4A75-A106-B25426BB6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8D15062-DCA7-43EE-AB75-CD9C80F37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80EB5712-3433-46B4-A8DF-04A8D03E3E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6F3BFE28-EB41-4640-802B-FAA4F7378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203F4E0E-E3AE-4B10-B1BC-529CC3CD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B83F41D-7419-46EC-8C00-37127DC3A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991303F-ED54-4483-97A9-3143D1CA7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0B99A87F-D826-40DC-B688-B209D5253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CB798D6-E3C9-41B2-8F20-F0CF87068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CF03CDA-070F-49AE-B37C-4D08A1BAD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D4CBFC42-413D-4BC6-9BEA-078040C01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4A02437-3BDD-4242-9C52-0DB006A35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7209D1D0-DC11-43F3-8050-D8C01D3B6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A37369D-62F1-4A67-B1A1-658CBED41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68CD3744-B811-40BE-B10F-4D5B1AA9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3048B8EA-2CD0-40CF-B570-BD99E0F77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2D8EA840-350B-405A-A1BB-40D93A00E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BFAC7FE-90ED-4400-9E88-D3EB802CF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8A49AFF-4D6A-4290-A811-6ADBC2A2A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A5267CD0-3312-488A-ADC9-2A215FC9B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734AF3AE-4171-471C-AFDE-0A4B563D9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9761283D-6867-470C-85BB-833A5997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232907EC-87D6-4A76-97C7-ED83798B87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9AE06A14-FDDB-4888-9F8A-C027B6FC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408FBBF8-91F0-43DF-84FE-8585BD4C01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40F8B312-3204-4812-9CED-599503CC0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B3163C36-49A9-42CD-84AB-945A54810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C737819E-C741-419C-8B07-6CBF226F4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86094C82-164A-490B-A711-CBC5914A7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B97614F7-51E5-4AEF-B768-8C452874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B6227872-28BD-445D-96AD-EF00622F8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C1DC2CF0-2FA0-43FC-9509-0C6DB072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9795B481-57FF-4E8E-83AA-E5D2E3E2F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148378AF-5FAD-46E5-9709-EA405E674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A673CCD4-0D19-45A5-A1E8-0C6F8E2C4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EE686E15-638D-450E-BD41-9EEC16695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19970629-2923-493A-A315-FA7EDF13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D8839461-CBD3-4A9A-BBCF-09A883587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06ACA65A-A638-4499-9A58-4BBB2D850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E2A7DEF-7652-4468-8E3F-6FF0C0A9F9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20F00C4-6808-4F91-8495-A7C27E49A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4254291C-CB21-424F-AF32-0C70F1642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C6D37468-BE92-4741-86A9-1417F2AA4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2A361414-EF46-4101-B08C-BA761D10D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2B99449-370E-4EEE-9DB6-159197F27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FAA977E9-699A-4D73-B0CF-CE0C4EB2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EDD115C-F555-4352-B8FB-C7F9829FA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454379A-04D7-4413-8E59-262DB6BCD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8E65F25A-79A5-4F0D-A340-475979F2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838E1E5B-3968-49BD-843C-C8C0F44C6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94CA466D-7602-4464-BAB2-071A59F8A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4A1357E7-09DA-4B68-A637-F277764E9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1EFCA436-DAC9-4B9E-82BE-E0DE3F5C8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FA482722-F397-4F01-97DD-D018FE637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5CF6C289-6A1B-4031-84CC-4DA52D08E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42F190D1-D9E1-46D5-A212-6560B860B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08ADD086-4DD1-4EBA-BC75-CD93AE4D4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75A280D7-478F-468E-9644-B09B8FDEB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C9BE9354-BB23-458F-9AE3-DD8AC4F1E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861A354D-F521-44EF-9140-7393D26D2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C76B3340-3BF4-4FB9-B7FA-751617C73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02BF6D-7C7F-41BF-B0CA-C5E6AFABB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12FB0EF-009B-4384-BD25-D3C6EBCC9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922F2BA9-9373-465D-8F24-F58DB9B1B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4FAD72B3-1B8B-4B05-B201-419A776F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AC81E68B-1417-445D-9B51-60A0F91E5B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7D5A9E27-E07F-4466-9021-D25D85CDC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CF5DC41D-2B9C-4659-9F3E-C3A2BDE8B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AA3263F-DADF-4BDD-82AC-F44BC4FE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8999662B-626A-4D98-920C-CDA407F83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D6C410A6-2F1A-4222-8D50-2781C5D7E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9221CD39-A736-45F1-92AA-8533C1D27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B3025FBC-7A41-410A-AC63-DD483277D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9A5D562-F236-406C-A6FF-163F8FE29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98086E1B-8B11-4A2D-BB70-33C51E476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7B908F0B-B32A-46B3-8587-82EC271B8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2687ECF-D561-41B0-AD3C-7F627A412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F7F6218A-89E1-41D8-8C8C-6CF0F70F5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CAFE4E14-C851-4334-9F44-DFD70DD4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7011BCD2-D4B9-4726-8FF7-FF4B12983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D21E20DA-52FD-41FC-AB37-5468D9F20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69EB0F03-97F9-4207-9552-FD5F92185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1675131-367D-4E22-8170-BE1BCA565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8CA3664D-20A4-4FCC-9CD3-E7A452C5B4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A9515CFE-D1C5-4594-A572-DB2235C69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DCFB6755-EA85-4DA9-A570-59F500E95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824F6828-D6CE-44D4-BF48-6FA7F5886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97E302B6-BC6F-4DF5-B1FA-3BEE99267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42327E29-F07F-4C06-A1E3-19EBCABEE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1FF70127-1DB3-4507-ABD4-BE6242907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9655D743-D6D1-4AAF-8644-B7B605330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AEB3D1EA-07D1-4406-BF5A-AEA41D7D2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0DFB99DC-1A5F-455D-9AD5-B84298D1C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0CD14F4-787A-4CB1-87CB-FD4A28816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A23CE74A-BDFD-4B56-84CA-734581FCF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9E4FE61F-77E6-40E1-97B9-2B88B7CE9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3C5471DE-7760-4942-9752-D8676B2B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AFC6266D-DA02-4614-88F2-7077DCC29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AE1A43A2-78D9-4279-B715-FED7BD94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A2B18DEA-1741-42E2-9097-7B5DE0018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A78E9B74-5DCA-4B60-89A6-2B3A85E24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057B4547-96DD-4BA0-994D-C76DE93AD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30454D66-4E7A-44FE-9822-3D34133AB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9051627-5724-440D-8B81-D4F83BE98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38507626-34D1-4BBF-B9EF-BDE8BBBF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209CB8E9-BC41-4D95-B65F-8285256AD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B597DBE-D5A0-45B1-A659-8452BF04A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053D2250-26AE-4ED4-8644-0A23D1CBC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932173CC-8796-4913-BFB5-DEABBA855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79FC0C90-AECD-45F4-8BAD-CA3DAC393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9475113E-1AC5-4621-A394-9D0657FC0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F8491AB-6DD8-4293-B4D7-550388F1BB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1851A60B-8BBD-4C38-9143-0AF1DC783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B9810BA7-727E-4871-A866-A0CD5EE6C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E2252C24-7565-4F9E-81B7-F0385F30C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91095F58-4C7C-4261-AF74-4C8BEA99F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A79FED60-FFC3-4420-BB54-25D7E3D20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1B619CEC-F915-4E63-AF98-E4212F9F6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03FBB620-A91A-4FF4-B380-DC4FEC60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912F7E0D-8362-4060-BB77-EC596B279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4F11F9EE-F36A-4206-AE5B-60825B153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F342A80B-ACB4-4C6F-8250-212611A28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D4EC40C9-93C0-498E-A05D-17EF46BB9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42CF2F2-4895-495A-B10B-EE6C93BDB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2AFEDFDC-CB51-46B4-8294-26B55F973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AD19ED5F-B560-4366-AD14-9EC71C7ED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42E95D3F-2E55-4021-9D6F-B6E7224C9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F45660DB-2DA2-4937-B362-69FA55D2B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FA488514-5D26-42FF-BD81-E9F2E1DE3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421E4366-604D-4893-BE4C-08D448A06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9128E702-7B78-4B59-BAB4-530DF53A8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97456D98-32F2-4486-81EE-5CBDC5137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F3173B06-C53D-4E52-B3D3-7D10BB963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A5E08649-A0F1-4F92-9B1A-23DD0768E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0386755E-BD00-42F5-8AFD-3FE177FD6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38479D89-3237-4F5A-9785-2F84E973F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F86502C8-2734-48E5-9834-A8435644C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CEA77AA6-BB37-4CE8-9E75-DB4F595B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CF79F8C8-5618-4880-A26B-8310380F0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80EE80C-A78F-4B21-985E-50CACEF2E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0EDC8879-9797-42E5-AB8E-E36229BF3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1B37764D-AF04-4F2C-81D9-5EFA3E5C0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31C6105B-1E1B-4444-A6E5-5B157F3C1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559B4EC8-EFFF-4DCA-AAB8-26AF6679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ED93E274-9D58-4EC9-80D4-33D9D3A09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6E5616A1-0B5F-4D6D-910E-792B393B3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BDD0D9C8-A2E7-4C95-BBC5-5E2D62D67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509401FA-7222-4A17-828C-1729888E9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5" name="Graphic 4">
              <a:extLst>
                <a:ext uri="{FF2B5EF4-FFF2-40B4-BE49-F238E27FC236}">
                  <a16:creationId xmlns:a16="http://schemas.microsoft.com/office/drawing/2014/main" id="{7B025375-9B31-46A6-87EC-BA8E94E678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6" name="Freeform: Shape 25">
                <a:extLst>
                  <a:ext uri="{FF2B5EF4-FFF2-40B4-BE49-F238E27FC236}">
                    <a16:creationId xmlns:a16="http://schemas.microsoft.com/office/drawing/2014/main" id="{454AFC84-3FCF-4783-9CE6-BE7BCF5CB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EC3B2D5-1605-4334-8CC6-33D5D53E7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93286B7-109A-47DD-BD18-3A8E2FCDF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6E4611D-D180-45CC-95F3-4D780BF21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75D9DF6-64E6-48A9-89BE-1AEDF3DB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77E91B6-62FE-4219-8648-2FA062EE0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05794AA-8ED8-4FEB-B9E2-3D6829552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CEF7D50-E12D-4F46-9B10-16E903FB7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D885088-5CE2-4ABB-AC5F-8E295C63A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7F9B5BB-81CC-442B-B607-5F084799E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CC6AB35-BB47-42CE-9492-77B57C361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13E089E-A0F7-4B85-BFEF-EABBF3824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306C271-11BD-4ACA-99FC-BC847B6AB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51C39C2-B68B-4FB3-AF93-3B6EFC5EB8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19A9E62-BA64-414F-9053-428828BD4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0F1A2A5-D670-4734-B018-570175184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896E20F-D59A-4E5C-AAC2-ED79FCAC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3B49622-0DD4-4378-A974-3EC752B2D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BF83D4D-5E95-4F61-8A1C-624625209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B270157-AA6D-4EE4-9506-368F8C97C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4DA0BEE-AE9D-4CE8-B249-C229E628E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D089CCA-7A85-405E-9AF7-96F814E3B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E30352E-9DBA-4777-A093-B6F3D6060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64C5F14-2A45-42AA-948A-6C7D19578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3CF5D72-A8B6-4A2B-8F09-46F06C3B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D32D7ED-2507-43E0-BCA0-69F1D921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029896F-72B5-4FBB-98D7-A4A6B7A8E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735037E-DA25-4564-960C-F744D00E1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75717CD-2FAA-46E2-825A-5A409DC36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ABAD2C5-9937-47FF-9A17-132CEA54C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319C0FD-333B-49B2-B54F-959084B1C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3F88462-C743-4DF3-9A31-09108B3DD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A47CC3C-9310-422C-8AF8-CF56E286B3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4CBAB0F-DFA6-4370-AF0D-EAEA0DA18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B75D567-78A7-4986-B241-E03EB5B6A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6065FE5-5B5D-426F-A331-FFB91E483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8748863-F066-4C39-BA9E-951EA19F1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988B46B-EC58-4704-8960-75C617B2C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C8F94F3-22A8-4403-BAF4-DA1344D12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144F6B6-FBD2-44C5-93F2-36FB060AB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DFF1114-943E-4377-9482-AC35E9B91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29A169E-8860-41C6-B2BA-656C9E87F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1DA92F1-025A-41CC-892D-006269B6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B423574-AD0E-466C-A690-E3BF7ABC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7E67DD-12D5-49FA-AE92-B1F418632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E085075-A03E-4D1C-A2BE-219D51E7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552ECBE-4DF7-4004-80CB-33A3864DC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B1DFB18-112F-43BE-938F-949ACF4CE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107EA75-B66F-478F-A9A4-8BE4090A1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032A1FF-0163-4F65-9627-3D0E330E7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68F81DD7-3941-40F3-A5C5-1D25AD61E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67D955C-E4A5-47E9-B07D-7C7FD8E39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31DEA5B-7DF4-4F3E-B837-7388E6701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640D8A9-2845-4810-99AA-3464C47FB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C1AA428D-A610-40EA-926D-72664C6A3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88B6BF5-3A26-476D-AF79-46892B0AE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0D38E94-BDA0-466A-866C-7D754B54B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2E4807B4-64BB-4BB1-A6C7-B9F8B78FE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B74427A-2B27-4328-8ECD-0166E61D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58C6F50-4093-4240-B613-EA20F73E2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41C2F64-B446-495C-B3ED-DA19115FD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DEDDACDA-D780-49ED-88B3-AC1E6CEC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B6F340F-6BFF-4869-B569-850333B1C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4FC277F-1805-46F5-8D99-EE30A5FCD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E3D8861-A4CB-46F2-812C-4857D1E7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5C3AD847-D9CA-4EC5-890E-21244786F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A89CE44-4244-411C-A74F-1446D8BC1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60E6026F-2714-4620-8EE9-3C55C2D6C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0A828ED-45A9-4D69-975D-19CD36650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70CBCD0-B8B7-483D-A17D-9351A1A47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8BDEF120-B9AE-44F5-B98D-937D9C92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8C22314-7ABA-46AF-98F6-EA626787D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E57EC52-CDFD-4DC8-8C7F-DA76CBC94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E44CDAD-CC81-4519-A934-3E75CB58F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7234B76-B5E7-497F-8C9A-BEADE7D2A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308AC98-72DE-4623-8351-5CDBA5F85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6BCA60F-A345-4A89-8E76-8F628DE24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B712711F-FF52-40E0-8B6D-7AB132EFB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BB99ABA-6734-4713-A9AA-6A0613DB3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8DBC39A-A841-4DAD-A5EE-BAD254A4F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E88E8002-19BD-4C58-ACEF-D092676D5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37DEA0B-D0C3-4386-B016-901208881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E085198-3B84-4E70-8004-5B739F0D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F8854E4-646B-4843-9429-2E68B3AE9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75E4420-1C5B-4C29-9622-F3DA7E0BF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9099746-E839-480D-A294-3851848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5C60C66-6A6A-42B6-82CE-9F5BCAD5F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85425DE-B5F8-4166-8F76-168A6E6F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F5E9558-8664-40E2-818A-C90536250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20CC716-8E51-492E-95F3-7DF5778E8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87956267-D439-4A6C-8779-9864DDF69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566625F-0177-4163-AAC6-DD5AA352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1580694-1781-46F9-B2C4-76F4689BA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635D9A5-51BC-49A2-9AE2-4C8147FC5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6D58AC8-F8B3-4C3D-AE9F-26677AE63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3CA316E-6515-47CF-9F53-7A0EE31AF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F8E79866-F842-47A5-8D8C-0185FD69D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1939D2F-E660-4CFF-BF9C-2146DD9CC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F048F16-4CC3-406C-93A3-3CEDF31C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A5658A8-AB7B-409C-A206-50CDD581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1A4F8AC2-9FA1-4E5B-ACB2-661CAABFE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438DDE6-AE18-4B2A-92CE-57D6032A1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9B002FA-1035-4DE8-8097-3675A4FB2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699ADFD1-CBA1-4C59-A545-CA6EEAF2C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5DDA6CB-B8BF-4E57-BF2E-5C880FAF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6A8B2946-9D70-4DD4-B9B2-606E8F83A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C319A466-F3AE-4F1F-BD2F-77D9F148B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6CF0A07-A757-404E-9880-5AF3D52DE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D3C2686-5B08-4159-865F-1B0A72E7E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AAB7354-0524-4F71-83F0-35FAFA9EE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93C7EEE-727B-4A0D-AA01-3B0893F86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F98C909-0D3D-402C-86A1-9647DA57B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9CF4616-0FC7-4D90-97D4-47F26C31B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A5151952-7057-44BC-B171-EC280CDD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C14CA9-836E-4131-9614-CC7AF80C7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9227461-A59A-437A-A371-0B3DD0510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4564435B-AE59-45CC-A733-1D61AB9A5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24964014-4F54-4767-B2A1-1E68A49A2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B12DA42-BE2F-486C-A207-50F0B2A0D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F35083CD-4EE4-48A6-BDE4-DCEB0CD08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ACA69B4-304D-4E76-91E8-B824CC474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05FBB8B7-7087-4F0C-8A80-BA19FA3C5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08B546A-B18E-4E08-B52F-1F1FB4515C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D083028-5844-4BA9-91D6-6066256F8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6BDB7B8-D976-4509-BB67-E960BEB6E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1F8D90CC-4AD0-49F4-B215-61FD0A2FE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FA255F4C-2D85-48C3-A425-B1B090100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4D88F2F-ACB0-4172-BB9F-71ABC334D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102F024-AF29-4883-BE6C-52EFD020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09DB4B0-EDB8-4635-9A3D-B48E59658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A4BB9B4-19AF-4964-8FDE-1C02C01F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466ACF5-678D-47AC-A8E1-250FBEA6E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F4BE354-56F1-4CC0-ABC3-CFA225559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FF6AB4A-7E14-48F4-B58E-D3BCD7F55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26A8026-2DFD-4691-81ED-CF8C6C810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CBE85A3-D478-4EBF-A094-768EDE80E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9B03629E-D0C6-47D9-9E55-FB00BFBAD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7ECA1C99-3F19-4C93-9683-CDDBE284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6E53F2EA-BC30-4BEC-BBA5-FF485FD8B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FE941FB-7EBE-489D-B1D8-06BC9E2F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FCECFFB-D979-4814-99CC-B8C0CCE04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218BC88-1436-4861-9108-ED5C4917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7C43492A-8ADB-4CDA-976F-F9159DE14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48A8C4E-CD2B-4E83-895D-6B1071C5E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2315E315-11E8-4514-BE71-EEA42E237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6C36A72-5D83-400B-9DC6-D6A4F7D36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F388598-6DD8-4B12-8DBD-1F8933348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2ADD8C0-C6F0-46A9-8D78-B6026B55B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5CC1749-FD2F-40FD-AA5A-CAFE9C6E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38F5A197-D6C9-4BDB-A9DE-7FFE84B3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0B6C64F3-7126-4337-9067-15A64EF53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A902BCF-C9BF-4566-AC1E-1E91502F2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9B1FBFF-C965-462A-9B34-D01689CAF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C13CFECF-7502-40A2-92A6-3DBC74DF9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01280C84-683C-4088-8E3C-8A98A6749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747508C-3AE5-4D8D-A086-A46FDBE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EC02501-119D-4C07-AB8C-A131B125B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8F899201-EDD3-4F1A-89A6-345290E70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25488C2-1481-42C0-AE4D-4052F7EFF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4F224FC-B0FB-4A2E-A9BD-0F7CFB241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04F68AF-F37B-4407-8471-E549ADCFA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030291B-8F7B-4D02-A35F-561C0DAA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E961417-D5BB-4D51-8FD8-340228425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133EAFF3-FE9C-4606-89F9-19982C0FE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1882DC7-070C-47B0-B378-FA112A6CA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BDF1B4B0-0A75-4538-A610-727209081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6E4AD28E-F206-45E2-9B00-A2E68FFB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735023C8-4EFD-461A-8FFD-C78035856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FFEB6B5-C11C-4B5F-BCC4-C86C5659E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20063824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8" name="Rectangle 36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8A015D3-D664-C3F7-7C1D-3F19C797ED0F}"/>
              </a:ext>
            </a:extLst>
          </p:cNvPr>
          <p:cNvSpPr>
            <a:spLocks noGrp="1"/>
          </p:cNvSpPr>
          <p:nvPr>
            <p:ph type="title"/>
          </p:nvPr>
        </p:nvSpPr>
        <p:spPr>
          <a:xfrm>
            <a:off x="938907" y="282800"/>
            <a:ext cx="5217172" cy="1288673"/>
          </a:xfrm>
        </p:spPr>
        <p:txBody>
          <a:bodyPr anchor="b">
            <a:normAutofit/>
          </a:bodyPr>
          <a:lstStyle/>
          <a:p>
            <a:r>
              <a:rPr lang="en-US" sz="4100" dirty="0"/>
              <a:t>Decision Tree Regressor</a:t>
            </a:r>
          </a:p>
        </p:txBody>
      </p:sp>
      <p:grpSp>
        <p:nvGrpSpPr>
          <p:cNvPr id="370" name="Graphic 38">
            <a:extLst>
              <a:ext uri="{FF2B5EF4-FFF2-40B4-BE49-F238E27FC236}">
                <a16:creationId xmlns:a16="http://schemas.microsoft.com/office/drawing/2014/main" id="{A3709225-45BD-4CB5-BED5-6A68EDA5554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22669" y="764273"/>
            <a:ext cx="1910252" cy="709660"/>
            <a:chOff x="2267504" y="2540250"/>
            <a:chExt cx="1990951" cy="739640"/>
          </a:xfrm>
          <a:solidFill>
            <a:schemeClr val="tx1"/>
          </a:solidFill>
        </p:grpSpPr>
        <p:sp>
          <p:nvSpPr>
            <p:cNvPr id="371" name="Freeform: Shape 370">
              <a:extLst>
                <a:ext uri="{FF2B5EF4-FFF2-40B4-BE49-F238E27FC236}">
                  <a16:creationId xmlns:a16="http://schemas.microsoft.com/office/drawing/2014/main" id="{8C942C2B-45B1-458A-8005-9D3AB34335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13F7C494-DAD3-45A9-B68C-D69E3DED5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grpSp>
        <p:nvGrpSpPr>
          <p:cNvPr id="374" name="Graphic 38">
            <a:extLst>
              <a:ext uri="{FF2B5EF4-FFF2-40B4-BE49-F238E27FC236}">
                <a16:creationId xmlns:a16="http://schemas.microsoft.com/office/drawing/2014/main" id="{BC9D362F-A0BC-46E8-B739-CC9BEBDA5B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22669" y="764273"/>
            <a:ext cx="1910252" cy="709660"/>
            <a:chOff x="2267504" y="2540250"/>
            <a:chExt cx="1990951" cy="739640"/>
          </a:xfrm>
          <a:solidFill>
            <a:schemeClr val="tx1">
              <a:alpha val="60000"/>
            </a:schemeClr>
          </a:solidFill>
        </p:grpSpPr>
        <p:sp>
          <p:nvSpPr>
            <p:cNvPr id="375" name="Freeform: Shape 374">
              <a:extLst>
                <a:ext uri="{FF2B5EF4-FFF2-40B4-BE49-F238E27FC236}">
                  <a16:creationId xmlns:a16="http://schemas.microsoft.com/office/drawing/2014/main" id="{DBA52944-DE64-4F5C-B8FC-B70E68B5E0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256C7690-20D4-475A-BC10-531EE3E15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0" name="Content Placeholder 2">
            <a:extLst>
              <a:ext uri="{FF2B5EF4-FFF2-40B4-BE49-F238E27FC236}">
                <a16:creationId xmlns:a16="http://schemas.microsoft.com/office/drawing/2014/main" id="{E123E99F-394F-6DD9-BECA-C7597DC5602D}"/>
              </a:ext>
            </a:extLst>
          </p:cNvPr>
          <p:cNvSpPr>
            <a:spLocks noGrp="1"/>
          </p:cNvSpPr>
          <p:nvPr>
            <p:ph idx="1"/>
          </p:nvPr>
        </p:nvSpPr>
        <p:spPr>
          <a:xfrm>
            <a:off x="938906" y="1715150"/>
            <a:ext cx="5583763" cy="4860049"/>
          </a:xfrm>
        </p:spPr>
        <p:txBody>
          <a:bodyPr>
            <a:normAutofit/>
          </a:bodyPr>
          <a:lstStyle/>
          <a:p>
            <a:pPr marL="0" indent="0" algn="just">
              <a:buNone/>
            </a:pPr>
            <a:r>
              <a:rPr lang="en-US" sz="1400" dirty="0"/>
              <a:t>Decision trees offer an interpretable approach to predicting returns but can overfit if not tuned. We'll optimize hyperparameters to mitigate this and compare its performance to other models for predicting monthly stock returns.</a:t>
            </a:r>
          </a:p>
          <a:p>
            <a:pPr marL="0" indent="0" algn="just">
              <a:buNone/>
            </a:pPr>
            <a:r>
              <a:rPr lang="en-US" sz="1400" b="1" dirty="0"/>
              <a:t>Hyperparameter Tuning</a:t>
            </a:r>
            <a:r>
              <a:rPr lang="en-US" sz="1400" dirty="0"/>
              <a:t>: We utilized GridSearchCV, a powerful tool for exploring various hyperparameter combinations and identifying the optimal settings for the decision tree regressor. The chosen hyperparameters (max_leaf_nodes=10, min_samples_leaf=1, and min_samples_split=2) were likely selected by GridSearchCV to balance model complexity and performance.</a:t>
            </a:r>
          </a:p>
          <a:p>
            <a:pPr marL="0" indent="0" algn="just">
              <a:buNone/>
            </a:pPr>
            <a:r>
              <a:rPr lang="en-US" sz="1400" b="1" dirty="0"/>
              <a:t>Performance</a:t>
            </a:r>
            <a:r>
              <a:rPr lang="en-US" sz="1400" dirty="0"/>
              <a:t>: The training R-squared (0.0391) indicates a weak positive correlation in the training data. However, the lower test R-squared (0.0126) suggests the model might still be overfitting to some degree, even with GridSearchCV's help. The training and test MSE (around 0.007) show similar error levels.</a:t>
            </a:r>
          </a:p>
          <a:p>
            <a:pPr marL="0" indent="0" algn="just">
              <a:buNone/>
            </a:pPr>
            <a:r>
              <a:rPr lang="en-US" sz="1400" b="1" dirty="0"/>
              <a:t>Overall</a:t>
            </a:r>
            <a:r>
              <a:rPr lang="en-US" sz="1400" dirty="0"/>
              <a:t>: We'll compare the decision tree's performance, tuned using GridSearchCV, with other models to determine the most effective approach for predicting monthly returns. While the tuning process seems to have improved.</a:t>
            </a:r>
          </a:p>
        </p:txBody>
      </p:sp>
      <p:sp>
        <p:nvSpPr>
          <p:cNvPr id="378" name="Oval 377">
            <a:extLst>
              <a:ext uri="{FF2B5EF4-FFF2-40B4-BE49-F238E27FC236}">
                <a16:creationId xmlns:a16="http://schemas.microsoft.com/office/drawing/2014/main" id="{7665E5EC-40DD-4076-879B-B07223D5A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045" y="4752208"/>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80" name="Oval 379">
            <a:extLst>
              <a:ext uri="{FF2B5EF4-FFF2-40B4-BE49-F238E27FC236}">
                <a16:creationId xmlns:a16="http://schemas.microsoft.com/office/drawing/2014/main" id="{96F7F90D-227A-418D-9A0A-2E04468C6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66045" y="4752208"/>
            <a:ext cx="365021" cy="365021"/>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5" name="Picture 4" descr="Snowed pine trees">
            <a:extLst>
              <a:ext uri="{FF2B5EF4-FFF2-40B4-BE49-F238E27FC236}">
                <a16:creationId xmlns:a16="http://schemas.microsoft.com/office/drawing/2014/main" id="{33CA3950-7E08-A06E-516D-61994161AAFE}"/>
              </a:ext>
            </a:extLst>
          </p:cNvPr>
          <p:cNvPicPr>
            <a:picLocks noChangeAspect="1"/>
          </p:cNvPicPr>
          <p:nvPr/>
        </p:nvPicPr>
        <p:blipFill rotWithShape="1">
          <a:blip r:embed="rId2"/>
          <a:srcRect l="22139" r="4105" b="1"/>
          <a:stretch/>
        </p:blipFill>
        <p:spPr>
          <a:xfrm>
            <a:off x="7572995" y="1704450"/>
            <a:ext cx="3217333" cy="2911691"/>
          </a:xfrm>
          <a:prstGeom prst="rect">
            <a:avLst/>
          </a:prstGeom>
        </p:spPr>
      </p:pic>
      <p:grpSp>
        <p:nvGrpSpPr>
          <p:cNvPr id="382" name="Graphic 4">
            <a:extLst>
              <a:ext uri="{FF2B5EF4-FFF2-40B4-BE49-F238E27FC236}">
                <a16:creationId xmlns:a16="http://schemas.microsoft.com/office/drawing/2014/main" id="{E2DB0E87-A743-40DF-A082-9D0767DC425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35753" y="4903343"/>
            <a:ext cx="975169" cy="975171"/>
            <a:chOff x="5829300" y="3162300"/>
            <a:chExt cx="532256" cy="532257"/>
          </a:xfrm>
          <a:solidFill>
            <a:schemeClr val="tx1"/>
          </a:solidFill>
        </p:grpSpPr>
        <p:sp>
          <p:nvSpPr>
            <p:cNvPr id="383" name="Freeform: Shape 382">
              <a:extLst>
                <a:ext uri="{FF2B5EF4-FFF2-40B4-BE49-F238E27FC236}">
                  <a16:creationId xmlns:a16="http://schemas.microsoft.com/office/drawing/2014/main" id="{3C4CB329-05C8-413D-9C7D-0D09719771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84" name="Freeform: Shape 383">
              <a:extLst>
                <a:ext uri="{FF2B5EF4-FFF2-40B4-BE49-F238E27FC236}">
                  <a16:creationId xmlns:a16="http://schemas.microsoft.com/office/drawing/2014/main" id="{455A2053-BA33-4AD1-AE53-12E0B713D1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85" name="Freeform: Shape 384">
              <a:extLst>
                <a:ext uri="{FF2B5EF4-FFF2-40B4-BE49-F238E27FC236}">
                  <a16:creationId xmlns:a16="http://schemas.microsoft.com/office/drawing/2014/main" id="{06B486E5-C097-4CB7-8E4E-651DB6E06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86" name="Freeform: Shape 385">
              <a:extLst>
                <a:ext uri="{FF2B5EF4-FFF2-40B4-BE49-F238E27FC236}">
                  <a16:creationId xmlns:a16="http://schemas.microsoft.com/office/drawing/2014/main" id="{2F1E8012-3B20-4A44-93FB-9CB5882D53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87" name="Freeform: Shape 386">
              <a:extLst>
                <a:ext uri="{FF2B5EF4-FFF2-40B4-BE49-F238E27FC236}">
                  <a16:creationId xmlns:a16="http://schemas.microsoft.com/office/drawing/2014/main" id="{6ADD32FA-095F-48AB-AA71-053F4D7A53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88" name="Freeform: Shape 387">
              <a:extLst>
                <a:ext uri="{FF2B5EF4-FFF2-40B4-BE49-F238E27FC236}">
                  <a16:creationId xmlns:a16="http://schemas.microsoft.com/office/drawing/2014/main" id="{D8B29E0D-87FE-476C-A364-9680E4DE17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89" name="Freeform: Shape 388">
              <a:extLst>
                <a:ext uri="{FF2B5EF4-FFF2-40B4-BE49-F238E27FC236}">
                  <a16:creationId xmlns:a16="http://schemas.microsoft.com/office/drawing/2014/main" id="{1431F908-419F-44CA-8BA2-BB96254CC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90" name="Freeform: Shape 389">
              <a:extLst>
                <a:ext uri="{FF2B5EF4-FFF2-40B4-BE49-F238E27FC236}">
                  <a16:creationId xmlns:a16="http://schemas.microsoft.com/office/drawing/2014/main" id="{456E902C-1CA2-4A3D-8C73-5537C04E7B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91" name="Freeform: Shape 390">
              <a:extLst>
                <a:ext uri="{FF2B5EF4-FFF2-40B4-BE49-F238E27FC236}">
                  <a16:creationId xmlns:a16="http://schemas.microsoft.com/office/drawing/2014/main" id="{D26707B0-58E2-46EF-A5B0-515DD2BD3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92" name="Freeform: Shape 391">
              <a:extLst>
                <a:ext uri="{FF2B5EF4-FFF2-40B4-BE49-F238E27FC236}">
                  <a16:creationId xmlns:a16="http://schemas.microsoft.com/office/drawing/2014/main" id="{E890154F-9612-499A-A309-D0E7F20F7D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93" name="Freeform: Shape 392">
              <a:extLst>
                <a:ext uri="{FF2B5EF4-FFF2-40B4-BE49-F238E27FC236}">
                  <a16:creationId xmlns:a16="http://schemas.microsoft.com/office/drawing/2014/main" id="{41467740-8E67-48D4-847A-8DD3AD454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94" name="Freeform: Shape 393">
              <a:extLst>
                <a:ext uri="{FF2B5EF4-FFF2-40B4-BE49-F238E27FC236}">
                  <a16:creationId xmlns:a16="http://schemas.microsoft.com/office/drawing/2014/main" id="{6D73D957-ED24-4DD6-8B95-237396544B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95" name="Freeform: Shape 394">
              <a:extLst>
                <a:ext uri="{FF2B5EF4-FFF2-40B4-BE49-F238E27FC236}">
                  <a16:creationId xmlns:a16="http://schemas.microsoft.com/office/drawing/2014/main" id="{7D024E57-FA5B-4FC0-AAB1-16E4F8FC38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pSp>
        <p:nvGrpSpPr>
          <p:cNvPr id="397" name="Graphic 4">
            <a:extLst>
              <a:ext uri="{FF2B5EF4-FFF2-40B4-BE49-F238E27FC236}">
                <a16:creationId xmlns:a16="http://schemas.microsoft.com/office/drawing/2014/main" id="{AAA73A3E-7B86-4D04-B8D7-C566697E52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35753" y="4903343"/>
            <a:ext cx="975169" cy="975171"/>
            <a:chOff x="5829300" y="3162300"/>
            <a:chExt cx="532256" cy="532257"/>
          </a:xfrm>
          <a:solidFill>
            <a:schemeClr val="tx1">
              <a:alpha val="60000"/>
            </a:schemeClr>
          </a:solidFill>
        </p:grpSpPr>
        <p:sp>
          <p:nvSpPr>
            <p:cNvPr id="398" name="Freeform: Shape 397">
              <a:extLst>
                <a:ext uri="{FF2B5EF4-FFF2-40B4-BE49-F238E27FC236}">
                  <a16:creationId xmlns:a16="http://schemas.microsoft.com/office/drawing/2014/main" id="{1490932E-B0A8-480B-AA47-673D90BDC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99" name="Freeform: Shape 398">
              <a:extLst>
                <a:ext uri="{FF2B5EF4-FFF2-40B4-BE49-F238E27FC236}">
                  <a16:creationId xmlns:a16="http://schemas.microsoft.com/office/drawing/2014/main" id="{DCA4BAFD-9F09-472D-B03B-8191FB75AA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400" name="Freeform: Shape 399">
              <a:extLst>
                <a:ext uri="{FF2B5EF4-FFF2-40B4-BE49-F238E27FC236}">
                  <a16:creationId xmlns:a16="http://schemas.microsoft.com/office/drawing/2014/main" id="{167D5D29-0826-40F5-BD36-3F594CC5D2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401" name="Freeform: Shape 400">
              <a:extLst>
                <a:ext uri="{FF2B5EF4-FFF2-40B4-BE49-F238E27FC236}">
                  <a16:creationId xmlns:a16="http://schemas.microsoft.com/office/drawing/2014/main" id="{C4CC2EAE-558B-4335-89A8-5C4DC70E01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402" name="Freeform: Shape 401">
              <a:extLst>
                <a:ext uri="{FF2B5EF4-FFF2-40B4-BE49-F238E27FC236}">
                  <a16:creationId xmlns:a16="http://schemas.microsoft.com/office/drawing/2014/main" id="{F2B87642-ADE1-4FFB-A934-4BF2FD17C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403" name="Freeform: Shape 402">
              <a:extLst>
                <a:ext uri="{FF2B5EF4-FFF2-40B4-BE49-F238E27FC236}">
                  <a16:creationId xmlns:a16="http://schemas.microsoft.com/office/drawing/2014/main" id="{9CD3D3DF-A163-4B1E-A95E-96630955FE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04" name="Freeform: Shape 403">
              <a:extLst>
                <a:ext uri="{FF2B5EF4-FFF2-40B4-BE49-F238E27FC236}">
                  <a16:creationId xmlns:a16="http://schemas.microsoft.com/office/drawing/2014/main" id="{36A15EA9-0256-417D-AC7F-6A0AC9EFF1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F254976A-4809-49C6-9043-98C676C8B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06" name="Freeform: Shape 405">
              <a:extLst>
                <a:ext uri="{FF2B5EF4-FFF2-40B4-BE49-F238E27FC236}">
                  <a16:creationId xmlns:a16="http://schemas.microsoft.com/office/drawing/2014/main" id="{64202E5B-07F3-45F4-96FD-6FD0E98F44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07" name="Freeform: Shape 406">
              <a:extLst>
                <a:ext uri="{FF2B5EF4-FFF2-40B4-BE49-F238E27FC236}">
                  <a16:creationId xmlns:a16="http://schemas.microsoft.com/office/drawing/2014/main" id="{9B42F12C-1A6E-462E-99E4-4213B57C8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08" name="Freeform: Shape 407">
              <a:extLst>
                <a:ext uri="{FF2B5EF4-FFF2-40B4-BE49-F238E27FC236}">
                  <a16:creationId xmlns:a16="http://schemas.microsoft.com/office/drawing/2014/main" id="{AC9A8868-4142-4A34-B40A-E34E030817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09" name="Freeform: Shape 408">
              <a:extLst>
                <a:ext uri="{FF2B5EF4-FFF2-40B4-BE49-F238E27FC236}">
                  <a16:creationId xmlns:a16="http://schemas.microsoft.com/office/drawing/2014/main" id="{40A35967-9A1D-4088-B5F9-7CECDD700F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10" name="Freeform: Shape 409">
              <a:extLst>
                <a:ext uri="{FF2B5EF4-FFF2-40B4-BE49-F238E27FC236}">
                  <a16:creationId xmlns:a16="http://schemas.microsoft.com/office/drawing/2014/main" id="{E295E6DA-CA8A-466A-8F34-033A482B27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4082307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Graphic 212">
            <a:extLst>
              <a:ext uri="{FF2B5EF4-FFF2-40B4-BE49-F238E27FC236}">
                <a16:creationId xmlns:a16="http://schemas.microsoft.com/office/drawing/2014/main" id="{55C61911-45B2-48BF-AC7A-1EB579B42C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2" name="Graphic 212">
            <a:extLst>
              <a:ext uri="{FF2B5EF4-FFF2-40B4-BE49-F238E27FC236}">
                <a16:creationId xmlns:a16="http://schemas.microsoft.com/office/drawing/2014/main" id="{2DE4D4CE-6DAE-4A05-BE5B-6BCE3F4EC7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02373" y="798490"/>
            <a:ext cx="914565" cy="914565"/>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 name="Title 1">
            <a:extLst>
              <a:ext uri="{FF2B5EF4-FFF2-40B4-BE49-F238E27FC236}">
                <a16:creationId xmlns:a16="http://schemas.microsoft.com/office/drawing/2014/main" id="{B750571B-BFB7-4EEB-6439-6F426EB85DC6}"/>
              </a:ext>
            </a:extLst>
          </p:cNvPr>
          <p:cNvSpPr>
            <a:spLocks noGrp="1"/>
          </p:cNvSpPr>
          <p:nvPr>
            <p:ph type="title"/>
          </p:nvPr>
        </p:nvSpPr>
        <p:spPr>
          <a:xfrm>
            <a:off x="1102367" y="1264801"/>
            <a:ext cx="4114571" cy="4296387"/>
          </a:xfrm>
        </p:spPr>
        <p:txBody>
          <a:bodyPr>
            <a:normAutofit/>
          </a:bodyPr>
          <a:lstStyle/>
          <a:p>
            <a:pPr algn="ctr"/>
            <a:r>
              <a:rPr lang="en-US" dirty="0"/>
              <a:t>Random Forest Regressor</a:t>
            </a:r>
          </a:p>
        </p:txBody>
      </p:sp>
      <p:grpSp>
        <p:nvGrpSpPr>
          <p:cNvPr id="14" name="Group 13">
            <a:extLst>
              <a:ext uri="{FF2B5EF4-FFF2-40B4-BE49-F238E27FC236}">
                <a16:creationId xmlns:a16="http://schemas.microsoft.com/office/drawing/2014/main" id="{B8CB1D39-68D4-4372-BF3B-2A33A7495E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77893"/>
            <a:ext cx="1861854" cy="717514"/>
            <a:chOff x="0" y="377893"/>
            <a:chExt cx="1861854" cy="717514"/>
          </a:xfrm>
          <a:solidFill>
            <a:schemeClr val="tx1"/>
          </a:solidFill>
        </p:grpSpPr>
        <p:sp>
          <p:nvSpPr>
            <p:cNvPr id="15" name="Freeform: Shape 14">
              <a:extLst>
                <a:ext uri="{FF2B5EF4-FFF2-40B4-BE49-F238E27FC236}">
                  <a16:creationId xmlns:a16="http://schemas.microsoft.com/office/drawing/2014/main" id="{C5A741B9-65EC-4C5B-9FE0-4A18575771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7789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grpFill/>
            <a:ln w="9525" cap="flat">
              <a:noFill/>
              <a:prstDash val="solid"/>
              <a:miter/>
            </a:ln>
          </p:spPr>
          <p:txBody>
            <a:bodyPr wrap="square" rtlCol="0" anchor="ctr">
              <a:noAutofit/>
            </a:bodyPr>
            <a:lstStyle/>
            <a:p>
              <a:endParaRPr lang="en-US"/>
            </a:p>
          </p:txBody>
        </p:sp>
        <p:sp>
          <p:nvSpPr>
            <p:cNvPr id="16" name="Freeform: Shape 15">
              <a:extLst>
                <a:ext uri="{FF2B5EF4-FFF2-40B4-BE49-F238E27FC236}">
                  <a16:creationId xmlns:a16="http://schemas.microsoft.com/office/drawing/2014/main" id="{C0BB4301-41FA-4453-956F-A11CC664B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1762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grpFill/>
            <a:ln w="9525" cap="flat">
              <a:noFill/>
              <a:prstDash val="solid"/>
              <a:miter/>
            </a:ln>
          </p:spPr>
          <p:txBody>
            <a:bodyPr wrap="square" rtlCol="0" anchor="ctr">
              <a:noAutofit/>
            </a:bodyPr>
            <a:lstStyle/>
            <a:p>
              <a:endParaRPr lang="en-US" dirty="0"/>
            </a:p>
          </p:txBody>
        </p:sp>
      </p:grpSp>
      <p:sp>
        <p:nvSpPr>
          <p:cNvPr id="18" name="Oval 17">
            <a:extLst>
              <a:ext uri="{FF2B5EF4-FFF2-40B4-BE49-F238E27FC236}">
                <a16:creationId xmlns:a16="http://schemas.microsoft.com/office/drawing/2014/main" id="{10C23D31-5B0A-4956-A59F-A24F57D2A9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rgbClr val="FFFFFF"/>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F4C6FC6E-4AAF-4628-B7E5-85DF9D323B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988" y="4604761"/>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Content Placeholder 2">
            <a:extLst>
              <a:ext uri="{FF2B5EF4-FFF2-40B4-BE49-F238E27FC236}">
                <a16:creationId xmlns:a16="http://schemas.microsoft.com/office/drawing/2014/main" id="{E6405FD9-5918-9C2B-35E0-C6349FFDC5B5}"/>
              </a:ext>
            </a:extLst>
          </p:cNvPr>
          <p:cNvSpPr>
            <a:spLocks noGrp="1"/>
          </p:cNvSpPr>
          <p:nvPr>
            <p:ph idx="1"/>
          </p:nvPr>
        </p:nvSpPr>
        <p:spPr>
          <a:xfrm>
            <a:off x="5419376" y="401246"/>
            <a:ext cx="6524974" cy="5861331"/>
          </a:xfrm>
        </p:spPr>
        <p:txBody>
          <a:bodyPr>
            <a:normAutofit/>
          </a:bodyPr>
          <a:lstStyle/>
          <a:p>
            <a:pPr marL="0" indent="0" algn="just">
              <a:buNone/>
            </a:pPr>
            <a:r>
              <a:rPr lang="en-US" sz="1200" dirty="0">
                <a:latin typeface="Arial" panose="020B0604020202020204" pitchFamily="34" charset="0"/>
                <a:cs typeface="Arial" panose="020B0604020202020204" pitchFamily="34" charset="0"/>
              </a:rPr>
              <a:t>Random forest regressors combine multiple decision trees, each trained on random subsets of data and features. This "ensemble" approach aims to reduce variance and improve generalizability, potentially leading to more accurate predictions for monthly stock returns compared to a single decision tree.</a:t>
            </a:r>
          </a:p>
          <a:p>
            <a:pPr marL="0" indent="0" algn="just">
              <a:buNone/>
            </a:pPr>
            <a:r>
              <a:rPr lang="en-US" sz="1200" b="1" dirty="0">
                <a:latin typeface="Arial" panose="020B0604020202020204" pitchFamily="34" charset="0"/>
                <a:cs typeface="Arial" panose="020B0604020202020204" pitchFamily="34" charset="0"/>
              </a:rPr>
              <a:t>Limited Iterations </a:t>
            </a:r>
            <a:r>
              <a:rPr lang="en-US" sz="1200" dirty="0">
                <a:latin typeface="Arial" panose="020B0604020202020204" pitchFamily="34" charset="0"/>
                <a:cs typeface="Arial" panose="020B0604020202020204" pitchFamily="34" charset="0"/>
              </a:rPr>
              <a:t>: It's crucial to acknowledge that training was limited to only 10 iterations due to excessive training time exceeding 15 hours. This limitation affects the interpretation of the results, particularly regarding overfitting.</a:t>
            </a:r>
          </a:p>
          <a:p>
            <a:pPr marL="0" indent="0" algn="just">
              <a:buNone/>
            </a:pPr>
            <a:r>
              <a:rPr lang="en-US" sz="1200" b="1" dirty="0">
                <a:latin typeface="Arial" panose="020B0604020202020204" pitchFamily="34" charset="0"/>
                <a:cs typeface="Arial" panose="020B0604020202020204" pitchFamily="34" charset="0"/>
              </a:rPr>
              <a:t>Hyperparameter Tuning </a:t>
            </a:r>
            <a:r>
              <a:rPr lang="en-US" sz="1200" dirty="0">
                <a:latin typeface="Arial" panose="020B0604020202020204" pitchFamily="34" charset="0"/>
                <a:cs typeface="Arial" panose="020B0604020202020204" pitchFamily="34" charset="0"/>
              </a:rPr>
              <a:t>: The model identified the following hyperparameter configuration as optimal within the 10 iterations:</a:t>
            </a:r>
          </a:p>
          <a:p>
            <a:pPr lvl="1" algn="just"/>
            <a:r>
              <a:rPr lang="en-US" sz="1200" dirty="0" err="1">
                <a:latin typeface="Arial" panose="020B0604020202020204" pitchFamily="34" charset="0"/>
                <a:cs typeface="Arial" panose="020B0604020202020204" pitchFamily="34" charset="0"/>
              </a:rPr>
              <a:t>max_depth</a:t>
            </a:r>
            <a:r>
              <a:rPr lang="en-US" sz="1200" dirty="0">
                <a:latin typeface="Arial" panose="020B0604020202020204" pitchFamily="34" charset="0"/>
                <a:cs typeface="Arial" panose="020B0604020202020204" pitchFamily="34" charset="0"/>
              </a:rPr>
              <a:t>=None (allows trees to grow as deep as possible)</a:t>
            </a:r>
          </a:p>
          <a:p>
            <a:pPr lvl="1" algn="just"/>
            <a:r>
              <a:rPr lang="en-US" sz="1200" dirty="0" err="1">
                <a:latin typeface="Arial" panose="020B0604020202020204" pitchFamily="34" charset="0"/>
                <a:cs typeface="Arial" panose="020B0604020202020204" pitchFamily="34" charset="0"/>
              </a:rPr>
              <a:t>max_features</a:t>
            </a:r>
            <a:r>
              <a:rPr lang="en-US" sz="1200" dirty="0">
                <a:latin typeface="Arial" panose="020B0604020202020204" pitchFamily="34" charset="0"/>
                <a:cs typeface="Arial" panose="020B0604020202020204" pitchFamily="34" charset="0"/>
              </a:rPr>
              <a:t>='sqrt' (uses the square root of the total features in each tree)</a:t>
            </a:r>
          </a:p>
          <a:p>
            <a:pPr lvl="1" algn="just"/>
            <a:r>
              <a:rPr lang="en-US" sz="1200" dirty="0">
                <a:latin typeface="Arial" panose="020B0604020202020204" pitchFamily="34" charset="0"/>
                <a:cs typeface="Arial" panose="020B0604020202020204" pitchFamily="34" charset="0"/>
              </a:rPr>
              <a:t>min_samples_leaf=2 (minimum samples required at a leaf node)</a:t>
            </a:r>
          </a:p>
          <a:p>
            <a:pPr lvl="1" algn="just"/>
            <a:r>
              <a:rPr lang="en-US" sz="1200" dirty="0">
                <a:latin typeface="Arial" panose="020B0604020202020204" pitchFamily="34" charset="0"/>
                <a:cs typeface="Arial" panose="020B0604020202020204" pitchFamily="34" charset="0"/>
              </a:rPr>
              <a:t>min_samples_split=4 (minimum samples required to split a node)</a:t>
            </a:r>
          </a:p>
          <a:p>
            <a:pPr lvl="1" algn="just"/>
            <a:r>
              <a:rPr lang="en-US" sz="1200" dirty="0" err="1">
                <a:latin typeface="Arial" panose="020B0604020202020204" pitchFamily="34" charset="0"/>
                <a:cs typeface="Arial" panose="020B0604020202020204" pitchFamily="34" charset="0"/>
              </a:rPr>
              <a:t>n_estimators</a:t>
            </a:r>
            <a:r>
              <a:rPr lang="en-US" sz="1200" dirty="0">
                <a:latin typeface="Arial" panose="020B0604020202020204" pitchFamily="34" charset="0"/>
                <a:cs typeface="Arial" panose="020B0604020202020204" pitchFamily="34" charset="0"/>
              </a:rPr>
              <a:t>=112 (number of trees in the forest)</a:t>
            </a:r>
          </a:p>
          <a:p>
            <a:pPr marL="0" indent="0" algn="just">
              <a:buNone/>
            </a:pPr>
            <a:r>
              <a:rPr lang="en-US" sz="1200" b="1" dirty="0">
                <a:latin typeface="Arial" panose="020B0604020202020204" pitchFamily="34" charset="0"/>
                <a:cs typeface="Arial" panose="020B0604020202020204" pitchFamily="34" charset="0"/>
              </a:rPr>
              <a:t>Performance</a:t>
            </a:r>
            <a:r>
              <a:rPr lang="en-US" sz="1200" dirty="0">
                <a:latin typeface="Arial" panose="020B0604020202020204" pitchFamily="34" charset="0"/>
                <a:cs typeface="Arial" panose="020B0604020202020204" pitchFamily="34" charset="0"/>
              </a:rPr>
              <a:t>:</a:t>
            </a:r>
          </a:p>
          <a:p>
            <a:pPr marL="0" indent="0" algn="just">
              <a:buNone/>
            </a:pPr>
            <a:r>
              <a:rPr lang="en-US" sz="1200" b="1" dirty="0">
                <a:latin typeface="Arial" panose="020B0604020202020204" pitchFamily="34" charset="0"/>
                <a:cs typeface="Arial" panose="020B0604020202020204" pitchFamily="34" charset="0"/>
              </a:rPr>
              <a:t>Training R-squared (0.7681)</a:t>
            </a:r>
            <a:r>
              <a:rPr lang="en-US" sz="1200" dirty="0">
                <a:latin typeface="Arial" panose="020B0604020202020204" pitchFamily="34" charset="0"/>
                <a:cs typeface="Arial" panose="020B0604020202020204" pitchFamily="34" charset="0"/>
              </a:rPr>
              <a:t>: This indicates a strong positive correlation between features and the target variable in the training data. However, due to limited iterations, it might not fully reflect the model's ability to generalize to unseen data.</a:t>
            </a:r>
          </a:p>
          <a:p>
            <a:pPr marL="0" indent="0" algn="just">
              <a:buNone/>
            </a:pPr>
            <a:r>
              <a:rPr lang="en-US" sz="1200" b="1" dirty="0">
                <a:latin typeface="Arial" panose="020B0604020202020204" pitchFamily="34" charset="0"/>
                <a:cs typeface="Arial" panose="020B0604020202020204" pitchFamily="34" charset="0"/>
              </a:rPr>
              <a:t>Test R-squared (0.0373): </a:t>
            </a:r>
            <a:r>
              <a:rPr lang="en-US" sz="1200" dirty="0">
                <a:latin typeface="Arial" panose="020B0604020202020204" pitchFamily="34" charset="0"/>
                <a:cs typeface="Arial" panose="020B0604020202020204" pitchFamily="34" charset="0"/>
              </a:rPr>
              <a:t>This low value is concerning and suggests potential overfitting. However, with only 10 iterations, it's difficult to draw a definitive conclusion. More training runs are needed for a more reliable assessment.</a:t>
            </a:r>
          </a:p>
          <a:p>
            <a:pPr marL="0" indent="0" algn="just">
              <a:buNone/>
            </a:pPr>
            <a:r>
              <a:rPr lang="en-US" sz="1200" b="1" dirty="0">
                <a:latin typeface="Arial" panose="020B0604020202020204" pitchFamily="34" charset="0"/>
                <a:cs typeface="Arial" panose="020B0604020202020204" pitchFamily="34" charset="0"/>
              </a:rPr>
              <a:t>Test MSE (0.0070): </a:t>
            </a:r>
            <a:r>
              <a:rPr lang="en-US" sz="1200" dirty="0">
                <a:latin typeface="Arial" panose="020B0604020202020204" pitchFamily="34" charset="0"/>
                <a:cs typeface="Arial" panose="020B0604020202020204" pitchFamily="34" charset="0"/>
              </a:rPr>
              <a:t>This is a positive sign, indicating a relatively low average squared difference between predicted and actual values on the test set. However, like the test R-squared, more iterations would provide a clearer picture.</a:t>
            </a:r>
          </a:p>
          <a:p>
            <a:pPr marL="0" indent="0" algn="just">
              <a:buNone/>
            </a:pPr>
            <a:r>
              <a:rPr lang="en-US" sz="1200" b="1" dirty="0">
                <a:latin typeface="Arial" panose="020B0604020202020204" pitchFamily="34" charset="0"/>
                <a:cs typeface="Arial" panose="020B0604020202020204" pitchFamily="34" charset="0"/>
              </a:rPr>
              <a:t>Total Time Taken (3377.76 seconds): </a:t>
            </a:r>
            <a:r>
              <a:rPr lang="en-US" sz="1200" dirty="0">
                <a:latin typeface="Arial" panose="020B0604020202020204" pitchFamily="34" charset="0"/>
                <a:cs typeface="Arial" panose="020B0604020202020204" pitchFamily="34" charset="0"/>
              </a:rPr>
              <a:t>Even with limited iterations, the training process was computationally expensive.</a:t>
            </a:r>
          </a:p>
          <a:p>
            <a:pPr marL="0" indent="0">
              <a:buNone/>
            </a:pPr>
            <a:endParaRPr lang="en-US" sz="500" dirty="0"/>
          </a:p>
        </p:txBody>
      </p:sp>
      <p:grpSp>
        <p:nvGrpSpPr>
          <p:cNvPr id="22" name="Graphic 185">
            <a:extLst>
              <a:ext uri="{FF2B5EF4-FFF2-40B4-BE49-F238E27FC236}">
                <a16:creationId xmlns:a16="http://schemas.microsoft.com/office/drawing/2014/main" id="{582A903B-6B78-4F0A-B7C9-3D80499020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23" name="Freeform: Shape 22">
              <a:extLst>
                <a:ext uri="{FF2B5EF4-FFF2-40B4-BE49-F238E27FC236}">
                  <a16:creationId xmlns:a16="http://schemas.microsoft.com/office/drawing/2014/main" id="{D510EA93-8F64-42C8-A630-D449506E95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6CB53FC-E4DA-4001-928B-9998A85EA5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D210B969-4FDF-4AAC-9397-63D543495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570B3EF0-84EA-4F47-86A3-1EA1F644A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59369A8-EF57-42A1-8EC8-F6A9F92A3A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166410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0EB7C6B-6EAC-20E9-1DA0-3B7BD1F3B329}"/>
              </a:ext>
            </a:extLst>
          </p:cNvPr>
          <p:cNvSpPr>
            <a:spLocks noGrp="1"/>
          </p:cNvSpPr>
          <p:nvPr>
            <p:ph type="title"/>
          </p:nvPr>
        </p:nvSpPr>
        <p:spPr>
          <a:xfrm>
            <a:off x="594211" y="284099"/>
            <a:ext cx="5217172" cy="932200"/>
          </a:xfrm>
        </p:spPr>
        <p:txBody>
          <a:bodyPr anchor="b">
            <a:normAutofit fontScale="90000"/>
          </a:bodyPr>
          <a:lstStyle/>
          <a:p>
            <a:r>
              <a:rPr lang="en-US" sz="3700" dirty="0"/>
              <a:t>Neural Network – MLP Regressor</a:t>
            </a:r>
          </a:p>
        </p:txBody>
      </p:sp>
      <p:grpSp>
        <p:nvGrpSpPr>
          <p:cNvPr id="11" name="Group 10">
            <a:extLst>
              <a:ext uri="{FF2B5EF4-FFF2-40B4-BE49-F238E27FC236}">
                <a16:creationId xmlns:a16="http://schemas.microsoft.com/office/drawing/2014/main" id="{268C940D-4516-4630-B49F-65C1A82FEA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12" name="Graphic 212">
              <a:extLst>
                <a:ext uri="{FF2B5EF4-FFF2-40B4-BE49-F238E27FC236}">
                  <a16:creationId xmlns:a16="http://schemas.microsoft.com/office/drawing/2014/main" id="{160C130F-E752-44CF-98A8-75490C2A2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13" name="Graphic 212">
              <a:extLst>
                <a:ext uri="{FF2B5EF4-FFF2-40B4-BE49-F238E27FC236}">
                  <a16:creationId xmlns:a16="http://schemas.microsoft.com/office/drawing/2014/main" id="{9690DAC5-9FBA-4943-959B-751AF2B46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3" name="Content Placeholder 2">
            <a:extLst>
              <a:ext uri="{FF2B5EF4-FFF2-40B4-BE49-F238E27FC236}">
                <a16:creationId xmlns:a16="http://schemas.microsoft.com/office/drawing/2014/main" id="{85CAF615-FFF4-3FA8-D868-ED20C117E10E}"/>
              </a:ext>
            </a:extLst>
          </p:cNvPr>
          <p:cNvSpPr>
            <a:spLocks noGrp="1"/>
          </p:cNvSpPr>
          <p:nvPr>
            <p:ph idx="1"/>
          </p:nvPr>
        </p:nvSpPr>
        <p:spPr>
          <a:xfrm>
            <a:off x="594211" y="1216299"/>
            <a:ext cx="5843351" cy="5245583"/>
          </a:xfrm>
        </p:spPr>
        <p:txBody>
          <a:bodyPr>
            <a:normAutofit fontScale="85000" lnSpcReduction="20000"/>
          </a:bodyPr>
          <a:lstStyle/>
          <a:p>
            <a:pPr marL="0" indent="0" algn="just">
              <a:buNone/>
            </a:pPr>
            <a:r>
              <a:rPr lang="en-US" sz="1400" dirty="0">
                <a:latin typeface="Arial" panose="020B0604020202020204" pitchFamily="34" charset="0"/>
                <a:cs typeface="Arial" panose="020B0604020202020204" pitchFamily="34" charset="0"/>
              </a:rPr>
              <a:t>Neural networks, like a complex brain, can learn intricate relationships between features. A map regressor, a specific network architecture, can be applied to predict monthly stock returns. It takes historical data and maps them to predicted returns. While this offers the advantage of capturing non-linear patterns and learning features automatically, the complexity can lead to overfitting and requires significant computational resources for training.</a:t>
            </a:r>
          </a:p>
          <a:p>
            <a:pPr marL="0" indent="0" algn="just">
              <a:buNone/>
            </a:pPr>
            <a:r>
              <a:rPr lang="en-US" sz="1400" b="1" dirty="0">
                <a:latin typeface="Arial" panose="020B0604020202020204" pitchFamily="34" charset="0"/>
                <a:cs typeface="Arial" panose="020B0604020202020204" pitchFamily="34" charset="0"/>
              </a:rPr>
              <a:t>Hyperparameter Tuning: </a:t>
            </a:r>
            <a:r>
              <a:rPr lang="en-US" sz="1400" dirty="0">
                <a:latin typeface="Arial" panose="020B0604020202020204" pitchFamily="34" charset="0"/>
                <a:cs typeface="Arial" panose="020B0604020202020204" pitchFamily="34" charset="0"/>
              </a:rPr>
              <a:t>The model achieved its best performance with a specific set of hyperparameters that control its learning and complexity.</a:t>
            </a:r>
          </a:p>
          <a:p>
            <a:pPr marL="0" indent="0" algn="just">
              <a:buNone/>
            </a:pPr>
            <a:endParaRPr lang="en-US" sz="1400" dirty="0">
              <a:latin typeface="Arial" panose="020B0604020202020204" pitchFamily="34" charset="0"/>
              <a:cs typeface="Arial" panose="020B0604020202020204" pitchFamily="34" charset="0"/>
            </a:endParaRPr>
          </a:p>
          <a:p>
            <a:pPr lvl="1" algn="just"/>
            <a:r>
              <a:rPr lang="en-US" sz="1400" b="1" dirty="0">
                <a:latin typeface="Arial" panose="020B0604020202020204" pitchFamily="34" charset="0"/>
                <a:cs typeface="Arial" panose="020B0604020202020204" pitchFamily="34" charset="0"/>
              </a:rPr>
              <a:t>Activation</a:t>
            </a:r>
            <a:r>
              <a:rPr lang="en-US" sz="1400" dirty="0">
                <a:latin typeface="Arial" panose="020B0604020202020204" pitchFamily="34" charset="0"/>
                <a:cs typeface="Arial" panose="020B0604020202020204" pitchFamily="34" charset="0"/>
              </a:rPr>
              <a:t>: 'tanh' - This is the activation function used in the hidden layer. Unlike a simple linear model, the 'tanh' function introduces non-linearity, allowing the network to capture more intricate relationships between features and the target variable.</a:t>
            </a:r>
          </a:p>
          <a:p>
            <a:pPr lvl="1" algn="just"/>
            <a:r>
              <a:rPr lang="en-US" sz="1400" b="1" dirty="0">
                <a:latin typeface="Arial" panose="020B0604020202020204" pitchFamily="34" charset="0"/>
                <a:cs typeface="Arial" panose="020B0604020202020204" pitchFamily="34" charset="0"/>
              </a:rPr>
              <a:t>Alpha: 0.004781 </a:t>
            </a:r>
            <a:r>
              <a:rPr lang="en-US" sz="1400" dirty="0">
                <a:latin typeface="Arial" panose="020B0604020202020204" pitchFamily="34" charset="0"/>
                <a:cs typeface="Arial" panose="020B0604020202020204" pitchFamily="34" charset="0"/>
              </a:rPr>
              <a:t>- This value controls the level of regularization applied by the L-BFGS solver. Regularization helps prevent overfitting by penalizing overly complex models that might not generalize well to unseen data. A lower alpha value indicates less regularization.</a:t>
            </a:r>
          </a:p>
          <a:p>
            <a:pPr lvl="1" algn="just"/>
            <a:r>
              <a:rPr lang="en-US" sz="1400" b="1" dirty="0">
                <a:latin typeface="Arial" panose="020B0604020202020204" pitchFamily="34" charset="0"/>
                <a:cs typeface="Arial" panose="020B0604020202020204" pitchFamily="34" charset="0"/>
              </a:rPr>
              <a:t>Hidden Layer Sizes: (50,) </a:t>
            </a:r>
            <a:r>
              <a:rPr lang="en-US" sz="1400" dirty="0">
                <a:latin typeface="Arial" panose="020B0604020202020204" pitchFamily="34" charset="0"/>
                <a:cs typeface="Arial" panose="020B0604020202020204" pitchFamily="34" charset="0"/>
              </a:rPr>
              <a:t>- This indicates a single hidden layer with 50 neurons. The number of hidden layers and neurons significantly impacts the model's ability to learn complex patterns.</a:t>
            </a:r>
          </a:p>
          <a:p>
            <a:pPr lvl="1" algn="just"/>
            <a:r>
              <a:rPr lang="en-US" sz="1400" b="1" dirty="0">
                <a:latin typeface="Arial" panose="020B0604020202020204" pitchFamily="34" charset="0"/>
                <a:cs typeface="Arial" panose="020B0604020202020204" pitchFamily="34" charset="0"/>
              </a:rPr>
              <a:t>Learning Rate: </a:t>
            </a:r>
            <a:r>
              <a:rPr lang="en-US" sz="1400" dirty="0">
                <a:latin typeface="Arial" panose="020B0604020202020204" pitchFamily="34" charset="0"/>
                <a:cs typeface="Arial" panose="020B0604020202020204" pitchFamily="34" charset="0"/>
              </a:rPr>
              <a:t>'adaptive' - This refers to an adaptive learning rate optimizer, which dynamically adjusts the learning rate during training. This helps the model converge faster to a good solution and avoid getting stuck in suboptimal configurations.</a:t>
            </a:r>
          </a:p>
          <a:p>
            <a:pPr lvl="1" algn="just"/>
            <a:r>
              <a:rPr lang="en-US" sz="1400" b="1" dirty="0">
                <a:latin typeface="Arial" panose="020B0604020202020204" pitchFamily="34" charset="0"/>
                <a:cs typeface="Arial" panose="020B0604020202020204" pitchFamily="34" charset="0"/>
              </a:rPr>
              <a:t>Solver: '</a:t>
            </a:r>
            <a:r>
              <a:rPr lang="en-US" sz="1400" b="1" dirty="0" err="1">
                <a:latin typeface="Arial" panose="020B0604020202020204" pitchFamily="34" charset="0"/>
                <a:cs typeface="Arial" panose="020B0604020202020204" pitchFamily="34" charset="0"/>
              </a:rPr>
              <a:t>lbfgs</a:t>
            </a:r>
            <a:r>
              <a:rPr lang="en-US" sz="14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This is the optimization algorithm used to train the neural network. L-BFGS (Limited-memory </a:t>
            </a:r>
            <a:r>
              <a:rPr lang="en-US" sz="1400" dirty="0" err="1">
                <a:latin typeface="Arial" panose="020B0604020202020204" pitchFamily="34" charset="0"/>
                <a:cs typeface="Arial" panose="020B0604020202020204" pitchFamily="34" charset="0"/>
              </a:rPr>
              <a:t>Broyden</a:t>
            </a:r>
            <a:r>
              <a:rPr lang="en-US" sz="1400" dirty="0">
                <a:latin typeface="Arial" panose="020B0604020202020204" pitchFamily="34" charset="0"/>
                <a:cs typeface="Arial" panose="020B0604020202020204" pitchFamily="34" charset="0"/>
              </a:rPr>
              <a:t>–Fletcher–Goldfarb–</a:t>
            </a:r>
            <a:r>
              <a:rPr lang="en-US" sz="1400" dirty="0" err="1">
                <a:latin typeface="Arial" panose="020B0604020202020204" pitchFamily="34" charset="0"/>
                <a:cs typeface="Arial" panose="020B0604020202020204" pitchFamily="34" charset="0"/>
              </a:rPr>
              <a:t>Shanno</a:t>
            </a:r>
            <a:r>
              <a:rPr lang="en-US" sz="1400" dirty="0">
                <a:latin typeface="Arial" panose="020B0604020202020204" pitchFamily="34" charset="0"/>
                <a:cs typeface="Arial" panose="020B0604020202020204" pitchFamily="34" charset="0"/>
              </a:rPr>
              <a:t>) is an efficient algorithm for finding the minimum of a function, which in this case translates to minimizing the error between the network's predictions and the actual returns.</a:t>
            </a:r>
          </a:p>
          <a:p>
            <a:pPr marL="0" indent="0" algn="just">
              <a:buNone/>
            </a:pPr>
            <a:r>
              <a:rPr lang="en-US" sz="1400" b="1" dirty="0">
                <a:latin typeface="Arial" panose="020B0604020202020204" pitchFamily="34" charset="0"/>
                <a:cs typeface="Arial" panose="020B0604020202020204" pitchFamily="34" charset="0"/>
              </a:rPr>
              <a:t>Performance</a:t>
            </a:r>
            <a:r>
              <a:rPr lang="en-US" sz="1400" dirty="0">
                <a:latin typeface="Arial" panose="020B0604020202020204" pitchFamily="34" charset="0"/>
                <a:cs typeface="Arial" panose="020B0604020202020204" pitchFamily="34" charset="0"/>
              </a:rPr>
              <a:t>: The training R-squared (0.0379) suggests a weak positive correlation between features and target variable in the training data. However, the test R-squared (0.0186) is even lower, indicating potential overfitting. The model performs well on the data it was trained on but might not generalize well to unseen data. The training and test MSE (around 0.007) show similar error levels.</a:t>
            </a:r>
          </a:p>
          <a:p>
            <a:pPr marL="0" indent="0">
              <a:buNone/>
            </a:pPr>
            <a:endParaRPr lang="en-US" sz="600" dirty="0"/>
          </a:p>
        </p:txBody>
      </p:sp>
      <p:grpSp>
        <p:nvGrpSpPr>
          <p:cNvPr id="15" name="Group 14">
            <a:extLst>
              <a:ext uri="{FF2B5EF4-FFF2-40B4-BE49-F238E27FC236}">
                <a16:creationId xmlns:a16="http://schemas.microsoft.com/office/drawing/2014/main" id="{C93F2521-5FCA-4EE4-ADB9-C71AB81B88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16299"/>
            <a:ext cx="1598829" cy="531293"/>
            <a:chOff x="6491531" y="1420258"/>
            <a:chExt cx="1598829" cy="531293"/>
          </a:xfrm>
          <a:solidFill>
            <a:schemeClr val="tx1"/>
          </a:solidFill>
        </p:grpSpPr>
        <p:grpSp>
          <p:nvGrpSpPr>
            <p:cNvPr id="16" name="Graphic 190">
              <a:extLst>
                <a:ext uri="{FF2B5EF4-FFF2-40B4-BE49-F238E27FC236}">
                  <a16:creationId xmlns:a16="http://schemas.microsoft.com/office/drawing/2014/main" id="{701F4A7E-EE52-4FFF-847D-941A57F6ED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0" name="Freeform: Shape 19">
                <a:extLst>
                  <a:ext uri="{FF2B5EF4-FFF2-40B4-BE49-F238E27FC236}">
                    <a16:creationId xmlns:a16="http://schemas.microsoft.com/office/drawing/2014/main" id="{44C45BFB-2AD2-45F8-9F4B-9151A686E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2FD8094-5F5E-411D-96E3-0D8E76B94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17" name="Graphic 190">
              <a:extLst>
                <a:ext uri="{FF2B5EF4-FFF2-40B4-BE49-F238E27FC236}">
                  <a16:creationId xmlns:a16="http://schemas.microsoft.com/office/drawing/2014/main" id="{F3FB933A-7D1C-4A1F-9589-2006261FD96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18" name="Freeform: Shape 17">
                <a:extLst>
                  <a:ext uri="{FF2B5EF4-FFF2-40B4-BE49-F238E27FC236}">
                    <a16:creationId xmlns:a16="http://schemas.microsoft.com/office/drawing/2014/main" id="{965C4036-D195-4D1E-B436-A0379596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54F38E9F-35FC-437D-BE4E-33FDF6056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5" name="Picture 4" descr="Different coloured dots on white wall">
            <a:extLst>
              <a:ext uri="{FF2B5EF4-FFF2-40B4-BE49-F238E27FC236}">
                <a16:creationId xmlns:a16="http://schemas.microsoft.com/office/drawing/2014/main" id="{77E0802A-0A67-FEC5-25FE-C377C5B18DEB}"/>
              </a:ext>
            </a:extLst>
          </p:cNvPr>
          <p:cNvPicPr>
            <a:picLocks noChangeAspect="1"/>
          </p:cNvPicPr>
          <p:nvPr/>
        </p:nvPicPr>
        <p:blipFill rotWithShape="1">
          <a:blip r:embed="rId3"/>
          <a:srcRect l="9380" r="11612" b="-4"/>
          <a:stretch/>
        </p:blipFill>
        <p:spPr>
          <a:xfrm>
            <a:off x="7253021" y="1820334"/>
            <a:ext cx="3555043" cy="3217333"/>
          </a:xfrm>
          <a:prstGeom prst="rect">
            <a:avLst/>
          </a:prstGeom>
        </p:spPr>
      </p:pic>
      <p:grpSp>
        <p:nvGrpSpPr>
          <p:cNvPr id="23" name="Group 22">
            <a:extLst>
              <a:ext uri="{FF2B5EF4-FFF2-40B4-BE49-F238E27FC236}">
                <a16:creationId xmlns:a16="http://schemas.microsoft.com/office/drawing/2014/main" id="{2B7E220D-70BE-46E1-87EA-9239C10828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66592"/>
            <a:ext cx="1443404" cy="1443428"/>
            <a:chOff x="10154385" y="4452524"/>
            <a:chExt cx="1443404" cy="1443428"/>
          </a:xfrm>
          <a:solidFill>
            <a:schemeClr val="tx1"/>
          </a:solidFill>
        </p:grpSpPr>
        <p:grpSp>
          <p:nvGrpSpPr>
            <p:cNvPr id="24" name="Graphic 4">
              <a:extLst>
                <a:ext uri="{FF2B5EF4-FFF2-40B4-BE49-F238E27FC236}">
                  <a16:creationId xmlns:a16="http://schemas.microsoft.com/office/drawing/2014/main" id="{FC1A5110-77D2-40E7-81AD-268BA675FE7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195" name="Freeform: Shape 194">
                <a:extLst>
                  <a:ext uri="{FF2B5EF4-FFF2-40B4-BE49-F238E27FC236}">
                    <a16:creationId xmlns:a16="http://schemas.microsoft.com/office/drawing/2014/main" id="{4FA2A3FD-1B3F-42AF-BC02-85F36E056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7AD487CA-8FBC-4540-AC49-97AE50C65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0D84CF57-47D1-43F3-A27F-4554C887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CBEE7FBD-98AD-4AD4-8928-24BF44632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84FD382E-B389-4D8F-A55E-6DFA291F0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98382AB7-ABEA-406A-BC9C-E929CB72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687410AC-739F-4AF0-B3F3-BA1EE2D8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297F7ECB-7025-4A18-B6C1-9A8F179D8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E8BF277F-8AC7-4B9F-A748-658BC32F4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3861EEE4-BFC2-47F9-B33D-2CF7EF91D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6EDB4948-A661-493E-A726-89FD1604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6" name="Freeform: Shape 205">
                <a:extLst>
                  <a:ext uri="{FF2B5EF4-FFF2-40B4-BE49-F238E27FC236}">
                    <a16:creationId xmlns:a16="http://schemas.microsoft.com/office/drawing/2014/main" id="{690295D3-F01C-40D4-AC18-38CDB597D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DE279E4F-F139-423E-AF42-7C309EE9E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BE503EF8-F0B7-4F0E-B82E-742BB8DB8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8BF1F2E6-2E0A-4F5C-AF29-167B9214D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D465F6F4-1BA9-4F7B-9980-3571C7C5C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FFF3428D-3135-4073-AB27-8292AA421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2EE4FAE5-DC40-43E2-BACB-84C2CCDA3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97E1E565-91F8-469C-998D-413D4E3D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7AADD30B-6564-45CD-A760-00AD0ED73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B9ABBD5-5E76-4812-A4CF-2A8B16AD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2F97912E-EDA5-4A75-A106-B25426BB6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A8D15062-DCA7-43EE-AB75-CD9C80F37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80EB5712-3433-46B4-A8DF-04A8D03E3E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6F3BFE28-EB41-4640-802B-FAA4F7378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203F4E0E-E3AE-4B10-B1BC-529CC3CD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1B83F41D-7419-46EC-8C00-37127DC3A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9991303F-ED54-4483-97A9-3143D1CA7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0B99A87F-D826-40DC-B688-B209D5253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3CB798D6-E3C9-41B2-8F20-F0CF87068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9CF03CDA-070F-49AE-B37C-4D08A1BAD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D4CBFC42-413D-4BC6-9BEA-078040C01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4A02437-3BDD-4242-9C52-0DB006A35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7209D1D0-DC11-43F3-8050-D8C01D3B6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A37369D-62F1-4A67-B1A1-658CBED41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68CD3744-B811-40BE-B10F-4D5B1AA9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3048B8EA-2CD0-40CF-B570-BD99E0F77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2D8EA840-350B-405A-A1BB-40D93A00E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6BFAC7FE-90ED-4400-9E88-D3EB802CF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F8A49AFF-4D6A-4290-A811-6ADBC2A2A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A5267CD0-3312-488A-ADC9-2A215FC9B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734AF3AE-4171-471C-AFDE-0A4B563D9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9761283D-6867-470C-85BB-833A5997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232907EC-87D6-4A76-97C7-ED83798B87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9AE06A14-FDDB-4888-9F8A-C027B6FC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408FBBF8-91F0-43DF-84FE-8585BD4C01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40F8B312-3204-4812-9CED-599503CC0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B3163C36-49A9-42CD-84AB-945A54810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C737819E-C741-419C-8B07-6CBF226F4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86094C82-164A-490B-A711-CBC5914A7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B97614F7-51E5-4AEF-B768-8C452874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B6227872-28BD-445D-96AD-EF00622F8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C1DC2CF0-2FA0-43FC-9509-0C6DB072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9795B481-57FF-4E8E-83AA-E5D2E3E2F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148378AF-5FAD-46E5-9709-EA405E674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A673CCD4-0D19-45A5-A1E8-0C6F8E2C4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EE686E15-638D-450E-BD41-9EEC16695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19970629-2923-493A-A315-FA7EDF13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D8839461-CBD3-4A9A-BBCF-09A883587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06ACA65A-A638-4499-9A58-4BBB2D850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1E2A7DEF-7652-4468-8E3F-6FF0C0A9F9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20F00C4-6808-4F91-8495-A7C27E49A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4254291C-CB21-424F-AF32-0C70F1642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C6D37468-BE92-4741-86A9-1417F2AA4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2A361414-EF46-4101-B08C-BA761D10D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62B99449-370E-4EEE-9DB6-159197F27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FAA977E9-699A-4D73-B0CF-CE0C4EB2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9EDD115C-F555-4352-B8FB-C7F9829FA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9454379A-04D7-4413-8E59-262DB6BCD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8E65F25A-79A5-4F0D-A340-475979F2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838E1E5B-3968-49BD-843C-C8C0F44C6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94CA466D-7602-4464-BAB2-071A59F8A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4A1357E7-09DA-4B68-A637-F277764E9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1EFCA436-DAC9-4B9E-82BE-E0DE3F5C8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FA482722-F397-4F01-97DD-D018FE637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5CF6C289-6A1B-4031-84CC-4DA52D08E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42F190D1-D9E1-46D5-A212-6560B860B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08ADD086-4DD1-4EBA-BC75-CD93AE4D4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75A280D7-478F-468E-9644-B09B8FDEB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C9BE9354-BB23-458F-9AE3-DD8AC4F1E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861A354D-F521-44EF-9140-7393D26D2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C76B3340-3BF4-4FB9-B7FA-751617C73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C802BF6D-7C7F-41BF-B0CA-C5E6AFABB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712FB0EF-009B-4384-BD25-D3C6EBCC9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922F2BA9-9373-465D-8F24-F58DB9B1B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4FAD72B3-1B8B-4B05-B201-419A776F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AC81E68B-1417-445D-9B51-60A0F91E5B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7D5A9E27-E07F-4466-9021-D25D85CDC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CF5DC41D-2B9C-4659-9F3E-C3A2BDE8B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5AA3263F-DADF-4BDD-82AC-F44BC4FE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8999662B-626A-4D98-920C-CDA407F83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D6C410A6-2F1A-4222-8D50-2781C5D7E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9221CD39-A736-45F1-92AA-8533C1D27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B3025FBC-7A41-410A-AC63-DD483277D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09A5D562-F236-406C-A6FF-163F8FE29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98086E1B-8B11-4A2D-BB70-33C51E476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7B908F0B-B32A-46B3-8587-82EC271B8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B2687ECF-D561-41B0-AD3C-7F627A412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F7F6218A-89E1-41D8-8C8C-6CF0F70F5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CAFE4E14-C851-4334-9F44-DFD70DD4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7011BCD2-D4B9-4726-8FF7-FF4B12983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D21E20DA-52FD-41FC-AB37-5468D9F20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69EB0F03-97F9-4207-9552-FD5F92185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F1675131-367D-4E22-8170-BE1BCA565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8CA3664D-20A4-4FCC-9CD3-E7A452C5B4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A9515CFE-D1C5-4594-A572-DB2235C69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DCFB6755-EA85-4DA9-A570-59F500E95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824F6828-D6CE-44D4-BF48-6FA7F5886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97E302B6-BC6F-4DF5-B1FA-3BEE99267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42327E29-F07F-4C06-A1E3-19EBCABEE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1FF70127-1DB3-4507-ABD4-BE6242907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9655D743-D6D1-4AAF-8644-B7B605330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AEB3D1EA-07D1-4406-BF5A-AEA41D7D2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0DFB99DC-1A5F-455D-9AD5-B84298D1C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30CD14F4-787A-4CB1-87CB-FD4A28816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A23CE74A-BDFD-4B56-84CA-734581FCF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9E4FE61F-77E6-40E1-97B9-2B88B7CE9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3C5471DE-7760-4942-9752-D8676B2B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AFC6266D-DA02-4614-88F2-7077DCC29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AE1A43A2-78D9-4279-B715-FED7BD94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A2B18DEA-1741-42E2-9097-7B5DE0018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A78E9B74-5DCA-4B60-89A6-2B3A85E24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057B4547-96DD-4BA0-994D-C76DE93AD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30454D66-4E7A-44FE-9822-3D34133AB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29051627-5724-440D-8B81-D4F83BE98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38507626-34D1-4BBF-B9EF-BDE8BBBF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209CB8E9-BC41-4D95-B65F-8285256AD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FB597DBE-D5A0-45B1-A659-8452BF04A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053D2250-26AE-4ED4-8644-0A23D1CBC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932173CC-8796-4913-BFB5-DEABBA855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79FC0C90-AECD-45F4-8BAD-CA3DAC393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9475113E-1AC5-4621-A394-9D0657FC0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EF8491AB-6DD8-4293-B4D7-550388F1BB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1851A60B-8BBD-4C38-9143-0AF1DC783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B9810BA7-727E-4871-A866-A0CD5EE6C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E2252C24-7565-4F9E-81B7-F0385F30C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91095F58-4C7C-4261-AF74-4C8BEA99F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A79FED60-FFC3-4420-BB54-25D7E3D20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1B619CEC-F915-4E63-AF98-E4212F9F6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03FBB620-A91A-4FF4-B380-DC4FEC60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912F7E0D-8362-4060-BB77-EC596B279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4F11F9EE-F36A-4206-AE5B-60825B153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F342A80B-ACB4-4C6F-8250-212611A28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D4EC40C9-93C0-498E-A05D-17EF46BB9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E42CF2F2-4895-495A-B10B-EE6C93BDB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2AFEDFDC-CB51-46B4-8294-26B55F973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AD19ED5F-B560-4366-AD14-9EC71C7ED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42E95D3F-2E55-4021-9D6F-B6E7224C9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F45660DB-2DA2-4937-B362-69FA55D2B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FA488514-5D26-42FF-BD81-E9F2E1DE3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421E4366-604D-4893-BE4C-08D448A06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9128E702-7B78-4B59-BAB4-530DF53A8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97456D98-32F2-4486-81EE-5CBDC5137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F3173B06-C53D-4E52-B3D3-7D10BB963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A5E08649-A0F1-4F92-9B1A-23DD0768E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0386755E-BD00-42F5-8AFD-3FE177FD6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38479D89-3237-4F5A-9785-2F84E973F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F86502C8-2734-48E5-9834-A8435644C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CEA77AA6-BB37-4CE8-9E75-DB4F595B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CF79F8C8-5618-4880-A26B-8310380F0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880EE80C-A78F-4B21-985E-50CACEF2E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0EDC8879-9797-42E5-AB8E-E36229BF3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1B37764D-AF04-4F2C-81D9-5EFA3E5C0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31C6105B-1E1B-4444-A6E5-5B157F3C1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559B4EC8-EFFF-4DCA-AAB8-26AF6679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ED93E274-9D58-4EC9-80D4-33D9D3A09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6E5616A1-0B5F-4D6D-910E-792B393B3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BDD0D9C8-A2E7-4C95-BBC5-5E2D62D67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509401FA-7222-4A17-828C-1729888E9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25" name="Graphic 4">
              <a:extLst>
                <a:ext uri="{FF2B5EF4-FFF2-40B4-BE49-F238E27FC236}">
                  <a16:creationId xmlns:a16="http://schemas.microsoft.com/office/drawing/2014/main" id="{7B025375-9B31-46A6-87EC-BA8E94E678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6" name="Freeform: Shape 25">
                <a:extLst>
                  <a:ext uri="{FF2B5EF4-FFF2-40B4-BE49-F238E27FC236}">
                    <a16:creationId xmlns:a16="http://schemas.microsoft.com/office/drawing/2014/main" id="{454AFC84-3FCF-4783-9CE6-BE7BCF5CB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EEC3B2D5-1605-4334-8CC6-33D5D53E7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893286B7-109A-47DD-BD18-3A8E2FCDF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A6E4611D-D180-45CC-95F3-4D780BF21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75D9DF6-64E6-48A9-89BE-1AEDF3DB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A77E91B6-62FE-4219-8648-2FA062EE0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05794AA-8ED8-4FEB-B9E2-3D6829552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0CEF7D50-E12D-4F46-9B10-16E903FB7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4D885088-5CE2-4ABB-AC5F-8E295C63A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B7F9B5BB-81CC-442B-B607-5F084799E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1CC6AB35-BB47-42CE-9492-77B57C361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E13E089E-A0F7-4B85-BFEF-EABBF3824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9306C271-11BD-4ACA-99FC-BC847B6AB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A51C39C2-B68B-4FB3-AF93-3B6EFC5EB8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D19A9E62-BA64-414F-9053-428828BD4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0F1A2A5-D670-4734-B018-570175184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D896E20F-D59A-4E5C-AAC2-ED79FCAC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B3B49622-0DD4-4378-A974-3EC752B2D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BF83D4D-5E95-4F61-8A1C-624625209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FB270157-AA6D-4EE4-9506-368F8C97C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4DA0BEE-AE9D-4CE8-B249-C229E628E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AD089CCA-7A85-405E-9AF7-96F814E3B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5E30352E-9DBA-4777-A093-B6F3D6060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264C5F14-2A45-42AA-948A-6C7D19578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B3CF5D72-A8B6-4A2B-8F09-46F06C3B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8D32D7ED-2507-43E0-BCA0-69F1D921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6029896F-72B5-4FBB-98D7-A4A6B7A8E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C735037E-DA25-4564-960C-F744D00E1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975717CD-2FAA-46E2-825A-5A409DC36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ABAD2C5-9937-47FF-9A17-132CEA54C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5319C0FD-333B-49B2-B54F-959084B1C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A3F88462-C743-4DF3-9A31-09108B3DD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5A47CC3C-9310-422C-8AF8-CF56E286B3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64CBAB0F-DFA6-4370-AF0D-EAEA0DA18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CB75D567-78A7-4986-B241-E03EB5B6A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A6065FE5-5B5D-426F-A331-FFB91E483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48748863-F066-4C39-BA9E-951EA19F1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2988B46B-EC58-4704-8960-75C617B2C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3C8F94F3-22A8-4403-BAF4-DA1344D12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6144F6B6-FBD2-44C5-93F2-36FB060AB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FDFF1114-943E-4377-9482-AC35E9B91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E29A169E-8860-41C6-B2BA-656C9E87F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D1DA92F1-025A-41CC-892D-006269B6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B423574-AD0E-466C-A690-E3BF7ABC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C37E67DD-12D5-49FA-AE92-B1F418632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3E085075-A03E-4D1C-A2BE-219D51E7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552ECBE-4DF7-4004-80CB-33A3864DC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BB1DFB18-112F-43BE-938F-949ACF4CE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7107EA75-B66F-478F-A9A4-8BE4090A1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B032A1FF-0163-4F65-9627-3D0E330E7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68F81DD7-3941-40F3-A5C5-1D25AD61E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767D955C-E4A5-47E9-B07D-7C7FD8E39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331DEA5B-7DF4-4F3E-B837-7388E6701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F640D8A9-2845-4810-99AA-3464C47FB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C1AA428D-A610-40EA-926D-72664C6A3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088B6BF5-3A26-476D-AF79-46892B0AE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A0D38E94-BDA0-466A-866C-7D754B54B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2E4807B4-64BB-4BB1-A6C7-B9F8B78FE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AB74427A-2B27-4328-8ECD-0166E61D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058C6F50-4093-4240-B613-EA20F73E2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341C2F64-B446-495C-B3ED-DA19115FD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DEDDACDA-D780-49ED-88B3-AC1E6CEC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3B6F340F-6BFF-4869-B569-850333B1C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C4FC277F-1805-46F5-8D99-EE30A5FCD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DE3D8861-A4CB-46F2-812C-4857D1E7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5C3AD847-D9CA-4EC5-890E-21244786F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CA89CE44-4244-411C-A74F-1446D8BC1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60E6026F-2714-4620-8EE9-3C55C2D6C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C0A828ED-45A9-4D69-975D-19CD36650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970CBCD0-B8B7-483D-A17D-9351A1A47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8BDEF120-B9AE-44F5-B98D-937D9C92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8C22314-7ABA-46AF-98F6-EA626787D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8E57EC52-CDFD-4DC8-8C7F-DA76CBC94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2E44CDAD-CC81-4519-A934-3E75CB58F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D7234B76-B5E7-497F-8C9A-BEADE7D2A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308AC98-72DE-4623-8351-5CDBA5F85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16BCA60F-A345-4A89-8E76-8F628DE24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B712711F-FF52-40E0-8B6D-7AB132EFB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EBB99ABA-6734-4713-A9AA-6A0613DB3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A8DBC39A-A841-4DAD-A5EE-BAD254A4F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E88E8002-19BD-4C58-ACEF-D092676D5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637DEA0B-D0C3-4386-B016-901208881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1E085198-3B84-4E70-8004-5B739F0D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1F8854E4-646B-4843-9429-2E68B3AE9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D75E4420-1C5B-4C29-9622-F3DA7E0BF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69099746-E839-480D-A294-3851848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35C60C66-6A6A-42B6-82CE-9F5BCAD5F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A85425DE-B5F8-4166-8F76-168A6E6F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AF5E9558-8664-40E2-818A-C90536250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620CC716-8E51-492E-95F3-7DF5778E8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87956267-D439-4A6C-8779-9864DDF69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566625F-0177-4163-AAC6-DD5AA352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01580694-1781-46F9-B2C4-76F4689BA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635D9A5-51BC-49A2-9AE2-4C8147FC5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B6D58AC8-F8B3-4C3D-AE9F-26677AE63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53CA316E-6515-47CF-9F53-7A0EE31AF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F8E79866-F842-47A5-8D8C-0185FD69D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A1939D2F-E660-4CFF-BF9C-2146DD9CC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3F048F16-4CC3-406C-93A3-3CEDF31C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BA5658A8-AB7B-409C-A206-50CDD581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1A4F8AC2-9FA1-4E5B-ACB2-661CAABFE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6438DDE6-AE18-4B2A-92CE-57D6032A1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19B002FA-1035-4DE8-8097-3675A4FB2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699ADFD1-CBA1-4C59-A545-CA6EEAF2C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85DDA6CB-B8BF-4E57-BF2E-5C880FAF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6A8B2946-9D70-4DD4-B9B2-606E8F83A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C319A466-F3AE-4F1F-BD2F-77D9F148B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C6CF0A07-A757-404E-9880-5AF3D52DE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DD3C2686-5B08-4159-865F-1B0A72E7E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5AAB7354-0524-4F71-83F0-35FAFA9EE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C93C7EEE-727B-4A0D-AA01-3B0893F86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7F98C909-0D3D-402C-86A1-9647DA57B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29CF4616-0FC7-4D90-97D4-47F26C31B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A5151952-7057-44BC-B171-EC280CDD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0CC14CA9-836E-4131-9614-CC7AF80C7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B9227461-A59A-437A-A371-0B3DD0510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4564435B-AE59-45CC-A733-1D61AB9A5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24964014-4F54-4767-B2A1-1E68A49A2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AB12DA42-BE2F-486C-A207-50F0B2A0D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F35083CD-4EE4-48A6-BDE4-DCEB0CD08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2ACA69B4-304D-4E76-91E8-B824CC474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05FBB8B7-7087-4F0C-8A80-BA19FA3C5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08B546A-B18E-4E08-B52F-1F1FB4515C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D083028-5844-4BA9-91D6-6066256F8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46BDB7B8-D976-4509-BB67-E960BEB6E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1F8D90CC-4AD0-49F4-B215-61FD0A2FE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FA255F4C-2D85-48C3-A425-B1B090100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64D88F2F-ACB0-4172-BB9F-71ABC334D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6102F024-AF29-4883-BE6C-52EFD020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809DB4B0-EDB8-4635-9A3D-B48E59658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BA4BB9B4-19AF-4964-8FDE-1C02C01F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3466ACF5-678D-47AC-A8E1-250FBEA6E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CF4BE354-56F1-4CC0-ABC3-CFA225559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1FF6AB4A-7E14-48F4-B58E-D3BCD7F55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826A8026-2DFD-4691-81ED-CF8C6C810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DCBE85A3-D478-4EBF-A094-768EDE80E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9B03629E-D0C6-47D9-9E55-FB00BFBAD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7ECA1C99-3F19-4C93-9683-CDDBE284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6E53F2EA-BC30-4BEC-BBA5-FF485FD8B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4FE941FB-7EBE-489D-B1D8-06BC9E2F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4FCECFFB-D979-4814-99CC-B8C0CCE04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5218BC88-1436-4861-9108-ED5C4917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7C43492A-8ADB-4CDA-976F-F9159DE14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48A8C4E-CD2B-4E83-895D-6B1071C5E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2315E315-11E8-4514-BE71-EEA42E237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26C36A72-5D83-400B-9DC6-D6A4F7D36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F388598-6DD8-4B12-8DBD-1F8933348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42ADD8C0-C6F0-46A9-8D78-B6026B55B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B5CC1749-FD2F-40FD-AA5A-CAFE9C6E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38F5A197-D6C9-4BDB-A9DE-7FFE84B3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0B6C64F3-7126-4337-9067-15A64EF53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5A902BCF-C9BF-4566-AC1E-1E91502F2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09B1FBFF-C965-462A-9B34-D01689CAF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C13CFECF-7502-40A2-92A6-3DBC74DF9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01280C84-683C-4088-8E3C-8A98A6749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3747508C-3AE5-4D8D-A086-A46FDBE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EEC02501-119D-4C07-AB8C-A131B125B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8F899201-EDD3-4F1A-89A6-345290E70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225488C2-1481-42C0-AE4D-4052F7EFF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84F224FC-B0FB-4A2E-A9BD-0F7CFB241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D04F68AF-F37B-4407-8471-E549ADCFA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6030291B-8F7B-4D02-A35F-561C0DAA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3E961417-D5BB-4D51-8FD8-340228425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133EAFF3-FE9C-4606-89F9-19982C0FE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01882DC7-070C-47B0-B378-FA112A6CA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BDF1B4B0-0A75-4538-A610-727209081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6E4AD28E-F206-45E2-9B00-A2E68FFB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735023C8-4EFD-461A-8FFD-C78035856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7FFEB6B5-C11C-4B5F-BCC4-C86C5659E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696312952"/>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2192</TotalTime>
  <Words>1907</Words>
  <Application>Microsoft Macintosh PowerPoint</Application>
  <PresentationFormat>Widescreen</PresentationFormat>
  <Paragraphs>88</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Source Sans Pro</vt:lpstr>
      <vt:lpstr>FunkyShapesDarkVTI</vt:lpstr>
      <vt:lpstr>Multi-Model Analysis: Predicting Monthly Returns for S&amp;P 500 Stocks</vt:lpstr>
      <vt:lpstr>Introduction</vt:lpstr>
      <vt:lpstr>Dataset Overview</vt:lpstr>
      <vt:lpstr>Data Preprocessing</vt:lpstr>
      <vt:lpstr>PowerPoint Presentation</vt:lpstr>
      <vt:lpstr>Linear Regression with Ridge Regularization</vt:lpstr>
      <vt:lpstr>Decision Tree Regressor</vt:lpstr>
      <vt:lpstr>Random Forest Regressor</vt:lpstr>
      <vt:lpstr>Neural Network – MLP Regressor</vt:lpstr>
      <vt:lpstr>Model Comparison</vt:lpstr>
      <vt:lpstr>New Features</vt:lpstr>
      <vt:lpstr>EDGAR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Multi-Model Analysis: Predicting Monthly Returns for S&amp;P 500 Stocks</dc:title>
  <dc:creator>HrishikeshBalakrishnan Lnu</dc:creator>
  <cp:lastModifiedBy>HrishikeshBalakrishnan Lnu</cp:lastModifiedBy>
  <cp:revision>30</cp:revision>
  <dcterms:created xsi:type="dcterms:W3CDTF">2024-05-08T13:33:40Z</dcterms:created>
  <dcterms:modified xsi:type="dcterms:W3CDTF">2024-05-10T02:05:49Z</dcterms:modified>
</cp:coreProperties>
</file>