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3" r:id="rId6"/>
    <p:sldId id="265" r:id="rId7"/>
    <p:sldId id="267" r:id="rId8"/>
    <p:sldId id="266" r:id="rId9"/>
    <p:sldId id="269" r:id="rId10"/>
    <p:sldId id="270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0D5A-818E-4148-857E-449C10326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0BAFE-892B-4B28-A20A-DF776E65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C1BE-5A99-4F3D-ABA2-FAA11A8F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1EE1-A76A-4618-8DBD-BD376694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34DF-9B25-494E-9295-19C1D15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6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5D5B-EDD8-4874-83B9-E081446A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8A0F-FDE5-4487-94E4-59F3A14BE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6F18-E3BA-40D0-9D87-03D0D6A8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92D7-7E98-4679-97E9-1B54516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E9B2-E526-4204-9EBA-464026F5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10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B9893-5582-4CB5-9959-06E48668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C7369-1C88-48ED-8EFD-609BE6381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6980-59FF-4247-9AC7-722A2A7E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E14D-251F-4CD5-B820-1C861C0F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2488-D0B7-492C-A5D1-7C7B4A74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2E46-BB9D-4CC3-A2CA-0D97E34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C30D-E3AE-41BC-BE88-A39F13CA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ED0D-BB53-425F-B34F-82406C0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88BB-0734-44B1-A001-D5EF0496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FCB-8195-4CB0-A983-3206D0DE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0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CA8F-A267-4722-A508-FE5CCD55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96F9-C821-48E8-ADFC-8DB1BDC5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2FAF-3E96-42AA-A320-082AB86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AF63-94DD-4EB4-AD03-B2ECF594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9714-F7EE-4317-8F35-DDB0BE65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8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D662-9842-4307-9476-B9BFEC17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F44D-8CD8-4459-84E1-B89C6418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65866-F3D3-4581-87C2-E817AFFF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43E6-50FB-457E-B889-4892122E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A80D-18B6-4F56-B54D-9298B420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061E-93A2-4B71-8D03-ED0AA0C6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10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2E6-5D3E-4989-9FA4-9ACE0FFB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0000-D8ED-4F65-BCAD-A596858D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4950E-60AA-43BD-94F2-0D1098B00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9B14B-982B-4D20-9B06-29B5121C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C26EF-031D-4177-A907-A379D2326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52A60-1CAD-4980-B84C-50041BB2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0467D-F58B-4302-A8D2-A2AEA2C5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F2CB0-E5B9-4BAE-8AC6-6C6DF8F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2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F6F4-545B-4A11-9B48-C734EDC6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15DC5-AD19-469C-B1E0-4A6405CE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2291E-9E11-4FDA-98DB-DC450061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140DE-A58C-4086-A2AC-23795B01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80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7473-F146-45DA-81DA-BE0A4E09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7461E-3691-4398-A3F1-9ECE9FCA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FFCFA-6A53-40DB-88C0-66802261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87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BFF3-7C2A-4DEB-9C61-B8B80F1A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FA0F-6431-4EC4-B997-F62200D1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B71E-F9E4-417E-A752-84778A176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A248-3906-496B-BF61-D39C6F76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0B447-DD25-4CA1-8C0A-E2FCAED7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3FB1F-B24B-44FF-9BCD-796A0EA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0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DF9-25C8-459E-B545-C72253F5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5FD7B-60AC-4E5F-AE76-936E31005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4EAE3-0CDE-423C-9D12-5573B98E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F98F-5276-43A4-89FC-9C2F033C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F01DA-F3E9-4C99-B17B-73C03B32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1698-4E2B-40BC-9CCD-879E84A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7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0342E-84E6-4591-8FD3-CAF8352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1A7E-71DA-400A-A4A2-26CB2A3C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12EB-5804-49C1-BF7D-6FE07DB0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9C17-76D1-480B-A123-F3872C08537D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A980-4E97-4A75-A6B3-27B7EDE8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9ADD-D464-434E-B625-58AD23F85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1ACD-9520-4C0F-A23C-1B20A9F49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6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C43D5-9DA3-4592-A628-C48B83CE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Finite-digit Arithmetic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C14E3-7A98-4499-91F3-7D36FD3C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 world different from continuous math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B8AAD-010F-4EAC-9EDC-ACA4B2657A33}"/>
              </a:ext>
            </a:extLst>
          </p:cNvPr>
          <p:cNvSpPr txBox="1"/>
          <p:nvPr/>
        </p:nvSpPr>
        <p:spPr>
          <a:xfrm>
            <a:off x="4449233" y="5091799"/>
            <a:ext cx="32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 </a:t>
            </a:r>
            <a:r>
              <a:rPr lang="en-CA" altLang="zh-CN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实际例子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904" y="2494450"/>
                <a:ext cx="4535629" cy="42873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可能有的人觉得我在瞎掰，下面我给一个实际的例子</a:t>
                </a: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Ex. </a:t>
                </a:r>
                <a:r>
                  <a:rPr lang="zh-CN" altLang="en-US" sz="2400" dirty="0"/>
                  <a:t>用</a:t>
                </a:r>
                <a:r>
                  <a:rPr lang="en-CA" altLang="zh-CN" sz="2400" dirty="0"/>
                  <a:t>MATLAB</a:t>
                </a:r>
                <a:r>
                  <a:rPr lang="zh-CN" altLang="en-US" sz="2400" dirty="0"/>
                  <a:t>算算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CA" altLang="zh-CN" sz="2400" b="0" i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altLang="zh-CN" sz="2400" b="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如果我们用</a:t>
                </a:r>
                <a:r>
                  <a:rPr lang="en-CA" altLang="zh-CN" sz="2400" dirty="0"/>
                  <a:t>L</a:t>
                </a:r>
                <a:r>
                  <a:rPr lang="zh-CN" altLang="en-US" sz="2400" dirty="0"/>
                  <a:t>‘</a:t>
                </a:r>
                <a:r>
                  <a:rPr lang="en-CA" altLang="zh-CN" sz="2400" dirty="0"/>
                  <a:t>H</a:t>
                </a:r>
                <a:r>
                  <a:rPr lang="en-US" altLang="zh-CN" sz="2400" dirty="0" err="1"/>
                  <a:t>ospital</a:t>
                </a:r>
                <a:r>
                  <a:rPr lang="zh-CN" altLang="en-US" sz="2400" dirty="0"/>
                  <a:t>法则算的话，那结果应该是</a:t>
                </a:r>
                <a:r>
                  <a:rPr lang="en-CA" altLang="zh-CN" sz="2400" dirty="0"/>
                  <a:t>1/2</a:t>
                </a:r>
                <a:r>
                  <a:rPr lang="zh-CN" altLang="en-US" sz="2400" dirty="0"/>
                  <a:t>才对。但是从图上你可以看到，当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越来越小（小于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zh-CN" altLang="en-US" sz="2400" dirty="0"/>
                  <a:t>）的时候，整个</a:t>
                </a:r>
                <a:r>
                  <a:rPr lang="en-US" altLang="zh-CN" sz="2400" dirty="0"/>
                  <a:t>limit</a:t>
                </a:r>
                <a:r>
                  <a:rPr lang="zh-CN" altLang="en-US" sz="2400" dirty="0"/>
                  <a:t>就变</a:t>
                </a:r>
                <a:r>
                  <a:rPr lang="en-CA" altLang="zh-CN" sz="2400" dirty="0"/>
                  <a:t>0</a:t>
                </a:r>
                <a:r>
                  <a:rPr lang="zh-CN" altLang="en-US" sz="2400" dirty="0"/>
                  <a:t>了。</a:t>
                </a:r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这是因为当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400" dirty="0"/>
                  <a:t>的时候，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sz="2400" dirty="0"/>
                  <a:t>是相近数相减。底下是一个非常小的数字，这会让整体误差瞬间放大。</a:t>
                </a:r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904" y="2494450"/>
                <a:ext cx="4535629" cy="4287350"/>
              </a:xfrm>
              <a:blipFill>
                <a:blip r:embed="rId2"/>
                <a:stretch>
                  <a:fillRect l="-1747" t="-1705" r="-43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0762AF72-6A08-4D48-94A6-A5EB914C87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"/>
          <a:stretch/>
        </p:blipFill>
        <p:spPr>
          <a:xfrm>
            <a:off x="6344425" y="2494450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altLang="zh-CN" sz="4000" dirty="0">
                <a:solidFill>
                  <a:srgbClr val="FFFFFF"/>
                </a:solidFill>
              </a:rPr>
              <a:t>Accumulation of error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904" y="2494450"/>
                <a:ext cx="4053545" cy="43635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400" dirty="0"/>
                  <a:t>比较用直接计算得到的图像和用二项式展开计算得到的图像</a:t>
                </a:r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虽然在数学上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和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d>
                            <m:d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16−</m:t>
                              </m:r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是一样的。但算得越多，误差累积得就越多！</a:t>
                </a:r>
                <a:endParaRPr lang="en-CA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904" y="2494450"/>
                <a:ext cx="4053545" cy="4363550"/>
              </a:xfrm>
              <a:blipFill>
                <a:blip r:embed="rId2"/>
                <a:stretch>
                  <a:fillRect l="-2406" t="-26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3A624DE-ACD4-4B3B-9894-7F255D105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/>
          <a:stretch/>
        </p:blipFill>
        <p:spPr>
          <a:xfrm>
            <a:off x="6094476" y="2658913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6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4D4F-1950-45B1-BD73-54DCE53D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131043" cy="3567173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计算机只能</a:t>
            </a:r>
            <a:r>
              <a:rPr lang="zh-CN" altLang="en-US" sz="2400"/>
              <a:t>运算有限位</a:t>
            </a:r>
            <a:r>
              <a:rPr lang="zh-CN" altLang="en-US" sz="2400" dirty="0"/>
              <a:t>数字</a:t>
            </a:r>
            <a:endParaRPr lang="en-CA" altLang="zh-CN" sz="2400" dirty="0"/>
          </a:p>
          <a:p>
            <a:r>
              <a:rPr lang="zh-CN" altLang="en-US" sz="2400" dirty="0"/>
              <a:t>尽量避免两个非常相近的数字相减</a:t>
            </a:r>
            <a:endParaRPr lang="en-CA" altLang="zh-CN" sz="2400" dirty="0"/>
          </a:p>
          <a:p>
            <a:r>
              <a:rPr lang="zh-CN" altLang="en-US" sz="2400" dirty="0"/>
              <a:t>尽量避免除以一个非常小的数字</a:t>
            </a:r>
            <a:endParaRPr lang="en-CA" altLang="zh-CN" sz="2400" dirty="0"/>
          </a:p>
          <a:p>
            <a:r>
              <a:rPr lang="zh-CN" altLang="en-US" sz="2400" dirty="0"/>
              <a:t>算多错多，能少算就要少算</a:t>
            </a:r>
            <a:endParaRPr lang="en-CA" altLang="zh-CN" sz="2400" dirty="0"/>
          </a:p>
          <a:p>
            <a:r>
              <a:rPr lang="zh-CN" altLang="en-US" sz="2400" dirty="0"/>
              <a:t>三观尽毁，加减乘除都算不好了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862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认识计算机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现代计算机系统通常有两类</a:t>
                </a:r>
                <a:endParaRPr lang="en-CA" altLang="zh-CN" sz="2400" dirty="0"/>
              </a:p>
              <a:p>
                <a:r>
                  <a:rPr lang="en-CA" sz="2400" dirty="0"/>
                  <a:t>32-bit</a:t>
                </a:r>
                <a:r>
                  <a:rPr lang="zh-CN" altLang="en-US" sz="2400" dirty="0"/>
                  <a:t> 系统，</a:t>
                </a:r>
                <a:r>
                  <a:rPr lang="en-CA" altLang="zh-CN" sz="2400" dirty="0"/>
                  <a:t>CPU</a:t>
                </a:r>
                <a:r>
                  <a:rPr lang="zh-CN" altLang="en-US" sz="2400" dirty="0"/>
                  <a:t>可以处理</a:t>
                </a:r>
                <a:r>
                  <a:rPr lang="en-CA" altLang="zh-CN" sz="2400" dirty="0"/>
                  <a:t>32-bit</a:t>
                </a:r>
                <a:r>
                  <a:rPr lang="zh-CN" altLang="en-US" sz="2400" dirty="0"/>
                  <a:t>二进制数字（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sz="2400" dirty="0"/>
                  <a:t>十进制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32−1</m:t>
                        </m:r>
                      </m:sup>
                    </m:sSup>
                  </m:oMath>
                </a14:m>
                <a:r>
                  <a:rPr lang="zh-CN" altLang="en-US" sz="2400" dirty="0"/>
                  <a:t>）</a:t>
                </a:r>
                <a:endParaRPr lang="en-CA" altLang="zh-CN" sz="2400" dirty="0"/>
              </a:p>
              <a:p>
                <a:r>
                  <a:rPr lang="en-CA" sz="2400" dirty="0"/>
                  <a:t>64-</a:t>
                </a:r>
                <a:r>
                  <a:rPr lang="en-US" altLang="zh-CN" sz="2400" dirty="0"/>
                  <a:t>bit </a:t>
                </a:r>
                <a:r>
                  <a:rPr lang="zh-CN" altLang="en-US" sz="2400" dirty="0"/>
                  <a:t>系统，</a:t>
                </a:r>
                <a:r>
                  <a:rPr lang="en-CA" altLang="zh-CN" sz="2400" dirty="0"/>
                  <a:t>CPU</a:t>
                </a:r>
                <a:r>
                  <a:rPr lang="zh-CN" altLang="en-US" sz="2400" dirty="0"/>
                  <a:t>可以处理</a:t>
                </a:r>
                <a:r>
                  <a:rPr lang="en-CA" altLang="zh-CN" sz="2400" dirty="0"/>
                  <a:t>64-bit</a:t>
                </a:r>
                <a:r>
                  <a:rPr lang="zh-CN" altLang="en-US" sz="2400" dirty="0"/>
                  <a:t>二进制数字（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sz="2400" dirty="0"/>
                  <a:t>十进制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altLang="zh-CN" sz="2400" i="1" dirty="0" smtClean="0">
                            <a:latin typeface="Cambria Math" panose="02040503050406030204" pitchFamily="18" charset="0"/>
                          </a:rPr>
                          <m:t>64−1</m:t>
                        </m:r>
                      </m:sup>
                    </m:sSup>
                  </m:oMath>
                </a14:m>
                <a:r>
                  <a:rPr lang="zh-CN" altLang="en-US" sz="2400" dirty="0"/>
                  <a:t>）</a:t>
                </a:r>
                <a:endParaRPr lang="en-CA" altLang="zh-CN" sz="2400" dirty="0"/>
              </a:p>
              <a:p>
                <a:endParaRPr lang="en-CA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以前阿波罗</a:t>
                </a:r>
                <a:r>
                  <a:rPr lang="en-CA" altLang="zh-CN" sz="2400" dirty="0"/>
                  <a:t>11</a:t>
                </a:r>
                <a:r>
                  <a:rPr lang="zh-CN" altLang="en-US" sz="2400" dirty="0"/>
                  <a:t>上的电脑</a:t>
                </a:r>
                <a:r>
                  <a:rPr lang="en-CA" altLang="zh-CN" sz="2400" dirty="0"/>
                  <a:t>CPU</a:t>
                </a:r>
                <a:r>
                  <a:rPr lang="zh-CN" altLang="en-US" sz="2400" dirty="0"/>
                  <a:t>才</a:t>
                </a:r>
                <a:r>
                  <a:rPr lang="en-CA" altLang="zh-CN" sz="2400" dirty="0"/>
                  <a:t>16-</a:t>
                </a:r>
                <a:r>
                  <a:rPr lang="en-US" altLang="zh-CN" sz="2400" dirty="0"/>
                  <a:t>bit</a:t>
                </a:r>
                <a:r>
                  <a:rPr lang="zh-CN" altLang="en-US" sz="2400" dirty="0"/>
                  <a:t>就能上月球，球球你们这么好的电脑不要只用来打游戏！</a:t>
                </a:r>
                <a:r>
                  <a:rPr lang="zh-CN" altLang="en-US" sz="2400" strike="sngStrike" dirty="0"/>
                  <a:t>应该要上火星才能对得起你们手中的电脑</a:t>
                </a:r>
                <a:endParaRPr lang="en-CA" sz="2400" strike="sngStrik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r="-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0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6B07A-2228-4844-BCF0-19788D6B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怎么表示有限位数字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51FE0-25CA-451E-9291-F4824EAC9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4265964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0.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 0≤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400" dirty="0"/>
              </a:p>
              <a:p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表示现在的进制，</a:t>
                </a:r>
                <a:r>
                  <a:rPr lang="en-CA" altLang="zh-CN" sz="2400" dirty="0"/>
                  <a:t>2</a:t>
                </a:r>
                <a:r>
                  <a:rPr lang="zh-CN" altLang="en-US" sz="2400" dirty="0"/>
                  <a:t>就是二进制，</a:t>
                </a:r>
                <a:r>
                  <a:rPr lang="en-CA" altLang="zh-CN" sz="2400" dirty="0"/>
                  <a:t>10</a:t>
                </a:r>
                <a:r>
                  <a:rPr lang="zh-CN" altLang="en-US" sz="2400" dirty="0"/>
                  <a:t>就是十进制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400" dirty="0"/>
                  <a:t>表示有效数字的个数</a:t>
                </a:r>
                <a:endParaRPr lang="en-CA" altLang="zh-CN" sz="2400" dirty="0"/>
              </a:p>
              <a:p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dirty="0"/>
                  <a:t>幂</a:t>
                </a:r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Ex. 4</a:t>
                </a:r>
                <a:r>
                  <a:rPr lang="zh-CN" altLang="en-US" sz="2400" dirty="0"/>
                  <a:t>位有效数字</a:t>
                </a: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0.1234 =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0.1234×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CA" altLang="zh-CN" sz="2400" dirty="0"/>
                  <a:t>1.230 =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0.1230×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CA" altLang="zh-CN" sz="2400" dirty="0"/>
                  <a:t>0.001234 = </a:t>
                </a:r>
                <a14:m>
                  <m:oMath xmlns:m="http://schemas.openxmlformats.org/officeDocument/2006/math">
                    <m:r>
                      <a:rPr lang="en-CA" altLang="zh-CN" sz="2400" b="0" i="0" smtClean="0">
                        <a:latin typeface="Cambria Math" panose="02040503050406030204" pitchFamily="18" charset="0"/>
                      </a:rPr>
                      <m:t>0.1234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CA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51FE0-25CA-451E-9291-F4824EAC9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4265964"/>
              </a:xfrm>
              <a:blipFill>
                <a:blip r:embed="rId2"/>
                <a:stretch>
                  <a:fillRect l="-942" b="-31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有限位数字的四则运算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这里以</a:t>
                </a:r>
                <a:r>
                  <a:rPr lang="en-CA" altLang="zh-CN" sz="2400" dirty="0"/>
                  <a:t>4</a:t>
                </a:r>
                <a:r>
                  <a:rPr lang="zh-CN" altLang="en-US" sz="2400" dirty="0"/>
                  <a:t>位有效数字的运算为例子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1.234+5.678=6.912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1.234−1.230=0.004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1.005×2.000=2.010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1.000÷2.000=0.5000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2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有限带来的误差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904" y="2494450"/>
                <a:ext cx="4053545" cy="356315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在计算机中数字都是有限位的，所以必定存在一个最小的数字</a:t>
                </a:r>
                <a:endParaRPr lang="en-CA" altLang="zh-CN" sz="2400" dirty="0"/>
              </a:p>
              <a:p>
                <a:r>
                  <a:rPr lang="en-CA" altLang="zh-CN" sz="2400" dirty="0"/>
                  <a:t>Machine epsilon</a:t>
                </a:r>
                <a:r>
                  <a:rPr lang="zh-CN" altLang="en-US" sz="2400" dirty="0"/>
                  <a:t>：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−53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=1.11×</m:t>
                      </m:r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r>
                  <a:rPr lang="zh-CN" altLang="en-US" sz="2400" b="1" u="sng" dirty="0"/>
                  <a:t>一般</a:t>
                </a:r>
                <a:r>
                  <a:rPr lang="zh-CN" altLang="en-US" sz="2400" dirty="0"/>
                  <a:t>来说，四则运算的误差不会超过</a:t>
                </a:r>
                <a:r>
                  <a:rPr lang="en-CA" altLang="zh-CN" sz="2400" dirty="0"/>
                  <a:t>machine epsilon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904" y="2494450"/>
                <a:ext cx="4053545" cy="3563159"/>
              </a:xfrm>
              <a:blipFill>
                <a:blip r:embed="rId2"/>
                <a:stretch>
                  <a:fillRect l="-2105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24D51-9E71-48E1-9AB4-A4B14ACF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93" y="2343693"/>
            <a:ext cx="2332427" cy="42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有限带来的误差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4D4F-1950-45B1-BD73-54DCE53D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虽然一般来说四则运算的误差不会超过</a:t>
            </a:r>
            <a:r>
              <a:rPr lang="en-CA" altLang="zh-CN" sz="2400" dirty="0"/>
              <a:t>machine epsilon</a:t>
            </a:r>
            <a:r>
              <a:rPr lang="zh-CN" altLang="en-US" sz="2400" dirty="0"/>
              <a:t>。但是！！！！！！</a:t>
            </a:r>
            <a:r>
              <a:rPr lang="zh-CN" altLang="en-US" sz="2400" b="1" dirty="0"/>
              <a:t>有些情况</a:t>
            </a:r>
            <a:r>
              <a:rPr lang="zh-CN" altLang="en-US" sz="2400" dirty="0"/>
              <a:t>误差还是</a:t>
            </a:r>
            <a:r>
              <a:rPr lang="zh-CN" altLang="en-US" sz="2400" b="1" dirty="0"/>
              <a:t>很恐怖</a:t>
            </a:r>
            <a:r>
              <a:rPr lang="zh-CN" altLang="en-US" sz="2400" dirty="0"/>
              <a:t>的！！！！！！</a:t>
            </a:r>
            <a:endParaRPr lang="en-CA" altLang="zh-CN" sz="2400" dirty="0"/>
          </a:p>
          <a:p>
            <a:r>
              <a:rPr lang="zh-CN" altLang="en-US" sz="2400" dirty="0"/>
              <a:t>非常相近的两个数相减的时候 </a:t>
            </a:r>
            <a:r>
              <a:rPr lang="en-CA" altLang="zh-CN" sz="2400" dirty="0"/>
              <a:t>(similar number subtraction)</a:t>
            </a:r>
          </a:p>
          <a:p>
            <a:r>
              <a:rPr lang="zh-CN" altLang="en-US" sz="2400" dirty="0"/>
              <a:t>除以一个非常小的数字的时候 </a:t>
            </a:r>
            <a:r>
              <a:rPr lang="en-CA" altLang="zh-CN" sz="2400" dirty="0"/>
              <a:t>(amplification of error)</a:t>
            </a:r>
          </a:p>
          <a:p>
            <a:r>
              <a:rPr lang="zh-CN" altLang="en-US" sz="2400" dirty="0"/>
              <a:t>运算非常多的时候 </a:t>
            </a:r>
            <a:r>
              <a:rPr lang="en-CA" altLang="zh-CN" sz="2400" dirty="0"/>
              <a:t>(accumulation of round-off error)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903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</a:t>
            </a:r>
            <a:r>
              <a:rPr lang="en-US" altLang="zh-CN" sz="4000" dirty="0" err="1">
                <a:solidFill>
                  <a:srgbClr val="FFFFFF"/>
                </a:solidFill>
              </a:rPr>
              <a:t>imilar</a:t>
            </a:r>
            <a:r>
              <a:rPr lang="en-US" altLang="zh-CN" sz="4000" dirty="0">
                <a:solidFill>
                  <a:srgbClr val="FFFFFF"/>
                </a:solidFill>
              </a:rPr>
              <a:t> number subtraction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Ex. </a:t>
                </a:r>
                <a:r>
                  <a:rPr lang="zh-CN" altLang="en-US" sz="2400" dirty="0"/>
                  <a:t>算算</a:t>
                </a:r>
                <a:r>
                  <a:rPr lang="en-US" altLang="zh-CN" sz="2400" dirty="0"/>
                  <a:t>0.123456789-0.123400000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手算的时候：</a:t>
                </a:r>
                <a:endParaRPr lang="en-CA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0.123456789−0.123400000 =</m:t>
                    </m:r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0.000056789</m:t>
                    </m:r>
                  </m:oMath>
                </a14:m>
                <a:r>
                  <a:rPr lang="en-US" altLang="zh-CN" sz="2400" dirty="0"/>
                  <a:t>  </a:t>
                </a:r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但如果只能以</a:t>
                </a:r>
                <a:r>
                  <a:rPr lang="en-CA" altLang="zh-CN" sz="2400" dirty="0"/>
                  <a:t>4</a:t>
                </a:r>
                <a:r>
                  <a:rPr lang="zh-CN" altLang="en-US" sz="2400" dirty="0"/>
                  <a:t>位有效数字进行运算的时候：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0.1234</m:t>
                              </m:r>
                            </m:e>
                          </m:groupChr>
                        </m:e>
                        <m:li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di</m:t>
                          </m:r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𝑔𝑖𝑡</m:t>
                          </m:r>
                        </m:lim>
                      </m:limLow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56789−</m:t>
                      </m:r>
                      <m:limLow>
                        <m:limLow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0.1234</m:t>
                              </m:r>
                            </m:e>
                          </m:groupChr>
                        </m:e>
                        <m:li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di</m:t>
                          </m:r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𝑔𝑖𝑡</m:t>
                          </m:r>
                        </m:lim>
                      </m:limLow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00000=0.1235−0.1234=0.0001000</m:t>
                      </m:r>
                    </m:oMath>
                  </m:oMathPara>
                </a14:m>
                <a:endParaRPr lang="en-CA" sz="2400" b="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59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altLang="zh-CN" sz="4000" dirty="0">
                <a:solidFill>
                  <a:srgbClr val="FFFFFF"/>
                </a:solidFill>
              </a:rPr>
              <a:t>Amplification of error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11231038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Ex. </a:t>
                </a:r>
                <a:r>
                  <a:rPr lang="zh-CN" altLang="en-US" sz="2400" dirty="0"/>
                  <a:t>算算</a:t>
                </a:r>
                <a14:m>
                  <m:oMath xmlns:m="http://schemas.openxmlformats.org/officeDocument/2006/math">
                    <m:r>
                      <a:rPr lang="en-CA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 smtClean="0"/>
                      <m:t>0.123456789</m:t>
                    </m:r>
                    <m:r>
                      <m:rPr>
                        <m:nor/>
                      </m:rPr>
                      <a:rPr lang="en-CA" altLang="zh-CN" sz="2400" b="0" i="0" dirty="0" smtClean="0"/>
                      <m:t>−</m:t>
                    </m:r>
                    <m:r>
                      <m:rPr>
                        <m:nor/>
                      </m:rPr>
                      <a:rPr lang="en-US" altLang="zh-CN" sz="2400" dirty="0" smtClean="0"/>
                      <m:t>0.123400000</m:t>
                    </m:r>
                    <m:r>
                      <m:rPr>
                        <m:nor/>
                      </m:rPr>
                      <a:rPr lang="en-CA" altLang="zh-CN" sz="2400" b="0" i="0" dirty="0" smtClean="0"/>
                      <m:t>)/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依然以</a:t>
                </a:r>
                <a:r>
                  <a:rPr lang="en-CA" altLang="zh-CN" sz="2400" dirty="0"/>
                  <a:t>4</a:t>
                </a:r>
                <a:r>
                  <a:rPr lang="zh-CN" altLang="en-US" sz="2400" dirty="0"/>
                  <a:t>位有效数字的运算为例子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(0.1234</m:t>
                              </m:r>
                            </m:e>
                          </m:groupChr>
                        </m:e>
                        <m:li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di</m:t>
                          </m:r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𝑔𝑖𝑡</m:t>
                          </m:r>
                        </m:lim>
                      </m:limLow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56789−</m:t>
                      </m:r>
                      <m:limLow>
                        <m:limLow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0.1234</m:t>
                              </m:r>
                            </m:e>
                          </m:groupChr>
                        </m:e>
                        <m:li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di</m:t>
                          </m:r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𝑔𝑖𝑡</m:t>
                          </m:r>
                        </m:lim>
                      </m:limLow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00000)/</m:t>
                      </m:r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=0.0001000/</m:t>
                      </m:r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你都不用手算了你就能看到结果的误差有多离谱了</a:t>
                </a:r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11231038" cy="3567173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6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4CB2-F1ED-442A-A170-0C10AB5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altLang="zh-CN" sz="4000" dirty="0">
                <a:solidFill>
                  <a:srgbClr val="FFFFFF"/>
                </a:solidFill>
              </a:rPr>
              <a:t>Amplification of error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11231038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Ex. </a:t>
                </a:r>
                <a:r>
                  <a:rPr lang="zh-CN" altLang="en-US" sz="2400" dirty="0"/>
                  <a:t>算算</a:t>
                </a:r>
                <a14:m>
                  <m:oMath xmlns:m="http://schemas.openxmlformats.org/officeDocument/2006/math">
                    <m:r>
                      <a:rPr lang="en-CA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 smtClean="0"/>
                      <m:t>0.123456789</m:t>
                    </m:r>
                    <m:r>
                      <m:rPr>
                        <m:nor/>
                      </m:rPr>
                      <a:rPr lang="en-CA" altLang="zh-CN" sz="2400" b="0" i="0" dirty="0" smtClean="0"/>
                      <m:t>−</m:t>
                    </m:r>
                    <m:r>
                      <m:rPr>
                        <m:nor/>
                      </m:rPr>
                      <a:rPr lang="en-US" altLang="zh-CN" sz="2400" dirty="0" smtClean="0"/>
                      <m:t>0.123400000</m:t>
                    </m:r>
                    <m:r>
                      <m:rPr>
                        <m:nor/>
                      </m:rPr>
                      <a:rPr lang="en-CA" altLang="zh-CN" sz="2400" b="0" i="0" dirty="0" smtClean="0"/>
                      <m:t>)/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依然以</a:t>
                </a:r>
                <a:r>
                  <a:rPr lang="en-CA" altLang="zh-CN" sz="2400" dirty="0"/>
                  <a:t>4</a:t>
                </a:r>
                <a:r>
                  <a:rPr lang="zh-CN" altLang="en-US" sz="2400" dirty="0"/>
                  <a:t>位有效数字进行运算为例子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(0.1234</m:t>
                              </m:r>
                            </m:e>
                          </m:groupChr>
                        </m:e>
                        <m:li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di</m:t>
                          </m:r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𝑔𝑖𝑡</m:t>
                          </m:r>
                        </m:lim>
                      </m:limLow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56789−</m:t>
                      </m:r>
                      <m:limLow>
                        <m:limLow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0.1234</m:t>
                              </m:r>
                            </m:e>
                          </m:groupChr>
                        </m:e>
                        <m:li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di</m:t>
                          </m:r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𝑔𝑖𝑡</m:t>
                          </m:r>
                        </m:lim>
                      </m:limLow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00000)/</m:t>
                      </m:r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=0.0001000/</m:t>
                      </m:r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你都不用手算了你就能看到结果的误差有多离谱了</a:t>
                </a:r>
                <a:endParaRPr lang="en-CA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B4D4F-1950-45B1-BD73-54DCE53D7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11231038" cy="3567173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875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Finite-digit Arithmetic</vt:lpstr>
      <vt:lpstr>认识计算机</vt:lpstr>
      <vt:lpstr>怎么表示有限位数字</vt:lpstr>
      <vt:lpstr>有限位数字的四则运算</vt:lpstr>
      <vt:lpstr>有限带来的误差</vt:lpstr>
      <vt:lpstr>有限带来的误差</vt:lpstr>
      <vt:lpstr>Similar number subtraction</vt:lpstr>
      <vt:lpstr>Amplification of error</vt:lpstr>
      <vt:lpstr>Amplification of error</vt:lpstr>
      <vt:lpstr>实际例子</vt:lpstr>
      <vt:lpstr>Accumulation of error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Finite-digit Arithmetic</dc:title>
  <dc:creator>HUNT FENG</dc:creator>
  <cp:lastModifiedBy>HUNT FENG</cp:lastModifiedBy>
  <cp:revision>7</cp:revision>
  <dcterms:created xsi:type="dcterms:W3CDTF">2020-09-13T23:11:30Z</dcterms:created>
  <dcterms:modified xsi:type="dcterms:W3CDTF">2020-09-14T00:50:57Z</dcterms:modified>
</cp:coreProperties>
</file>