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0EEAD-3884-4DAD-955F-25A65AC12C94}" type="datetimeFigureOut">
              <a:rPr lang="en-CA" smtClean="0"/>
              <a:t>2020-09-20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7B35F-98A4-4DF5-86B5-B21580696E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4723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C7B35F-98A4-4DF5-86B5-B21580696E12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845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F202C-E40D-49CB-BCBD-3F8F92558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63F6E-33C9-4DB2-A882-381D9CBC3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3CB1F-D4DA-430E-9007-C557F1D53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DA83-CFFC-440B-ACC8-A8C84C9B60C4}" type="datetimeFigureOut">
              <a:rPr lang="en-CA" smtClean="0"/>
              <a:t>2020-09-20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D8C56-2F4C-41F8-BBDE-55CC59B4D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EE158-8E27-46F4-945B-E0B8EDEF0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74E7-15BD-4CC7-927B-A1AE01087D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822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A742-FC48-492C-BB31-1E746ACCD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84FEC-0A0C-4B69-90FF-EB4C7632E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C2495-19CA-48A9-B096-FA8D629C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DA83-CFFC-440B-ACC8-A8C84C9B60C4}" type="datetimeFigureOut">
              <a:rPr lang="en-CA" smtClean="0"/>
              <a:t>2020-09-20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0D9D7-C48B-4222-B459-03EA09478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7545B-E41B-47ED-88C1-EECADBF5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74E7-15BD-4CC7-927B-A1AE01087D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1013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23F71-9514-4083-A1E1-2D9FB58BEC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E9155F-E009-4679-AE82-DE8B1755A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B1026-BE51-4B42-9101-2B207AC88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DA83-CFFC-440B-ACC8-A8C84C9B60C4}" type="datetimeFigureOut">
              <a:rPr lang="en-CA" smtClean="0"/>
              <a:t>2020-09-20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1AC48-AD53-4959-AFCF-49B20D1C6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D3BC5-F457-4D86-B1F0-EFFC60A01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74E7-15BD-4CC7-927B-A1AE01087D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359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EDB5-D1FC-4961-9D84-F90ACC501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5CACA-B17F-4E59-BC9E-65C245BFB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FC15D-454F-4969-A02F-2F3E151B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DA83-CFFC-440B-ACC8-A8C84C9B60C4}" type="datetimeFigureOut">
              <a:rPr lang="en-CA" smtClean="0"/>
              <a:t>2020-09-20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73FF6-AABF-413B-9B11-DBD25F43D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FCAE2-DF29-4FB2-8B17-F990068F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74E7-15BD-4CC7-927B-A1AE01087D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627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17016-878D-4DBC-BF13-01F4729F1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01BA7-D891-4C48-8029-43EF4E10C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8A9FF-AE3F-455F-B8C9-E62840B15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DA83-CFFC-440B-ACC8-A8C84C9B60C4}" type="datetimeFigureOut">
              <a:rPr lang="en-CA" smtClean="0"/>
              <a:t>2020-09-20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BBEB3-0E22-4B3C-874B-BDFF6E153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6AB60-E4B6-49A1-A7D8-8E706810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74E7-15BD-4CC7-927B-A1AE01087D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616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11288-0713-4F0E-B295-A8BD83AB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01AF7-3C27-49D8-A7B5-03ED00632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EAD99-2039-4FF7-9E72-DE0706A0D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6C0C1-17E6-4C77-BAE7-C150C81AA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DA83-CFFC-440B-ACC8-A8C84C9B60C4}" type="datetimeFigureOut">
              <a:rPr lang="en-CA" smtClean="0"/>
              <a:t>2020-09-20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84A5B-F448-4FF2-9CFF-5B60C513D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27DAF-1900-4ED8-9101-C6437646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74E7-15BD-4CC7-927B-A1AE01087D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969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EB073-D641-4F99-9C6E-0DFF2A4F3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B99A5-4B6B-41B1-A5E4-6B51BE78E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918DC-AE04-4C3D-B24F-53B3BB96D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369870-665C-4774-9AB2-A111790B9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86B7B3-2CE9-4D0E-B1C1-C5D5DE5A6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D04F96-FC58-47C8-B3BF-EF3F6C19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DA83-CFFC-440B-ACC8-A8C84C9B60C4}" type="datetimeFigureOut">
              <a:rPr lang="en-CA" smtClean="0"/>
              <a:t>2020-09-20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568E6-93B2-4F85-BC78-721043E6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40784-5C6E-4541-8707-AD9391BC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74E7-15BD-4CC7-927B-A1AE01087D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035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5FBF-20E1-4E5D-BBB3-114FF0DC8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A7DB9B-A4E2-443B-A4BA-49FE9846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DA83-CFFC-440B-ACC8-A8C84C9B60C4}" type="datetimeFigureOut">
              <a:rPr lang="en-CA" smtClean="0"/>
              <a:t>2020-09-20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C23C5-1F5B-4E92-ACD4-B67AB2B3F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20CA9-173E-4C51-917D-1544C4A5E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74E7-15BD-4CC7-927B-A1AE01087D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415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E94F4-1633-426F-AF15-D218A655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DA83-CFFC-440B-ACC8-A8C84C9B60C4}" type="datetimeFigureOut">
              <a:rPr lang="en-CA" smtClean="0"/>
              <a:t>2020-09-20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787BF-B1DF-47D9-BE20-A75F503E4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6E50-8360-4C64-ACAB-32731A710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74E7-15BD-4CC7-927B-A1AE01087D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061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2D4B-9B29-4E53-BBFA-EA276C993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D79B5-501A-4FCF-9D22-3809E20B8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BB9A1-69A8-41D9-8B64-6B4786B1F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1A81E-2BC3-4DBA-9E29-A546C912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DA83-CFFC-440B-ACC8-A8C84C9B60C4}" type="datetimeFigureOut">
              <a:rPr lang="en-CA" smtClean="0"/>
              <a:t>2020-09-20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5F81B-7E16-40BF-AFA4-CCEDAA75A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0A491-33E1-44D2-87CA-D898EC120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74E7-15BD-4CC7-927B-A1AE01087D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104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528E-4AFB-4247-9CAE-297A0B13F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26ACA0-F282-4BE2-B5B4-FEDA63BA0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AE3C4-2686-434C-A6E8-6DD99D343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661F3-F85F-4409-A895-3435C8CA2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DA83-CFFC-440B-ACC8-A8C84C9B60C4}" type="datetimeFigureOut">
              <a:rPr lang="en-CA" smtClean="0"/>
              <a:t>2020-09-20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52EF4-83F8-4DA1-89CF-D6B4908E0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D718B-629C-4674-B095-169CF5D8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74E7-15BD-4CC7-927B-A1AE01087D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890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58D529-3E05-4EDD-987F-3CAA2865D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ED9CB-B23C-4ACB-99F6-BF4C0BFCB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E061C-3BD8-42F8-8614-5DC192F6A4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5DA83-CFFC-440B-ACC8-A8C84C9B60C4}" type="datetimeFigureOut">
              <a:rPr lang="en-CA" smtClean="0"/>
              <a:t>2020-09-20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C6190-A76F-4EF4-A2AA-D1A364818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58B8A-67C9-4934-86FD-46673568B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474E7-15BD-4CC7-927B-A1AE01087D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324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hyperlink" Target="https://github.com/HuntFeng/Intro_to_Numerical_Analysi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31D4D2-41BE-4D34-9612-D09E27F34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Solving Non-linear Equation</a:t>
            </a:r>
            <a:endParaRPr lang="en-CA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DBC4B-35CC-4447-B33E-6E151F3F7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Bisection</a:t>
            </a:r>
            <a:endParaRPr lang="en-CA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4C2964-7F22-413B-890B-D02A228F3920}"/>
              </a:ext>
            </a:extLst>
          </p:cNvPr>
          <p:cNvSpPr txBox="1"/>
          <p:nvPr/>
        </p:nvSpPr>
        <p:spPr>
          <a:xfrm>
            <a:off x="4544008" y="4898571"/>
            <a:ext cx="302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不正经讲师：理科宅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Hunt</a:t>
            </a:r>
            <a:endParaRPr lang="en-CA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437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875B49D-EB17-4B13-9A08-C055B59ED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Order of convergence - Plotting</a:t>
            </a:r>
            <a:endParaRPr lang="en-CA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36E1C-EDF9-4508-BBEB-0CC405D6C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469249" cy="3563159"/>
          </a:xfrm>
        </p:spPr>
        <p:txBody>
          <a:bodyPr>
            <a:normAutofit/>
          </a:bodyPr>
          <a:lstStyle/>
          <a:p>
            <a:endParaRPr lang="en-US" altLang="zh-CN" sz="2400" dirty="0"/>
          </a:p>
          <a:p>
            <a:r>
              <a:rPr lang="zh-CN" altLang="en-US" sz="2400" dirty="0"/>
              <a:t>在</a:t>
            </a:r>
            <a:r>
              <a:rPr lang="en-US" altLang="zh-CN" sz="2400" dirty="0" err="1"/>
              <a:t>semilogy</a:t>
            </a:r>
            <a:r>
              <a:rPr lang="zh-CN" altLang="en-US" sz="2400" dirty="0"/>
              <a:t>的</a:t>
            </a:r>
            <a:r>
              <a:rPr lang="en-US" altLang="zh-CN" sz="2400" dirty="0"/>
              <a:t>scale</a:t>
            </a:r>
            <a:r>
              <a:rPr lang="zh-CN" altLang="en-US" sz="2400" dirty="0"/>
              <a:t>下，</a:t>
            </a:r>
            <a:r>
              <a:rPr lang="en-US" altLang="zh-CN" sz="2400" dirty="0"/>
              <a:t>err-n</a:t>
            </a:r>
            <a:r>
              <a:rPr lang="zh-CN" altLang="en-US" sz="2400" dirty="0"/>
              <a:t>图是一条直线</a:t>
            </a:r>
            <a:endParaRPr lang="en-US" altLang="zh-CN" sz="2400" dirty="0"/>
          </a:p>
          <a:p>
            <a:r>
              <a:rPr lang="zh-CN" altLang="en-US" sz="2400" dirty="0"/>
              <a:t>又或者说，</a:t>
            </a:r>
            <a:r>
              <a:rPr lang="en-US" altLang="zh-CN" sz="2400" dirty="0"/>
              <a:t> Linear convergence</a:t>
            </a:r>
            <a:r>
              <a:rPr lang="zh-CN" altLang="en-US" sz="2400" dirty="0"/>
              <a:t>就是</a:t>
            </a:r>
            <a:r>
              <a:rPr lang="en-US" altLang="zh-CN" sz="2400" dirty="0"/>
              <a:t>log err – n</a:t>
            </a:r>
            <a:r>
              <a:rPr lang="zh-CN" altLang="en-US" sz="2400" dirty="0"/>
              <a:t>图是一条直线</a:t>
            </a:r>
            <a:endParaRPr lang="en-CA" altLang="zh-CN" sz="2400" dirty="0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BDCAD6E4-E981-4736-968F-ED6B2D843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849" y="2378076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148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DEF64-A250-4A3D-B8FC-CBC4C67E6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>
                <a:solidFill>
                  <a:srgbClr val="FFFFFF"/>
                </a:solidFill>
              </a:rPr>
              <a:t>Conclusion</a:t>
            </a:r>
            <a:endParaRPr lang="en-CA" sz="4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FAF079-080A-4776-AAB6-0FFE45BC4D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</p:spPr>
            <p:txBody>
              <a:bodyPr anchor="ctr">
                <a:normAutofit/>
              </a:bodyPr>
              <a:lstStyle/>
              <a:p>
                <a:r>
                  <a:rPr lang="zh-CN" altLang="en-US" sz="2400"/>
                  <a:t>二分法的算法就是一半一半地分区间</a:t>
                </a:r>
                <a:endParaRPr lang="en-CA" altLang="zh-CN" sz="2400"/>
              </a:p>
              <a:p>
                <a:r>
                  <a:rPr lang="zh-CN" altLang="en-US" sz="2400"/>
                  <a:t>二分法只能用于</a:t>
                </a:r>
                <a:r>
                  <a:rPr lang="en-US" altLang="zh-CN" sz="2400"/>
                  <a:t>continuous function</a:t>
                </a:r>
                <a:r>
                  <a:rPr lang="zh-CN" altLang="en-US" sz="2400"/>
                  <a:t>，</a:t>
                </a:r>
                <a14:m>
                  <m:oMath xmlns:m="http://schemas.openxmlformats.org/officeDocument/2006/math">
                    <m:r>
                      <a:rPr lang="en-CA" altLang="zh-CN" sz="2400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altLang="zh-CN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altLang="zh-CN" sz="24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CA" altLang="zh-CN" sz="2400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altLang="zh-CN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altLang="zh-CN" sz="24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CA" altLang="zh-CN" sz="2400" b="0" i="1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CA" sz="2400"/>
                  <a:t> </a:t>
                </a:r>
                <a:r>
                  <a:rPr lang="zh-CN" altLang="en-US" sz="2400"/>
                  <a:t>的情况</a:t>
                </a:r>
                <a:endParaRPr lang="en-CA" altLang="zh-CN" sz="2400"/>
              </a:p>
              <a:p>
                <a:r>
                  <a:rPr lang="zh-CN" altLang="en-US" sz="2400"/>
                  <a:t>二分法的</a:t>
                </a:r>
                <a:r>
                  <a:rPr lang="en-US" altLang="zh-CN" sz="2400"/>
                  <a:t>error bound</a:t>
                </a:r>
                <a:r>
                  <a:rPr lang="zh-CN" altLang="en-US" sz="2400"/>
                  <a:t>是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CA" altLang="zh-CN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altLang="zh-CN" sz="24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altLang="zh-CN" sz="24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CA" altLang="zh-CN" sz="2400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altLang="zh-CN" sz="24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CA" altLang="zh-CN" sz="2400" b="0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CA" altLang="zh-CN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zh-CN" sz="2400" b="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CA" altLang="zh-CN" sz="2400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altLang="zh-CN" sz="2400" b="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en-CA" altLang="zh-CN" sz="24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altLang="zh-CN" sz="24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altLang="zh-CN" sz="24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CA" sz="2400"/>
              </a:p>
              <a:p>
                <a:r>
                  <a:rPr lang="zh-CN" altLang="en-US" sz="2400"/>
                  <a:t>二分法的</a:t>
                </a:r>
                <a:r>
                  <a:rPr lang="en-CA" altLang="zh-CN" sz="2400"/>
                  <a:t>order of convergence </a:t>
                </a:r>
                <a:r>
                  <a:rPr lang="zh-CN" altLang="en-US" sz="2400"/>
                  <a:t>是</a:t>
                </a:r>
                <a:r>
                  <a:rPr lang="en-CA" altLang="zh-CN" sz="2400"/>
                  <a:t> 1 (</a:t>
                </a:r>
                <a:r>
                  <a:rPr lang="zh-CN" altLang="en-US" sz="2400"/>
                  <a:t>或者说</a:t>
                </a:r>
                <a:r>
                  <a:rPr lang="en-US" altLang="zh-CN" sz="2400"/>
                  <a:t>linear</a:t>
                </a:r>
                <a:r>
                  <a:rPr lang="en-CA" altLang="zh-CN" sz="2400"/>
                  <a:t>)</a:t>
                </a:r>
                <a:endParaRPr lang="en-CA" sz="24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FAF079-080A-4776-AAB6-0FFE45BC4D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  <a:blipFill>
                <a:blip r:embed="rId2"/>
                <a:stretch>
                  <a:fillRect l="-81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972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D70F10-9457-4D19-BAD6-DF379868F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Github</a:t>
            </a:r>
            <a:endParaRPr lang="en-CA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92ACA-DE41-4DCD-BC6B-CC80153A3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>
                <a:hlinkClick r:id="rId2"/>
              </a:rPr>
              <a:t>https://github.com/HuntFeng/Intro_to_Numerical_Analysis</a:t>
            </a:r>
            <a:endParaRPr lang="en-CA" sz="2400"/>
          </a:p>
          <a:p>
            <a:pPr marL="0" indent="0">
              <a:buNone/>
            </a:pPr>
            <a:endParaRPr lang="en-CA" sz="2400"/>
          </a:p>
          <a:p>
            <a:pPr marL="0" indent="0">
              <a:buNone/>
            </a:pPr>
            <a:endParaRPr lang="en-CA" sz="2400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CFACA6A-A64B-4818-ABB1-8A67BD9E59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3" r="26460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3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91E9CB-723E-413D-BE25-B2134A525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Bisection – </a:t>
            </a:r>
            <a:r>
              <a:rPr lang="zh-CN" altLang="en-US" sz="4000">
                <a:solidFill>
                  <a:srgbClr val="FFFFFF"/>
                </a:solidFill>
              </a:rPr>
              <a:t>二分法</a:t>
            </a:r>
            <a:endParaRPr lang="en-CA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37EAD-5D00-47D6-B5C1-ADFA1017F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t">
            <a:normAutofit/>
          </a:bodyPr>
          <a:lstStyle/>
          <a:p>
            <a:r>
              <a:rPr lang="zh-CN" altLang="en-US" sz="2400" dirty="0"/>
              <a:t>直观图像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55551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F3897-DE50-44D8-8FAF-213671E21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>
                <a:solidFill>
                  <a:srgbClr val="FFFFFF"/>
                </a:solidFill>
              </a:rPr>
              <a:t>Intermediate value theorem – </a:t>
            </a:r>
            <a:r>
              <a:rPr lang="zh-CN" altLang="en-US" sz="4000">
                <a:solidFill>
                  <a:srgbClr val="FFFFFF"/>
                </a:solidFill>
              </a:rPr>
              <a:t>介值定理</a:t>
            </a:r>
            <a:endParaRPr lang="en-CA" sz="4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B713CE-B150-4975-A348-E686AAD4D6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dirty="0"/>
                  <a:t>Theorem: If function </a:t>
                </a:r>
                <a14:m>
                  <m:oMath xmlns:m="http://schemas.openxmlformats.org/officeDocument/2006/math">
                    <m:r>
                      <a:rPr lang="en-CA" altLang="zh-CN" sz="2400" b="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CA" sz="2400" dirty="0"/>
                  <a:t> is continuous on a closed interval </a:t>
                </a:r>
                <a14:m>
                  <m:oMath xmlns:m="http://schemas.openxmlformats.org/officeDocument/2006/math">
                    <m:r>
                      <a:rPr lang="en-CA" sz="2400" b="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CA" sz="2400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CA" sz="2400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sz="2400" b="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CA" sz="2400" b="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CA" sz="2400" dirty="0"/>
                  <a:t>, and </a:t>
                </a:r>
                <a14:m>
                  <m:oMath xmlns:m="http://schemas.openxmlformats.org/officeDocument/2006/math">
                    <m:r>
                      <a:rPr lang="en-CA" sz="2400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CA" sz="2400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CA" sz="2400" b="0" i="1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CA" sz="2400" dirty="0"/>
                  <a:t>, then </a:t>
                </a:r>
                <a14:m>
                  <m:oMath xmlns:m="http://schemas.openxmlformats.org/officeDocument/2006/math">
                    <m:r>
                      <a:rPr lang="en-CA" sz="2400" b="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CA" sz="2400" b="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CA" sz="2400" b="0" i="1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CA" sz="2400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CA" sz="2400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sz="2400" b="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CA" sz="2400" b="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CA" sz="2400" dirty="0"/>
                  <a:t> such that </a:t>
                </a:r>
                <a14:m>
                  <m:oMath xmlns:m="http://schemas.openxmlformats.org/officeDocument/2006/math">
                    <m:r>
                      <a:rPr lang="en-CA" sz="2400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CA" sz="2400" b="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sz="2400" dirty="0"/>
                  <a:t>.</a:t>
                </a:r>
              </a:p>
              <a:p>
                <a:pPr marL="0" indent="0">
                  <a:buNone/>
                </a:pPr>
                <a:endParaRPr lang="en-CA" sz="2400" dirty="0"/>
              </a:p>
              <a:p>
                <a:pPr marL="0" indent="0">
                  <a:buNone/>
                </a:pPr>
                <a:endParaRPr lang="en-CA" sz="2400" dirty="0"/>
              </a:p>
              <a:p>
                <a:r>
                  <a:rPr lang="en-CA" sz="2400" dirty="0"/>
                  <a:t>Bisection </a:t>
                </a:r>
                <a:r>
                  <a:rPr lang="zh-CN" altLang="en-US" sz="2400" dirty="0"/>
                  <a:t>只能用在</a:t>
                </a:r>
                <a:r>
                  <a:rPr lang="en-CA" sz="2400" dirty="0"/>
                  <a:t>continuous function</a:t>
                </a:r>
                <a:r>
                  <a:rPr lang="zh-CN" altLang="en-US" sz="2400" dirty="0"/>
                  <a:t>上</a:t>
                </a:r>
                <a:endParaRPr lang="en-CA" sz="2400" dirty="0"/>
              </a:p>
              <a:p>
                <a:r>
                  <a:rPr lang="zh-CN" altLang="en-US" sz="2400" b="0" dirty="0"/>
                  <a:t>一定要保证</a:t>
                </a:r>
                <a14:m>
                  <m:oMath xmlns:m="http://schemas.openxmlformats.org/officeDocument/2006/math">
                    <m:r>
                      <a:rPr lang="en-CA" sz="2400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CA" sz="2400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CA" sz="2400" b="0" i="1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CA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B713CE-B150-4975-A348-E686AAD4D6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  <a:blipFill>
                <a:blip r:embed="rId2"/>
                <a:stretch>
                  <a:fillRect l="-94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47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E74E0-F410-4291-A6C1-1D928067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6358E2-3907-4587-A648-6948BE61E2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</p:spPr>
            <p:txBody>
              <a:bodyPr anchor="t">
                <a:normAutofit/>
              </a:bodyPr>
              <a:lstStyle/>
              <a:p>
                <a:r>
                  <a:rPr lang="en-CA" sz="2400" dirty="0"/>
                  <a:t>Find the approximated root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sz="24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400" b="0" i="1">
                        <a:latin typeface="Cambria Math" panose="02040503050406030204" pitchFamily="18" charset="0"/>
                      </a:rPr>
                      <m:t>−2=0</m:t>
                    </m:r>
                  </m:oMath>
                </a14:m>
                <a:r>
                  <a:rPr lang="en-CA" sz="2400" dirty="0"/>
                  <a:t> using interval [1,2].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6358E2-3907-4587-A648-6948BE61E2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  <a:blipFill>
                <a:blip r:embed="rId2"/>
                <a:stretch>
                  <a:fillRect l="-816" t="-239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615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9AAE67-67C9-4AA0-B201-AF9E8DAFE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Error bound – </a:t>
            </a:r>
            <a:r>
              <a:rPr lang="zh-CN" altLang="en-US" sz="4000">
                <a:solidFill>
                  <a:srgbClr val="FFFFFF"/>
                </a:solidFill>
              </a:rPr>
              <a:t>误差范围</a:t>
            </a:r>
            <a:endParaRPr lang="en-CA" sz="4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E4FCE0-8619-4C25-AB0C-525845DEF7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</p:spPr>
            <p:txBody>
              <a:bodyPr anchor="ctr">
                <a:normAutofit/>
              </a:bodyPr>
              <a:lstStyle/>
              <a:p>
                <a:r>
                  <a:rPr lang="zh-CN" altLang="en-US" sz="2400"/>
                  <a:t>二分法，故名思意，每次使用都会将</a:t>
                </a:r>
                <a:r>
                  <a:rPr lang="en-US" altLang="zh-CN" sz="2400"/>
                  <a:t>interval</a:t>
                </a:r>
                <a:r>
                  <a:rPr lang="zh-CN" altLang="en-US" sz="2400"/>
                  <a:t>分一半，所以误差一定不会超过</a:t>
                </a:r>
                <a:endParaRPr lang="en-CA" altLang="zh-CN" sz="24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CA" altLang="zh-CN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altLang="zh-CN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4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altLang="zh-CN" sz="24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CA" altLang="zh-CN" sz="24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altLang="zh-CN" sz="24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CA" altLang="zh-CN" sz="2400" b="0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CA" altLang="zh-CN" sz="2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altLang="zh-CN" sz="2400" b="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CA" altLang="zh-CN" sz="24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altLang="zh-CN" sz="24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sSup>
                            <m:sSupPr>
                              <m:ctrlPr>
                                <a:rPr lang="en-CA" altLang="zh-CN" sz="2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altLang="zh-CN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altLang="zh-CN" sz="24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altLang="zh-CN" sz="2400"/>
              </a:p>
              <a:p>
                <a:pPr marL="0" indent="0">
                  <a:buNone/>
                </a:pPr>
                <a:r>
                  <a:rPr lang="zh-CN" altLang="en-US" sz="240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altLang="zh-CN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/>
                  <a:t>是第</a:t>
                </a:r>
                <a:r>
                  <a:rPr lang="en-US" altLang="zh-CN" sz="2400"/>
                  <a:t>n</a:t>
                </a:r>
                <a:r>
                  <a:rPr lang="zh-CN" altLang="en-US" sz="2400"/>
                  <a:t>次近似值，</a:t>
                </a:r>
                <a14:m>
                  <m:oMath xmlns:m="http://schemas.openxmlformats.org/officeDocument/2006/math">
                    <m:r>
                      <a:rPr lang="en-CA" altLang="zh-CN" sz="2400" b="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是方程</m:t>
                    </m:r>
                  </m:oMath>
                </a14:m>
                <a:r>
                  <a:rPr lang="zh-CN" altLang="en-US" sz="2400"/>
                  <a:t>的根</a:t>
                </a:r>
                <a:r>
                  <a:rPr lang="en-CA" altLang="zh-CN" sz="240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E4FCE0-8619-4C25-AB0C-525845DEF7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  <a:blipFill>
                <a:blip r:embed="rId2"/>
                <a:stretch>
                  <a:fillRect l="-94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454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1DAAFB-A651-453E-AFA7-9BFE41F09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4B18B5-DA6C-47AC-8F45-A5E8239269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</p:spPr>
            <p:txBody>
              <a:bodyPr anchor="t">
                <a:normAutofit/>
              </a:bodyPr>
              <a:lstStyle/>
              <a:p>
                <a:r>
                  <a:rPr lang="en-CA" sz="2400" dirty="0"/>
                  <a:t>Find the approximated root within the tolerance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CA" sz="240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CA" sz="2400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sz="24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400" b="0" i="1">
                        <a:latin typeface="Cambria Math" panose="02040503050406030204" pitchFamily="18" charset="0"/>
                      </a:rPr>
                      <m:t>−2=0</m:t>
                    </m:r>
                  </m:oMath>
                </a14:m>
                <a:r>
                  <a:rPr lang="en-CA" sz="2400" dirty="0"/>
                  <a:t> using interval [1,2].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4B18B5-DA6C-47AC-8F45-A5E8239269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  <a:blipFill>
                <a:blip r:embed="rId2"/>
                <a:stretch>
                  <a:fillRect l="-816" t="-2393" r="-6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715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810138-AE9B-4468-B490-3592F3532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Order</a:t>
            </a:r>
            <a:r>
              <a:rPr lang="en-CA" sz="4000" dirty="0">
                <a:solidFill>
                  <a:srgbClr val="FFFFFF"/>
                </a:solidFill>
              </a:rPr>
              <a:t>/Rate</a:t>
            </a:r>
            <a:r>
              <a:rPr lang="en-US" sz="4000" dirty="0">
                <a:solidFill>
                  <a:srgbClr val="FFFFFF"/>
                </a:solidFill>
              </a:rPr>
              <a:t> of Convergence – </a:t>
            </a:r>
            <a:r>
              <a:rPr lang="zh-CN" altLang="en-US" sz="4000" dirty="0">
                <a:solidFill>
                  <a:srgbClr val="FFFFFF"/>
                </a:solidFill>
              </a:rPr>
              <a:t>收敛阶</a:t>
            </a:r>
            <a:r>
              <a:rPr lang="en-CA" altLang="zh-CN" sz="4000" dirty="0">
                <a:solidFill>
                  <a:srgbClr val="FFFFFF"/>
                </a:solidFill>
              </a:rPr>
              <a:t>/</a:t>
            </a:r>
            <a:r>
              <a:rPr lang="zh-CN" altLang="en-US" sz="4000" dirty="0">
                <a:solidFill>
                  <a:srgbClr val="FFFFFF"/>
                </a:solidFill>
              </a:rPr>
              <a:t>速度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75F8D8-FDEF-47A2-A84A-8D503ED6FD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dirty="0">
                    <a:latin typeface="Calibri (Body)"/>
                  </a:rPr>
                  <a:t>Definition</a:t>
                </a:r>
                <a:r>
                  <a:rPr lang="en-US" altLang="zh-CN" sz="2400" b="0" dirty="0">
                    <a:latin typeface="Calibri (Body)"/>
                  </a:rPr>
                  <a:t>: 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400" b="0" i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400" b="0" i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b="0" i="0"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altLang="zh-CN" sz="2400" b="0" i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Calibri (Body)"/>
                  </a:rPr>
                  <a:t>is a convergent sequence, </a:t>
                </a:r>
                <a:r>
                  <a:rPr lang="en-US" altLang="zh-CN" sz="2400" dirty="0">
                    <a:latin typeface="Calibri (Body)"/>
                  </a:rPr>
                  <a:t>if</a:t>
                </a:r>
                <a:r>
                  <a:rPr lang="en-US" altLang="zh-CN" sz="2400" b="0" dirty="0">
                    <a:latin typeface="Calibri (Body)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>
                        <a:latin typeface="Cambria Math" panose="02040503050406030204" pitchFamily="18" charset="0"/>
                      </a:rPr>
                      <m:t>∃</m:t>
                    </m:r>
                    <m:r>
                      <m:rPr>
                        <m:sty m:val="p"/>
                      </m:rPr>
                      <a:rPr lang="en-US" altLang="zh-CN" sz="2400" b="0" i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zh-CN" sz="2400" b="0" i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400" b="0" i="0"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altLang="zh-CN" sz="2400" b="0" i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400" b="0" dirty="0">
                    <a:latin typeface="Calibri (Body)"/>
                  </a:rPr>
                  <a:t> such that </a:t>
                </a:r>
                <a:endParaRPr lang="en-CA" altLang="zh-CN" sz="24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CA" altLang="zh-CN" sz="2400" b="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CA" altLang="zh-CN" sz="2400" b="0" i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CA" altLang="zh-CN" sz="2400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altLang="zh-CN" sz="2400" b="0" i="1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CA" altLang="zh-CN" sz="2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altLang="zh-CN" sz="2400" b="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CA" altLang="zh-CN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4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altLang="zh-CN" sz="24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altLang="zh-CN" sz="2400" b="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CA" altLang="zh-CN" sz="2400" b="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CA" altLang="zh-CN" sz="2400" b="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CA" altLang="zh-CN" sz="2400" b="0" i="1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sSup>
                            <m:sSupPr>
                              <m:ctrlPr>
                                <a:rPr lang="en-CA" altLang="zh-CN" sz="2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CA" altLang="zh-CN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altLang="zh-CN" sz="2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altLang="zh-CN" sz="2400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CA" altLang="zh-CN" sz="2400" b="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CA" altLang="zh-CN" sz="24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altLang="zh-CN" sz="2400" b="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CA" altLang="zh-CN" sz="2400" b="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</m:den>
                      </m:f>
                      <m:r>
                        <a:rPr lang="en-CA" altLang="zh-CN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altLang="zh-CN" sz="2400" b="0" i="1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CA" altLang="zh-CN" sz="2400" dirty="0"/>
              </a:p>
              <a:p>
                <a:pPr marL="0" indent="0">
                  <a:buNone/>
                </a:pPr>
                <a:r>
                  <a:rPr lang="en-CA" altLang="zh-CN" sz="2400" dirty="0"/>
                  <a:t>Where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CA" altLang="zh-CN" sz="2400" dirty="0"/>
                  <a:t> is the order of convergence, and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CA" altLang="zh-CN" sz="2400" dirty="0"/>
                  <a:t> is the rate of convergence.</a:t>
                </a:r>
              </a:p>
              <a:p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CA" altLang="zh-CN" sz="2400" b="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400" dirty="0"/>
                  <a:t>收敛阶</a:t>
                </a:r>
                <a:endParaRPr lang="en-CA" altLang="zh-CN" sz="2400" dirty="0"/>
              </a:p>
              <a:p>
                <a14:m>
                  <m:oMath xmlns:m="http://schemas.openxmlformats.org/officeDocument/2006/math">
                    <m:r>
                      <a:rPr lang="en-CA" altLang="zh-CN" sz="2400" b="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400" dirty="0"/>
                  <a:t>收敛速度</a:t>
                </a:r>
                <a:endParaRPr lang="en-CA" altLang="zh-CN" sz="2400" dirty="0"/>
              </a:p>
              <a:p>
                <a:endParaRPr lang="en-CA" altLang="zh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75F8D8-FDEF-47A2-A84A-8D503ED6FD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  <a:blipFill>
                <a:blip r:embed="rId2"/>
                <a:stretch>
                  <a:fillRect l="-942" t="-44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206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8DD72E-0AA2-40EA-95D8-DBAB64109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>
                <a:solidFill>
                  <a:srgbClr val="FFFFFF"/>
                </a:solidFill>
              </a:rPr>
              <a:t>Order of convergence - Bisection</a:t>
            </a:r>
            <a:endParaRPr lang="en-CA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EA44E-27C1-45D0-BFA4-515C3A4F1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Theorem: The order of convergence of bisection is 1. In other words, bisection method is </a:t>
            </a:r>
            <a:r>
              <a:rPr lang="en-US" sz="2400" b="1" dirty="0"/>
              <a:t>linear convergent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532152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383</Words>
  <Application>Microsoft Office PowerPoint</Application>
  <PresentationFormat>Widescreen</PresentationFormat>
  <Paragraphs>40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 (Body)</vt:lpstr>
      <vt:lpstr>Arial</vt:lpstr>
      <vt:lpstr>Calibri</vt:lpstr>
      <vt:lpstr>Calibri Light</vt:lpstr>
      <vt:lpstr>Cambria Math</vt:lpstr>
      <vt:lpstr>Office Theme</vt:lpstr>
      <vt:lpstr>Solving Non-linear Equation</vt:lpstr>
      <vt:lpstr>Github</vt:lpstr>
      <vt:lpstr>Bisection – 二分法</vt:lpstr>
      <vt:lpstr>Intermediate value theorem – 介值定理</vt:lpstr>
      <vt:lpstr>Example</vt:lpstr>
      <vt:lpstr>Error bound – 误差范围</vt:lpstr>
      <vt:lpstr>Example</vt:lpstr>
      <vt:lpstr>Order/Rate of Convergence – 收敛阶/速度</vt:lpstr>
      <vt:lpstr>Order of convergence - Bisection</vt:lpstr>
      <vt:lpstr>Order of convergence - Plotting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Non-linear Equation</dc:title>
  <dc:creator>HUNT FENG</dc:creator>
  <cp:lastModifiedBy>HUNT FENG</cp:lastModifiedBy>
  <cp:revision>10</cp:revision>
  <dcterms:created xsi:type="dcterms:W3CDTF">2020-09-16T21:27:37Z</dcterms:created>
  <dcterms:modified xsi:type="dcterms:W3CDTF">2020-09-20T23:02:35Z</dcterms:modified>
</cp:coreProperties>
</file>