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73" r:id="rId4"/>
    <p:sldId id="277" r:id="rId5"/>
    <p:sldId id="258" r:id="rId6"/>
    <p:sldId id="274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8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6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Interpolation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074718"/>
            <a:ext cx="417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Modified Lagrange interpolation 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Barycentric formula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Modified Lagrange interpolation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564809" y="3117851"/>
                <a:ext cx="9059333" cy="215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 </a:t>
                </a:r>
                <a:r>
                  <a:rPr lang="en-US" b="0" dirty="0">
                    <a:ea typeface="Cambria" panose="02040503050406030204" pitchFamily="18" charset="0"/>
                  </a:rPr>
                  <a:t>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CA" b="0" dirty="0"/>
                  <a:t>Then there exists a unique polynomial with degree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b="0" dirty="0"/>
                  <a:t> which goes through all data points,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09" y="3117851"/>
                <a:ext cx="9059333" cy="2158989"/>
              </a:xfrm>
              <a:prstGeom prst="rect">
                <a:avLst/>
              </a:prstGeom>
              <a:blipFill>
                <a:blip r:embed="rId2"/>
                <a:stretch>
                  <a:fillRect l="-606" t="-1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–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ea typeface="Cambria" panose="02040503050406030204" pitchFamily="18" charset="0"/>
                  </a:rPr>
                  <a:t>Ex.</a:t>
                </a:r>
                <a:r>
                  <a:rPr lang="en-US" altLang="zh-CN" dirty="0">
                    <a:ea typeface="Cambria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" panose="02040503050406030204" pitchFamily="18" charset="0"/>
                  </a:rPr>
                  <a:t>Given 3 </a:t>
                </a:r>
                <a:r>
                  <a:rPr lang="en-CA" altLang="zh-CN" dirty="0">
                    <a:ea typeface="Cambria" panose="02040503050406030204" pitchFamily="18" charset="0"/>
                  </a:rPr>
                  <a:t>data</a:t>
                </a:r>
                <a:r>
                  <a:rPr lang="zh-CN" altLang="en-US" dirty="0">
                    <a:ea typeface="Cambria" panose="02040503050406030204" pitchFamily="18" charset="0"/>
                  </a:rPr>
                  <a:t> </a:t>
                </a:r>
                <a:r>
                  <a:rPr lang="en-CA" altLang="zh-CN" dirty="0">
                    <a:ea typeface="Cambria" panose="02040503050406030204" pitchFamily="18" charset="0"/>
                  </a:rPr>
                  <a:t>points</a:t>
                </a:r>
                <a:r>
                  <a:rPr lang="zh-CN" altLang="en-US" i="1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,0)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, </a:t>
                </a:r>
                <a:r>
                  <a:rPr lang="en-US" b="0" dirty="0">
                    <a:ea typeface="Cambria" panose="02040503050406030204" pitchFamily="18" charset="0"/>
                  </a:rPr>
                  <a:t>find the Lagrange polynomial.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blipFill>
                <a:blip r:embed="rId2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2795ADF-8890-43D4-B1BA-47EB4E771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379211"/>
                  </p:ext>
                </p:extLst>
              </p:nvPr>
            </p:nvGraphicFramePr>
            <p:xfrm>
              <a:off x="2700866" y="2543175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977210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7210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07021470"/>
                        </a:ext>
                      </a:extLst>
                    </a:gridCol>
                  </a:tblGrid>
                  <a:tr h="2777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37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372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2795ADF-8890-43D4-B1BA-47EB4E771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379211"/>
                  </p:ext>
                </p:extLst>
              </p:nvPr>
            </p:nvGraphicFramePr>
            <p:xfrm>
              <a:off x="2700866" y="2543175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977210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7210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07021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37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8197" r="-20089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08197" r="-10150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1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729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0B82D-01FB-4AA6-86AD-2CBA5AD45C85}"/>
                  </a:ext>
                </a:extLst>
              </p:cNvPr>
              <p:cNvSpPr txBox="1"/>
              <p:nvPr/>
            </p:nvSpPr>
            <p:spPr>
              <a:xfrm>
                <a:off x="1303867" y="3832071"/>
                <a:ext cx="4699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0B82D-01FB-4AA6-86AD-2CBA5AD45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67" y="3832071"/>
                <a:ext cx="4699000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324961-41A9-4175-9A9C-E5D17046B367}"/>
                  </a:ext>
                </a:extLst>
              </p:cNvPr>
              <p:cNvSpPr txBox="1"/>
              <p:nvPr/>
            </p:nvSpPr>
            <p:spPr>
              <a:xfrm>
                <a:off x="1416873" y="5345035"/>
                <a:ext cx="3671593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324961-41A9-4175-9A9C-E5D17046B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73" y="5345035"/>
                <a:ext cx="3671593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Barycentric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/>
              <p:nvPr/>
            </p:nvSpPr>
            <p:spPr>
              <a:xfrm>
                <a:off x="1529032" y="2956984"/>
                <a:ext cx="9059333" cy="235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 </a:t>
                </a:r>
                <a:r>
                  <a:rPr lang="en-US" b="0" dirty="0">
                    <a:ea typeface="Cambria" panose="02040503050406030204" pitchFamily="18" charset="0"/>
                  </a:rPr>
                  <a:t>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CA" b="0" dirty="0"/>
                  <a:t>Then there exists a unique polynomial with degree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b="0" dirty="0"/>
                  <a:t> which goes through all data points,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956984"/>
                <a:ext cx="9059333" cy="2359557"/>
              </a:xfrm>
              <a:prstGeom prst="rect">
                <a:avLst/>
              </a:prstGeom>
              <a:blipFill>
                <a:blip r:embed="rId2"/>
                <a:stretch>
                  <a:fillRect l="-606" t="-1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–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5AACA9-A27A-45D2-ADBC-F194A017BA6C}"/>
                  </a:ext>
                </a:extLst>
              </p:cNvPr>
              <p:cNvSpPr txBox="1"/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ea typeface="Cambria" panose="02040503050406030204" pitchFamily="18" charset="0"/>
                  </a:rPr>
                  <a:t>Ex.</a:t>
                </a:r>
                <a:r>
                  <a:rPr lang="en-US" altLang="zh-CN" dirty="0">
                    <a:ea typeface="Cambria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" panose="02040503050406030204" pitchFamily="18" charset="0"/>
                  </a:rPr>
                  <a:t>Given 3 </a:t>
                </a:r>
                <a:r>
                  <a:rPr lang="en-CA" altLang="zh-CN" dirty="0">
                    <a:ea typeface="Cambria" panose="02040503050406030204" pitchFamily="18" charset="0"/>
                  </a:rPr>
                  <a:t>data</a:t>
                </a:r>
                <a:r>
                  <a:rPr lang="zh-CN" altLang="en-US" dirty="0">
                    <a:ea typeface="Cambria" panose="02040503050406030204" pitchFamily="18" charset="0"/>
                  </a:rPr>
                  <a:t> </a:t>
                </a:r>
                <a:r>
                  <a:rPr lang="en-CA" altLang="zh-CN" dirty="0">
                    <a:ea typeface="Cambria" panose="02040503050406030204" pitchFamily="18" charset="0"/>
                  </a:rPr>
                  <a:t>points</a:t>
                </a:r>
                <a:r>
                  <a:rPr lang="zh-CN" altLang="en-US" i="1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,0)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, </a:t>
                </a:r>
                <a:r>
                  <a:rPr lang="en-US" b="0" dirty="0">
                    <a:ea typeface="Cambria" panose="02040503050406030204" pitchFamily="18" charset="0"/>
                  </a:rPr>
                  <a:t>find the Barycentric formula.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5AACA9-A27A-45D2-ADBC-F194A017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blipFill>
                <a:blip r:embed="rId3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352961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AE5E78D-652D-48E1-B451-6619525955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189473"/>
                  </p:ext>
                </p:extLst>
              </p:nvPr>
            </p:nvGraphicFramePr>
            <p:xfrm>
              <a:off x="2743199" y="2619375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977210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7210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07021470"/>
                        </a:ext>
                      </a:extLst>
                    </a:gridCol>
                  </a:tblGrid>
                  <a:tr h="2777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37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372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AE5E78D-652D-48E1-B451-6619525955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189473"/>
                  </p:ext>
                </p:extLst>
              </p:nvPr>
            </p:nvGraphicFramePr>
            <p:xfrm>
              <a:off x="2743199" y="2619375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977210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7210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07021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37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8197" r="-20119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08197" r="-10180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497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729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1879DC-5D1A-4FB1-A691-0C2F0AE4630C}"/>
                  </a:ext>
                </a:extLst>
              </p:cNvPr>
              <p:cNvSpPr txBox="1"/>
              <p:nvPr/>
            </p:nvSpPr>
            <p:spPr>
              <a:xfrm>
                <a:off x="2109972" y="4256546"/>
                <a:ext cx="22842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1879DC-5D1A-4FB1-A691-0C2F0AE4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972" y="4256546"/>
                <a:ext cx="228422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43CC8E-1D54-451D-8487-CB01D4709339}"/>
                  </a:ext>
                </a:extLst>
              </p:cNvPr>
              <p:cNvSpPr txBox="1"/>
              <p:nvPr/>
            </p:nvSpPr>
            <p:spPr>
              <a:xfrm>
                <a:off x="6256870" y="4156166"/>
                <a:ext cx="2920997" cy="10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43CC8E-1D54-451D-8487-CB01D470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70" y="4156166"/>
                <a:ext cx="2920997" cy="1049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–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AB8C5B2-0362-41D1-8FED-BA7896023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607082"/>
                  </p:ext>
                </p:extLst>
              </p:nvPr>
            </p:nvGraphicFramePr>
            <p:xfrm>
              <a:off x="1769533" y="34290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31543834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163988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483548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5824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91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Lagrange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636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Modified Lagrange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097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Barycentric formula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1180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AB8C5B2-0362-41D1-8FED-BA7896023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607082"/>
                  </p:ext>
                </p:extLst>
              </p:nvPr>
            </p:nvGraphicFramePr>
            <p:xfrm>
              <a:off x="1769533" y="34290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31543834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163988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483548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5824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91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Lagrange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8197" r="-2015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8197" r="-1008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8197" r="-1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9636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Modified Lagrange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208197" r="-2015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8197" r="-1008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208197" r="-12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097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Barycentric formula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308197" r="-2015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8197" r="-1008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308197" r="-1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118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283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Interpolation</vt:lpstr>
      <vt:lpstr>Modified Lagrange interpolation</vt:lpstr>
      <vt:lpstr>Example – 举个栗子</vt:lpstr>
      <vt:lpstr>Cost</vt:lpstr>
      <vt:lpstr>Barycentric formula</vt:lpstr>
      <vt:lpstr>Example – 举个栗子</vt:lpstr>
      <vt:lpstr>Cost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51</cp:revision>
  <dcterms:created xsi:type="dcterms:W3CDTF">2020-09-25T19:13:27Z</dcterms:created>
  <dcterms:modified xsi:type="dcterms:W3CDTF">2020-10-31T01:09:51Z</dcterms:modified>
</cp:coreProperties>
</file>