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70" r:id="rId3"/>
    <p:sldId id="257" r:id="rId4"/>
    <p:sldId id="273" r:id="rId5"/>
    <p:sldId id="258" r:id="rId6"/>
    <p:sldId id="274" r:id="rId7"/>
    <p:sldId id="271" r:id="rId8"/>
    <p:sldId id="275" r:id="rId9"/>
    <p:sldId id="27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1561-2CA8-470C-8D21-A980A5821867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1B07-6785-41EF-9DC1-13690B5A2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8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36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Interpolation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543029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Lagrange interpolation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 – </a:t>
            </a:r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6D035-F097-4D65-B5DE-F30CAB1948D4}"/>
              </a:ext>
            </a:extLst>
          </p:cNvPr>
          <p:cNvSpPr txBox="1"/>
          <p:nvPr/>
        </p:nvSpPr>
        <p:spPr>
          <a:xfrm>
            <a:off x="1557867" y="3259667"/>
            <a:ext cx="8898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学到了</a:t>
            </a:r>
            <a:r>
              <a:rPr lang="en-US" altLang="zh-CN" sz="2400" dirty="0"/>
              <a:t>Lag</a:t>
            </a:r>
            <a:r>
              <a:rPr lang="en-CA" altLang="zh-CN" sz="2400" dirty="0"/>
              <a:t>range</a:t>
            </a:r>
            <a:r>
              <a:rPr lang="zh-CN" altLang="en-US" sz="2400" dirty="0"/>
              <a:t> </a:t>
            </a:r>
            <a:r>
              <a:rPr lang="en-CA" altLang="zh-CN" sz="2400" dirty="0"/>
              <a:t>interpolation</a:t>
            </a:r>
            <a:r>
              <a:rPr lang="zh-CN" altLang="en-US" sz="2400" strike="sngStrike" dirty="0"/>
              <a:t>跟动画之间的关系</a:t>
            </a:r>
            <a:endParaRPr lang="en-CA" altLang="zh-CN" sz="2400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穿过</a:t>
            </a:r>
            <a:r>
              <a:rPr lang="en-US" altLang="zh-CN" sz="2400" dirty="0"/>
              <a:t>n+1</a:t>
            </a:r>
            <a:r>
              <a:rPr lang="zh-CN" altLang="en-US" sz="2400" dirty="0"/>
              <a:t>个数据点的最高次数为</a:t>
            </a:r>
            <a:r>
              <a:rPr lang="en-US" altLang="zh-CN" sz="2400" dirty="0"/>
              <a:t>n</a:t>
            </a:r>
            <a:r>
              <a:rPr lang="zh-CN" altLang="en-US" sz="2400" dirty="0"/>
              <a:t>的多项式有且只有</a:t>
            </a:r>
            <a:r>
              <a:rPr lang="en-CA" altLang="zh-CN" sz="2400" dirty="0"/>
              <a:t>1</a:t>
            </a:r>
            <a:r>
              <a:rPr lang="zh-CN" altLang="en-US" sz="2400" dirty="0"/>
              <a:t>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Lagrange interpolation</a:t>
            </a:r>
            <a:r>
              <a:rPr lang="zh-CN" altLang="en-US" sz="2400" dirty="0"/>
              <a:t>的计算花费颇高，之后会有改良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AB8C5B2-0362-41D1-8FED-BA7896023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346463"/>
                  </p:ext>
                </p:extLst>
              </p:nvPr>
            </p:nvGraphicFramePr>
            <p:xfrm>
              <a:off x="1651000" y="5253984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163988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4835480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58246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91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636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AB8C5B2-0362-41D1-8FED-BA7896023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346463"/>
                  </p:ext>
                </p:extLst>
              </p:nvPr>
            </p:nvGraphicFramePr>
            <p:xfrm>
              <a:off x="1651000" y="5253984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163988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4835480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58246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Construction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Evaluation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 1 more node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919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9836" r="-20089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09836" r="-10089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9836" r="-89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9636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Interpolation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– </a:t>
            </a:r>
            <a:r>
              <a:rPr lang="zh-CN" altLang="en-US" sz="4000" dirty="0">
                <a:solidFill>
                  <a:srgbClr val="FFFFFF"/>
                </a:solidFill>
              </a:rPr>
              <a:t>什么是插值？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ECFED-021C-4B81-884C-66515524850D}"/>
              </a:ext>
            </a:extLst>
          </p:cNvPr>
          <p:cNvSpPr txBox="1"/>
          <p:nvPr/>
        </p:nvSpPr>
        <p:spPr>
          <a:xfrm>
            <a:off x="1828108" y="5095357"/>
            <a:ext cx="6976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应用：连接（动画、音频）关键帧</a:t>
            </a: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422E8F-1BE8-407D-B7D8-9B7D4421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85" y="3334440"/>
            <a:ext cx="2190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08EEF4-591C-48A5-B346-E5D63E5C7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99" y="3442310"/>
            <a:ext cx="2190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A76B1B-1D66-436F-B60B-2519A434E382}"/>
              </a:ext>
            </a:extLst>
          </p:cNvPr>
          <p:cNvSpPr txBox="1"/>
          <p:nvPr/>
        </p:nvSpPr>
        <p:spPr>
          <a:xfrm>
            <a:off x="6195654" y="5195582"/>
            <a:ext cx="206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Spline interpolation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3E27B-2957-4156-8997-9EB213D9FF27}"/>
              </a:ext>
            </a:extLst>
          </p:cNvPr>
          <p:cNvSpPr txBox="1"/>
          <p:nvPr/>
        </p:nvSpPr>
        <p:spPr>
          <a:xfrm>
            <a:off x="3005141" y="5148089"/>
            <a:ext cx="219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Linear</a:t>
            </a:r>
            <a:r>
              <a:rPr lang="en-CA" dirty="0"/>
              <a:t> interpolation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21B9C-748F-47D4-8074-43605C9FF257}"/>
              </a:ext>
            </a:extLst>
          </p:cNvPr>
          <p:cNvSpPr txBox="1"/>
          <p:nvPr/>
        </p:nvSpPr>
        <p:spPr>
          <a:xfrm>
            <a:off x="1653788" y="2596305"/>
            <a:ext cx="908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points are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interpolant is a function(usually polynomial) that goes through all given data points.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5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Lagrange interpolation – </a:t>
            </a:r>
            <a:r>
              <a:rPr lang="zh-CN" altLang="en-US" sz="4000" dirty="0">
                <a:solidFill>
                  <a:srgbClr val="FFFFFF"/>
                </a:solidFill>
              </a:rPr>
              <a:t>拉格朗日插值法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/>
              <p:nvPr/>
            </p:nvSpPr>
            <p:spPr>
              <a:xfrm>
                <a:off x="1564809" y="3117851"/>
                <a:ext cx="9059333" cy="215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ea typeface="Cambria" panose="02040503050406030204" pitchFamily="18" charset="0"/>
                  </a:rPr>
                  <a:t>Suppose there are n+1 data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. </a:t>
                </a:r>
                <a:r>
                  <a:rPr lang="en-US" b="0" dirty="0">
                    <a:ea typeface="Cambria" panose="02040503050406030204" pitchFamily="18" charset="0"/>
                  </a:rPr>
                  <a:t>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CA" b="0" dirty="0"/>
                  <a:t>Then there exists a unique polynomial with degree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b="0" dirty="0"/>
                  <a:t> which goes through all data points,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09" y="3117851"/>
                <a:ext cx="9059333" cy="2158989"/>
              </a:xfrm>
              <a:prstGeom prst="rect">
                <a:avLst/>
              </a:prstGeom>
              <a:blipFill>
                <a:blip r:embed="rId2"/>
                <a:stretch>
                  <a:fillRect l="-606" t="-1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 – </a:t>
            </a:r>
            <a:r>
              <a:rPr lang="zh-CN" altLang="en-US" sz="4000" dirty="0">
                <a:solidFill>
                  <a:srgbClr val="FFFFFF"/>
                </a:solidFill>
              </a:rPr>
              <a:t>举个栗子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/>
              <p:nvPr/>
            </p:nvSpPr>
            <p:spPr>
              <a:xfrm>
                <a:off x="1529032" y="2982384"/>
                <a:ext cx="905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ea typeface="Cambria" panose="02040503050406030204" pitchFamily="18" charset="0"/>
                  </a:rPr>
                  <a:t>Ex.</a:t>
                </a:r>
                <a:r>
                  <a:rPr lang="en-US" altLang="zh-CN" dirty="0">
                    <a:ea typeface="Cambria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" panose="02040503050406030204" pitchFamily="18" charset="0"/>
                  </a:rPr>
                  <a:t>Given 3 </a:t>
                </a:r>
                <a:r>
                  <a:rPr lang="en-CA" altLang="zh-CN" dirty="0">
                    <a:ea typeface="Cambria" panose="02040503050406030204" pitchFamily="18" charset="0"/>
                  </a:rPr>
                  <a:t>data</a:t>
                </a:r>
                <a:r>
                  <a:rPr lang="zh-CN" altLang="en-US" dirty="0">
                    <a:ea typeface="Cambria" panose="02040503050406030204" pitchFamily="18" charset="0"/>
                  </a:rPr>
                  <a:t> </a:t>
                </a:r>
                <a:r>
                  <a:rPr lang="en-CA" altLang="zh-CN" dirty="0">
                    <a:ea typeface="Cambria" panose="02040503050406030204" pitchFamily="18" charset="0"/>
                  </a:rPr>
                  <a:t>points</a:t>
                </a:r>
                <a:r>
                  <a:rPr lang="zh-CN" altLang="en-US" i="1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,0)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, </a:t>
                </a:r>
                <a:r>
                  <a:rPr lang="en-US" b="0" dirty="0">
                    <a:ea typeface="Cambria" panose="02040503050406030204" pitchFamily="18" charset="0"/>
                  </a:rPr>
                  <a:t>find the Lagrange polynomial.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2" y="2982384"/>
                <a:ext cx="9059333" cy="369332"/>
              </a:xfrm>
              <a:prstGeom prst="rect">
                <a:avLst/>
              </a:prstGeom>
              <a:blipFill>
                <a:blip r:embed="rId2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Accuracy (Error bound) – </a:t>
            </a:r>
            <a:r>
              <a:rPr lang="zh-CN" altLang="en-US" sz="4000" dirty="0">
                <a:solidFill>
                  <a:srgbClr val="FFFFFF"/>
                </a:solidFill>
              </a:rPr>
              <a:t>准确度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09CC32-3D2C-4C41-B3D0-740C4D3F7A2B}"/>
                  </a:ext>
                </a:extLst>
              </p:cNvPr>
              <p:cNvSpPr txBox="1"/>
              <p:nvPr/>
            </p:nvSpPr>
            <p:spPr>
              <a:xfrm>
                <a:off x="1556020" y="3105834"/>
                <a:ext cx="8195734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Suppose there</a:t>
                </a:r>
                <a:r>
                  <a:rPr lang="en-US" dirty="0"/>
                  <a:t> are n+1 given data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the original function that generates these data points. Then,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09CC32-3D2C-4C41-B3D0-740C4D3F7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20" y="3105834"/>
                <a:ext cx="8195734" cy="1402563"/>
              </a:xfrm>
              <a:prstGeom prst="rect">
                <a:avLst/>
              </a:prstGeom>
              <a:blipFill>
                <a:blip r:embed="rId2"/>
                <a:stretch>
                  <a:fillRect l="-595" t="-21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 – </a:t>
            </a:r>
            <a:r>
              <a:rPr lang="zh-CN" altLang="en-US" sz="4000" dirty="0">
                <a:solidFill>
                  <a:srgbClr val="FFFFFF"/>
                </a:solidFill>
              </a:rPr>
              <a:t>举个栗子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/>
              <p:nvPr/>
            </p:nvSpPr>
            <p:spPr>
              <a:xfrm>
                <a:off x="1529032" y="2903739"/>
                <a:ext cx="905933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ea typeface="Cambria" panose="02040503050406030204" pitchFamily="18" charset="0"/>
                  </a:rPr>
                  <a:t>Ex.</a:t>
                </a:r>
                <a:r>
                  <a:rPr lang="en-US" altLang="zh-CN" dirty="0">
                    <a:ea typeface="Cambria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" panose="02040503050406030204" pitchFamily="18" charset="0"/>
                  </a:rPr>
                  <a:t>Suppose the 3 </a:t>
                </a:r>
                <a:r>
                  <a:rPr lang="en-CA" altLang="zh-CN" dirty="0">
                    <a:ea typeface="Cambria" panose="02040503050406030204" pitchFamily="18" charset="0"/>
                  </a:rPr>
                  <a:t>data</a:t>
                </a:r>
                <a:r>
                  <a:rPr lang="zh-CN" altLang="en-US" dirty="0">
                    <a:ea typeface="Cambria" panose="02040503050406030204" pitchFamily="18" charset="0"/>
                  </a:rPr>
                  <a:t> </a:t>
                </a:r>
                <a:r>
                  <a:rPr lang="en-CA" altLang="zh-CN" dirty="0">
                    <a:ea typeface="Cambria" panose="02040503050406030204" pitchFamily="18" charset="0"/>
                  </a:rPr>
                  <a:t>points</a:t>
                </a:r>
                <a:r>
                  <a:rPr lang="zh-CN" altLang="en-US" i="1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,0)</m:t>
                    </m:r>
                  </m:oMath>
                </a14:m>
                <a:r>
                  <a:rPr lang="en-US" b="0" dirty="0">
                    <a:ea typeface="Cambria" panose="02040503050406030204" pitchFamily="18" charset="0"/>
                  </a:rPr>
                  <a:t> are generated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>
                    <a:ea typeface="Cambria" panose="02040503050406030204" pitchFamily="18" charset="0"/>
                  </a:rPr>
                  <a:t>. </a:t>
                </a:r>
              </a:p>
              <a:p>
                <a:r>
                  <a:rPr lang="en-US" dirty="0">
                    <a:ea typeface="Cambria" panose="02040503050406030204" pitchFamily="18" charset="0"/>
                  </a:rPr>
                  <a:t>In last example, we found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ea typeface="Cambria" panose="02040503050406030204" pitchFamily="18" charset="0"/>
                </a:endParaRPr>
              </a:p>
              <a:p>
                <a:endParaRPr lang="en-US" b="0" dirty="0">
                  <a:ea typeface="Cambria" panose="02040503050406030204" pitchFamily="18" charset="0"/>
                </a:endParaRPr>
              </a:p>
              <a:p>
                <a:r>
                  <a:rPr lang="en-US" b="0" dirty="0">
                    <a:ea typeface="Cambria" panose="02040503050406030204" pitchFamily="18" charset="0"/>
                  </a:rPr>
                  <a:t>Find the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2" y="2903739"/>
                <a:ext cx="9059333" cy="1477328"/>
              </a:xfrm>
              <a:prstGeom prst="rect">
                <a:avLst/>
              </a:prstGeom>
              <a:blipFill>
                <a:blip r:embed="rId3"/>
                <a:stretch>
                  <a:fillRect l="-606" t="-2058" b="-53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7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352961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Cost (construct polynomial) – </a:t>
            </a:r>
            <a:r>
              <a:rPr lang="zh-CN" altLang="en-US" sz="4000" dirty="0">
                <a:solidFill>
                  <a:srgbClr val="FFFFFF"/>
                </a:solidFill>
              </a:rPr>
              <a:t>构建多项式的花费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6ACD4-3667-4249-806C-922BC54BD6C9}"/>
                  </a:ext>
                </a:extLst>
              </p:cNvPr>
              <p:cNvSpPr txBox="1"/>
              <p:nvPr/>
            </p:nvSpPr>
            <p:spPr>
              <a:xfrm>
                <a:off x="2887134" y="3044232"/>
                <a:ext cx="23876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6ACD4-3667-4249-806C-922BC54B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4" y="3044232"/>
                <a:ext cx="23876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FCA1F-3A9D-4A26-9143-FB44D5D1CC53}"/>
                  </a:ext>
                </a:extLst>
              </p:cNvPr>
              <p:cNvSpPr txBox="1"/>
              <p:nvPr/>
            </p:nvSpPr>
            <p:spPr>
              <a:xfrm>
                <a:off x="6426201" y="3044232"/>
                <a:ext cx="23876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FCA1F-3A9D-4A26-9143-FB44D5D1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1" y="3044232"/>
                <a:ext cx="2387600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22F84-8E25-417B-AEF4-BA18ECF614D4}"/>
                  </a:ext>
                </a:extLst>
              </p:cNvPr>
              <p:cNvSpPr txBox="1"/>
              <p:nvPr/>
            </p:nvSpPr>
            <p:spPr>
              <a:xfrm>
                <a:off x="1913466" y="2397901"/>
                <a:ext cx="88392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" panose="02040503050406030204" pitchFamily="18" charset="0"/>
                  </a:rPr>
                  <a:t>Suppose there are n+1 data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.</a:t>
                </a:r>
                <a:r>
                  <a:rPr lang="en-US" i="1" dirty="0"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ea typeface="Cambria" panose="02040503050406030204" pitchFamily="18" charset="0"/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 to construct the polynomial  </a:t>
                </a:r>
                <a:r>
                  <a:rPr lang="en-US" b="0" i="1" dirty="0">
                    <a:ea typeface="Cambria" panose="02040503050406030204" pitchFamily="18" charset="0"/>
                  </a:rPr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22F84-8E25-417B-AEF4-BA18ECF6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66" y="2397901"/>
                <a:ext cx="8839201" cy="646331"/>
              </a:xfrm>
              <a:prstGeom prst="rect">
                <a:avLst/>
              </a:prstGeom>
              <a:blipFill>
                <a:blip r:embed="rId4"/>
                <a:stretch>
                  <a:fillRect l="-483"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352961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Cost (</a:t>
            </a:r>
            <a:r>
              <a:rPr lang="en-US" altLang="zh-CN" sz="4000" dirty="0">
                <a:solidFill>
                  <a:srgbClr val="FFFFFF"/>
                </a:solidFill>
              </a:rPr>
              <a:t>evaluation</a:t>
            </a:r>
            <a:r>
              <a:rPr lang="en-US" sz="4000" dirty="0">
                <a:solidFill>
                  <a:srgbClr val="FFFFFF"/>
                </a:solidFill>
              </a:rPr>
              <a:t>) – </a:t>
            </a:r>
            <a:r>
              <a:rPr lang="zh-CN" altLang="en-US" sz="4000" dirty="0">
                <a:solidFill>
                  <a:srgbClr val="FFFFFF"/>
                </a:solidFill>
              </a:rPr>
              <a:t>多项式求值的花费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6ACD4-3667-4249-806C-922BC54BD6C9}"/>
                  </a:ext>
                </a:extLst>
              </p:cNvPr>
              <p:cNvSpPr txBox="1"/>
              <p:nvPr/>
            </p:nvSpPr>
            <p:spPr>
              <a:xfrm>
                <a:off x="2887134" y="3044232"/>
                <a:ext cx="23876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6ACD4-3667-4249-806C-922BC54B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4" y="3044232"/>
                <a:ext cx="23876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FCA1F-3A9D-4A26-9143-FB44D5D1CC53}"/>
                  </a:ext>
                </a:extLst>
              </p:cNvPr>
              <p:cNvSpPr txBox="1"/>
              <p:nvPr/>
            </p:nvSpPr>
            <p:spPr>
              <a:xfrm>
                <a:off x="6426201" y="3044232"/>
                <a:ext cx="23876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FCA1F-3A9D-4A26-9143-FB44D5D1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1" y="3044232"/>
                <a:ext cx="2387600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22F84-8E25-417B-AEF4-BA18ECF614D4}"/>
                  </a:ext>
                </a:extLst>
              </p:cNvPr>
              <p:cNvSpPr txBox="1"/>
              <p:nvPr/>
            </p:nvSpPr>
            <p:spPr>
              <a:xfrm>
                <a:off x="1913466" y="2397901"/>
                <a:ext cx="88392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" panose="02040503050406030204" pitchFamily="18" charset="0"/>
                  </a:rPr>
                  <a:t>Suppose there are n+1 data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.</a:t>
                </a:r>
                <a:r>
                  <a:rPr lang="en-US" i="1" dirty="0"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ea typeface="Cambria" panose="02040503050406030204" pitchFamily="18" charset="0"/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 to </a:t>
                </a:r>
                <a:r>
                  <a:rPr lang="en-US" altLang="zh-CN" dirty="0">
                    <a:ea typeface="Cambria" panose="02040503050406030204" pitchFamily="18" charset="0"/>
                  </a:rPr>
                  <a:t>evaluate</a:t>
                </a:r>
                <a:r>
                  <a:rPr lang="en-US" dirty="0">
                    <a:ea typeface="Cambria" panose="02040503050406030204" pitchFamily="18" charset="0"/>
                  </a:rPr>
                  <a:t> the polynomial  </a:t>
                </a:r>
                <a:r>
                  <a:rPr lang="en-US" b="0" i="1" dirty="0">
                    <a:ea typeface="Cambria" panose="02040503050406030204" pitchFamily="18" charset="0"/>
                  </a:rPr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22F84-8E25-417B-AEF4-BA18ECF6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66" y="2397901"/>
                <a:ext cx="8839201" cy="646331"/>
              </a:xfrm>
              <a:prstGeom prst="rect">
                <a:avLst/>
              </a:prstGeom>
              <a:blipFill>
                <a:blip r:embed="rId4"/>
                <a:stretch>
                  <a:fillRect l="-483"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73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352961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Cost (</a:t>
            </a:r>
            <a:r>
              <a:rPr lang="en-US" altLang="zh-CN" sz="4000" dirty="0">
                <a:solidFill>
                  <a:srgbClr val="FFFFFF"/>
                </a:solidFill>
              </a:rPr>
              <a:t>add 1 more node</a:t>
            </a:r>
            <a:r>
              <a:rPr lang="en-US" sz="4000" dirty="0">
                <a:solidFill>
                  <a:srgbClr val="FFFFFF"/>
                </a:solidFill>
              </a:rPr>
              <a:t>) – </a:t>
            </a:r>
            <a:r>
              <a:rPr lang="zh-CN" altLang="en-US" sz="4000" dirty="0">
                <a:solidFill>
                  <a:srgbClr val="FFFFFF"/>
                </a:solidFill>
              </a:rPr>
              <a:t>增加</a:t>
            </a:r>
            <a:r>
              <a:rPr lang="en-CA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个数据点的花费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6ACD4-3667-4249-806C-922BC54BD6C9}"/>
                  </a:ext>
                </a:extLst>
              </p:cNvPr>
              <p:cNvSpPr txBox="1"/>
              <p:nvPr/>
            </p:nvSpPr>
            <p:spPr>
              <a:xfrm>
                <a:off x="2887134" y="3044232"/>
                <a:ext cx="23876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6ACD4-3667-4249-806C-922BC54B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4" y="3044232"/>
                <a:ext cx="23876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FCA1F-3A9D-4A26-9143-FB44D5D1CC53}"/>
                  </a:ext>
                </a:extLst>
              </p:cNvPr>
              <p:cNvSpPr txBox="1"/>
              <p:nvPr/>
            </p:nvSpPr>
            <p:spPr>
              <a:xfrm>
                <a:off x="6426201" y="3044232"/>
                <a:ext cx="23876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FCA1F-3A9D-4A26-9143-FB44D5D1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1" y="3044232"/>
                <a:ext cx="2387600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22F84-8E25-417B-AEF4-BA18ECF614D4}"/>
                  </a:ext>
                </a:extLst>
              </p:cNvPr>
              <p:cNvSpPr txBox="1"/>
              <p:nvPr/>
            </p:nvSpPr>
            <p:spPr>
              <a:xfrm>
                <a:off x="1913466" y="2397901"/>
                <a:ext cx="88392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" panose="02040503050406030204" pitchFamily="18" charset="0"/>
                  </a:rPr>
                  <a:t>Suppose there are n+1 data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ea typeface="Cambria" panose="02040503050406030204" pitchFamily="18" charset="0"/>
                  </a:rPr>
                  <a:t>.</a:t>
                </a:r>
                <a:r>
                  <a:rPr lang="en-US" i="1" dirty="0">
                    <a:ea typeface="Cambria" panose="02040503050406030204" pitchFamily="18" charset="0"/>
                  </a:rPr>
                  <a:t> </a:t>
                </a:r>
                <a:r>
                  <a:rPr lang="en-US" dirty="0">
                    <a:ea typeface="Cambria" panose="02040503050406030204" pitchFamily="18" charset="0"/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 to reconstruct the polynomial  </a:t>
                </a:r>
                <a:r>
                  <a:rPr lang="en-US" b="0" i="1" dirty="0">
                    <a:ea typeface="Cambria" panose="02040503050406030204" pitchFamily="18" charset="0"/>
                  </a:rPr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22F84-8E25-417B-AEF4-BA18ECF6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66" y="2397901"/>
                <a:ext cx="8839201" cy="646331"/>
              </a:xfrm>
              <a:prstGeom prst="rect">
                <a:avLst/>
              </a:prstGeom>
              <a:blipFill>
                <a:blip r:embed="rId4"/>
                <a:stretch>
                  <a:fillRect l="-483"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0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503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Interpolation</vt:lpstr>
      <vt:lpstr>Interpolation – 什么是插值？</vt:lpstr>
      <vt:lpstr>Lagrange interpolation – 拉格朗日插值法</vt:lpstr>
      <vt:lpstr>Example – 举个栗子</vt:lpstr>
      <vt:lpstr>Accuracy (Error bound) – 准确度</vt:lpstr>
      <vt:lpstr>Example – 举个栗子</vt:lpstr>
      <vt:lpstr>Cost (construct polynomial) – 构建多项式的花费</vt:lpstr>
      <vt:lpstr>Cost (evaluation) – 多项式求值的花费</vt:lpstr>
      <vt:lpstr>Cost (add 1 more node) – 增加1个数据点的花费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48</cp:revision>
  <dcterms:created xsi:type="dcterms:W3CDTF">2020-09-25T19:13:27Z</dcterms:created>
  <dcterms:modified xsi:type="dcterms:W3CDTF">2020-10-24T01:49:47Z</dcterms:modified>
</cp:coreProperties>
</file>