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9" r:id="rId5"/>
    <p:sldId id="268" r:id="rId6"/>
    <p:sldId id="259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23B-DCAA-4664-A7FF-DD1645C5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79AB-07CC-4636-9FD5-88FC874F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B17F-79DF-4895-8838-BA2B4897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D48-2DE2-424B-9377-985A8CA2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EA4-FC86-4FDD-8EB0-D5DF504B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EFD6-FBB9-43B6-88FA-2ADFFB9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87F6-823D-46FF-A55B-FC6509FD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4FF0-0021-465D-93BD-4CA5B2C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DC35-88C0-4C92-B403-84741635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4EA9-570B-474D-9203-3559C4A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5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AD50-109B-4E78-8C75-0A1BCE09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DF21-F267-4579-8D73-31BBC78D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8527-AC0D-4932-89D0-46E92996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29A5-5145-49FA-8BE3-5DF9323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F2CB-857B-4912-BA32-17B9A96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5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BE1-371E-4603-BBFB-C4D4410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34C8-DC2B-4CD5-A2E7-CA48FDDB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D164-6D38-4533-AE57-3F7D0EB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05F0-A57E-43CC-AC60-C65906C1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C6C4-2831-4A5C-823E-A4F13E7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7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9735-765B-486E-8E1E-450651A6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7FA8-5014-4A29-B53F-1BC5412A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49A-DC0F-4837-A5F2-6F87AF8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0F9E-8716-405A-A3DB-B2689B97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47CA-E4D9-4C9C-89B2-055E7DE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8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ECC-2286-439B-8402-D0CD858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8D82-6A80-4F0D-BCF9-C3913271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C9D6-F41B-4263-919B-3B2DFF1D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E13D-D8B0-41A4-AAB3-E27E454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2AB9-3295-4D1A-8156-B708833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756B-314C-42F8-BB26-2D456B12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F24-8802-4524-BEAC-C061D7ED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91D5-8DAF-4DC2-9F70-176BA627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BD63C-808E-4C21-A794-92247163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6ED6-2B40-4D37-ACC2-8A7804D0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3D37D-8FFE-469A-BC44-0E6A2198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CA72E-80A4-4B65-9C1F-9FD82411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2446B-8EA6-4891-85AF-086B92D2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D04ED-27DB-467A-9E71-8870DE2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3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59E-E749-463F-AF00-F1B5D6F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FC2D8-DE88-4607-BD45-98FD5871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92015-9685-4C66-8B4C-96430FC2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0FB8-88F3-4798-B804-BB5B7F4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2532-52FF-4BF9-90D4-B8386C74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E9B38-F329-4311-8F96-BC6D0B4F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5C15-F7EB-42DC-860C-0D6B0DB6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FD6-A6F0-4EBA-A315-463113F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9F74-CD7D-4D01-98F6-D89E0764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D81F-83B2-4086-8BA9-6F13E20C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9D88-7B61-4515-A0E2-188688B1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D8FD-C995-4B70-BE27-B71A6A0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09EB-ABAE-468C-B788-1AA24AE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7CAA-1587-46C8-9FA4-EE5A3039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DCA4-404A-46FA-90B3-923DBB6D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EEB2-968C-4ECD-953B-0C4AFB9B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98822-123B-49EB-8C76-86A24C5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9782-BA22-4391-8A3C-F0E0926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0AF0-FC32-434C-BDEF-0378088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C4EA-EB2B-45B1-A5CE-0F40B4A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1385-E477-460D-96B5-597546CC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2A06-8C5E-4827-950C-3F4ABE48D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B05D-4D52-4EFD-9805-D670A6A89FFC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02B1-4504-4B7C-B581-51555FC3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E39C-DA51-484D-B27C-1B646C2E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DEC48-82AE-4CFF-9EB8-176E7547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Solving linear syste</a:t>
            </a:r>
            <a:r>
              <a:rPr lang="en-US" altLang="zh-CN" sz="6000" dirty="0">
                <a:solidFill>
                  <a:srgbClr val="FFFFFF"/>
                </a:solidFill>
              </a:rPr>
              <a:t>m</a:t>
            </a:r>
            <a:r>
              <a:rPr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880A-41D4-4720-98EB-949654D85172}"/>
              </a:ext>
            </a:extLst>
          </p:cNvPr>
          <p:cNvSpPr txBox="1"/>
          <p:nvPr/>
        </p:nvSpPr>
        <p:spPr>
          <a:xfrm>
            <a:off x="3841484" y="4543029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Gaussian Elimination and Partial Pivoting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不正经讲师：理科宅</a:t>
            </a:r>
            <a:r>
              <a:rPr lang="en-US" altLang="zh-CN" dirty="0">
                <a:solidFill>
                  <a:schemeClr val="bg1"/>
                </a:solidFill>
              </a:rPr>
              <a:t>Hunt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Gaussian Elimination – </a:t>
            </a:r>
            <a:r>
              <a:rPr lang="zh-CN" altLang="en-US" sz="4000" dirty="0">
                <a:solidFill>
                  <a:srgbClr val="FFFFFF"/>
                </a:solidFill>
              </a:rPr>
              <a:t>高斯消元法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CDDE8B-5C47-479E-994C-5D5209EBC2FD}"/>
              </a:ext>
            </a:extLst>
          </p:cNvPr>
          <p:cNvSpPr txBox="1"/>
          <p:nvPr/>
        </p:nvSpPr>
        <p:spPr>
          <a:xfrm>
            <a:off x="7375025" y="4242626"/>
            <a:ext cx="1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Back substitution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D1DA0-9545-4174-8398-411BFF6CDF04}"/>
              </a:ext>
            </a:extLst>
          </p:cNvPr>
          <p:cNvSpPr txBox="1"/>
          <p:nvPr/>
        </p:nvSpPr>
        <p:spPr>
          <a:xfrm>
            <a:off x="2302375" y="4242626"/>
            <a:ext cx="1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Elimination</a:t>
            </a:r>
          </a:p>
        </p:txBody>
      </p:sp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3BF3A6AE-F628-43D2-A168-D2C9065FF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95" y="2532019"/>
            <a:ext cx="6411220" cy="1352739"/>
          </a:xfrm>
          <a:prstGeom prst="rect">
            <a:avLst/>
          </a:prstGeom>
        </p:spPr>
      </p:pic>
      <p:pic>
        <p:nvPicPr>
          <p:cNvPr id="31" name="Picture 30" descr="A close up of a clock&#10;&#10;Description automatically generated">
            <a:extLst>
              <a:ext uri="{FF2B5EF4-FFF2-40B4-BE49-F238E27FC236}">
                <a16:creationId xmlns:a16="http://schemas.microsoft.com/office/drawing/2014/main" id="{EEF98142-AC25-4C28-9FCC-B774DF832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4912668"/>
            <a:ext cx="3343742" cy="857370"/>
          </a:xfrm>
          <a:prstGeom prst="rect">
            <a:avLst/>
          </a:prstGeom>
        </p:spPr>
      </p:pic>
      <p:pic>
        <p:nvPicPr>
          <p:cNvPr id="33" name="Picture 32" descr="Diagram, schematic&#10;&#10;Description automatically generated">
            <a:extLst>
              <a:ext uri="{FF2B5EF4-FFF2-40B4-BE49-F238E27FC236}">
                <a16:creationId xmlns:a16="http://schemas.microsoft.com/office/drawing/2014/main" id="{775ECC2B-078C-4915-9175-E62E9C146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36" y="4855510"/>
            <a:ext cx="253400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Flop</a:t>
            </a:r>
            <a:r>
              <a:rPr lang="en-CA" altLang="zh-CN" sz="4000" dirty="0">
                <a:solidFill>
                  <a:srgbClr val="FFFFFF"/>
                </a:solidFill>
              </a:rPr>
              <a:t>s</a:t>
            </a:r>
            <a:r>
              <a:rPr lang="zh-CN" altLang="en-US" sz="4000" dirty="0">
                <a:solidFill>
                  <a:srgbClr val="FFFFFF"/>
                </a:solidFill>
              </a:rPr>
              <a:t> </a:t>
            </a:r>
            <a:r>
              <a:rPr lang="en-CA" altLang="zh-CN" sz="4000" dirty="0">
                <a:solidFill>
                  <a:srgbClr val="FFFFFF"/>
                </a:solidFill>
              </a:rPr>
              <a:t>counting – </a:t>
            </a:r>
            <a:r>
              <a:rPr lang="zh-CN" altLang="en-US" sz="4000" dirty="0">
                <a:solidFill>
                  <a:srgbClr val="FFFFFF"/>
                </a:solidFill>
              </a:rPr>
              <a:t>浮点数运算次数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186953-C77C-4114-83B7-C1CEA1945BD3}"/>
                  </a:ext>
                </a:extLst>
              </p:cNvPr>
              <p:cNvSpPr txBox="1"/>
              <p:nvPr/>
            </p:nvSpPr>
            <p:spPr>
              <a:xfrm>
                <a:off x="2351932" y="3117851"/>
                <a:ext cx="7638661" cy="2754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证明略去了。。。。我知道你们肯定不会看的</a:t>
                </a:r>
                <a:endParaRPr lang="en-CA" altLang="zh-CN" sz="2400" dirty="0"/>
              </a:p>
              <a:p>
                <a:endParaRPr lang="en-CA" sz="2400" dirty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sz="2400" dirty="0"/>
                  <a:t> is a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2400" dirty="0"/>
                  <a:t> matrix, to solve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CA" sz="2400" dirty="0"/>
              </a:p>
              <a:p>
                <a:r>
                  <a:rPr lang="en-US" altLang="zh-CN" sz="2400" dirty="0"/>
                  <a:t>Elimination: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CA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CA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CA" sz="2400" dirty="0"/>
              </a:p>
              <a:p>
                <a:r>
                  <a:rPr lang="en-CA" sz="2400" dirty="0"/>
                  <a:t>Back substitution: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400" dirty="0"/>
              </a:p>
              <a:p>
                <a:r>
                  <a:rPr lang="en-CA" sz="2400" dirty="0"/>
                  <a:t>Total flops: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186953-C77C-4114-83B7-C1CEA1945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32" y="3117851"/>
                <a:ext cx="7638661" cy="2754152"/>
              </a:xfrm>
              <a:prstGeom prst="rect">
                <a:avLst/>
              </a:prstGeom>
              <a:blipFill>
                <a:blip r:embed="rId2"/>
                <a:stretch>
                  <a:fillRect l="-1277" t="-15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43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Flop</a:t>
            </a:r>
            <a:r>
              <a:rPr lang="en-CA" altLang="zh-CN" sz="4000" dirty="0">
                <a:solidFill>
                  <a:srgbClr val="FFFFFF"/>
                </a:solidFill>
              </a:rPr>
              <a:t>s</a:t>
            </a:r>
            <a:r>
              <a:rPr lang="zh-CN" altLang="en-US" sz="4000" dirty="0">
                <a:solidFill>
                  <a:srgbClr val="FFFFFF"/>
                </a:solidFill>
              </a:rPr>
              <a:t> </a:t>
            </a:r>
            <a:r>
              <a:rPr lang="en-CA" altLang="zh-CN" sz="4000" dirty="0">
                <a:solidFill>
                  <a:srgbClr val="FFFFFF"/>
                </a:solidFill>
              </a:rPr>
              <a:t>counting – Back substitution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5047935-B26A-45FC-B229-58CB5AAAB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79"/>
          <a:stretch/>
        </p:blipFill>
        <p:spPr>
          <a:xfrm>
            <a:off x="6257864" y="3117851"/>
            <a:ext cx="4916325" cy="2640528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74065784-3C19-420F-B279-546ED0A580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6"/>
          <a:stretch/>
        </p:blipFill>
        <p:spPr>
          <a:xfrm>
            <a:off x="1119323" y="2543175"/>
            <a:ext cx="5076204" cy="40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A serious error 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50DEAB2-B694-423F-99D4-192F11CD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60" y="2375610"/>
            <a:ext cx="7344707" cy="4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9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7684F-6319-47FF-AD7D-3F66E248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Partial Pivoting – </a:t>
            </a:r>
            <a:r>
              <a:rPr lang="zh-CN" altLang="en-US" sz="4000" dirty="0">
                <a:solidFill>
                  <a:srgbClr val="FFFFFF"/>
                </a:solidFill>
              </a:rPr>
              <a:t>我真不会翻译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2419D4-22F1-4ECE-8115-3446237BE221}"/>
              </a:ext>
            </a:extLst>
          </p:cNvPr>
          <p:cNvSpPr txBox="1"/>
          <p:nvPr/>
        </p:nvSpPr>
        <p:spPr>
          <a:xfrm>
            <a:off x="1249950" y="2847474"/>
            <a:ext cx="10217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会出错是因为出现了 “大</a:t>
            </a:r>
            <a:r>
              <a:rPr lang="en-CA" altLang="zh-CN" sz="2400" dirty="0"/>
              <a:t>/</a:t>
            </a:r>
            <a:r>
              <a:rPr lang="zh-CN" altLang="en-US" sz="2400" dirty="0"/>
              <a:t>小” 的情况（</a:t>
            </a:r>
            <a:r>
              <a:rPr lang="en-US" altLang="zh-CN" sz="2400" dirty="0"/>
              <a:t>division by </a:t>
            </a:r>
            <a:r>
              <a:rPr lang="en-CA" altLang="zh-CN" sz="2400" dirty="0"/>
              <a:t>a very small number</a:t>
            </a:r>
            <a:r>
              <a:rPr lang="zh-CN" altLang="en-US" sz="2400" dirty="0"/>
              <a:t>）</a:t>
            </a:r>
            <a:endParaRPr lang="en-CA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要避免它，我们就要做换行</a:t>
            </a:r>
            <a:endParaRPr lang="en-CA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用第</a:t>
            </a:r>
            <a:r>
              <a:rPr lang="en-US" altLang="zh-CN" sz="2400" dirty="0"/>
              <a:t>n</a:t>
            </a:r>
            <a:r>
              <a:rPr lang="zh-CN" altLang="en-US" sz="2400" dirty="0"/>
              <a:t>行消走后面第</a:t>
            </a:r>
            <a:r>
              <a:rPr lang="en-US" altLang="zh-CN" sz="2400" dirty="0"/>
              <a:t>n</a:t>
            </a:r>
            <a:r>
              <a:rPr lang="zh-CN" altLang="en-US" sz="2400" dirty="0"/>
              <a:t>列</a:t>
            </a:r>
            <a:r>
              <a:rPr lang="en-US" altLang="zh-CN" sz="2400" dirty="0"/>
              <a:t>n+</a:t>
            </a:r>
            <a:r>
              <a:rPr lang="en-CA" altLang="zh-CN" sz="2400" dirty="0"/>
              <a:t>1</a:t>
            </a:r>
            <a:r>
              <a:rPr lang="zh-CN" altLang="en-US" sz="2400" dirty="0"/>
              <a:t>往后的数的时候，将第</a:t>
            </a:r>
            <a:r>
              <a:rPr lang="en-US" altLang="zh-CN" sz="2400" dirty="0"/>
              <a:t>n</a:t>
            </a:r>
            <a:r>
              <a:rPr lang="zh-CN" altLang="en-US" sz="2400" dirty="0"/>
              <a:t>列（从第</a:t>
            </a:r>
            <a:r>
              <a:rPr lang="en-US" altLang="zh-CN" sz="2400" dirty="0"/>
              <a:t>n</a:t>
            </a:r>
            <a:r>
              <a:rPr lang="zh-CN" altLang="en-US" sz="2400" dirty="0"/>
              <a:t>个数字开始往下看）拥有较大绝对值的行换到第</a:t>
            </a:r>
            <a:r>
              <a:rPr lang="en-US" altLang="zh-CN" sz="2400" dirty="0"/>
              <a:t>n</a:t>
            </a:r>
            <a:r>
              <a:rPr lang="zh-CN" altLang="en-US" sz="2400" dirty="0"/>
              <a:t>行</a:t>
            </a:r>
            <a:endParaRPr lang="en-US" altLang="zh-CN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32EDE2-C674-403D-BEFB-62599B56A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59" y="5238344"/>
            <a:ext cx="673511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1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D0F90-05B3-4B94-BD5D-8E5208B1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Example – </a:t>
            </a:r>
            <a:r>
              <a:rPr lang="zh-CN" altLang="en-US" sz="4000" dirty="0">
                <a:solidFill>
                  <a:srgbClr val="FFFFFF"/>
                </a:solidFill>
              </a:rPr>
              <a:t>举个栗子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9D7B1B2-9BA7-4F60-BEFD-2DEC30ED6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72" y="2652567"/>
            <a:ext cx="6709564" cy="37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4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B62EE-BA7B-4AA1-BA0B-AD33B3CB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Condition number and error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E1ED7-B1C8-4FA4-8756-3AF6841A3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Def: Condition number of a matrix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altLang="zh-CN" sz="2400" dirty="0"/>
                  <a:t> is denoted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400" dirty="0"/>
              </a:p>
              <a:p>
                <a:pPr marL="0" indent="0">
                  <a:buNone/>
                </a:pPr>
                <a:endParaRPr lang="en-CA" altLang="zh-CN" sz="2400" dirty="0"/>
              </a:p>
              <a:p>
                <a:pPr marL="0" indent="0">
                  <a:buNone/>
                </a:pPr>
                <a:r>
                  <a:rPr lang="en-CA" altLang="zh-CN" sz="2400" dirty="0"/>
                  <a:t>Theorem: Relative error in the result is proportional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400" dirty="0"/>
                  <a:t>.</a:t>
                </a:r>
              </a:p>
              <a:p>
                <a:endParaRPr lang="en-CA" altLang="zh-CN" sz="2400" dirty="0"/>
              </a:p>
              <a:p>
                <a:r>
                  <a:rPr lang="zh-CN" altLang="en-US" sz="2400" dirty="0"/>
                  <a:t>误差只跟矩阵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有关。</a:t>
                </a:r>
                <a:endParaRPr lang="en-US" altLang="zh-CN" sz="2400" dirty="0"/>
              </a:p>
              <a:p>
                <a:r>
                  <a:rPr lang="zh-CN" altLang="en-US" sz="2400" dirty="0"/>
                  <a:t>我算得不好怎么想都是题目的错！</a:t>
                </a:r>
                <a:endParaRPr lang="en-CA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E1ED7-B1C8-4FA4-8756-3AF6841A3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t="-2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41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FF573-AE12-4EC1-9181-6DED9EB1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 – </a:t>
            </a:r>
            <a:r>
              <a:rPr lang="zh-CN" altLang="en-US" sz="4000">
                <a:solidFill>
                  <a:srgbClr val="FFFFFF"/>
                </a:solidFill>
              </a:rPr>
              <a:t>总结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4C6730C-95BE-476C-A780-A9C34A9C2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9435932"/>
                  </p:ext>
                </p:extLst>
              </p:nvPr>
            </p:nvGraphicFramePr>
            <p:xfrm>
              <a:off x="1380066" y="3553069"/>
              <a:ext cx="8893320" cy="2055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541759125"/>
                        </a:ext>
                      </a:extLst>
                    </a:gridCol>
                    <a:gridCol w="2008260">
                      <a:extLst>
                        <a:ext uri="{9D8B030D-6E8A-4147-A177-3AD203B41FA5}">
                          <a16:colId xmlns:a16="http://schemas.microsoft.com/office/drawing/2014/main" val="4047787201"/>
                        </a:ext>
                      </a:extLst>
                    </a:gridCol>
                    <a:gridCol w="2223330">
                      <a:extLst>
                        <a:ext uri="{9D8B030D-6E8A-4147-A177-3AD203B41FA5}">
                          <a16:colId xmlns:a16="http://schemas.microsoft.com/office/drawing/2014/main" val="3412066954"/>
                        </a:ext>
                      </a:extLst>
                    </a:gridCol>
                    <a:gridCol w="2223330">
                      <a:extLst>
                        <a:ext uri="{9D8B030D-6E8A-4147-A177-3AD203B41FA5}">
                          <a16:colId xmlns:a16="http://schemas.microsoft.com/office/drawing/2014/main" val="48084882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Efficiency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Robustness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279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>
                                          <m:fPr>
                                            <m:ctrlPr>
                                              <a:rPr lang="en-CA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CA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n-CA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Bad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Depends 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909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 with partial pivoting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>
                                          <m:fPr>
                                            <m:ctrlPr>
                                              <a:rPr lang="en-CA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CA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n-CA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CA" b="0" dirty="0"/>
                        </a:p>
                        <a:p>
                          <a:r>
                            <a:rPr lang="en-CA" dirty="0"/>
                            <a:t>but slightly</a:t>
                          </a:r>
                          <a:r>
                            <a:rPr lang="en-CA" baseline="0" dirty="0"/>
                            <a:t> slower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Better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Depends 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789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4C6730C-95BE-476C-A780-A9C34A9C2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9435932"/>
                  </p:ext>
                </p:extLst>
              </p:nvPr>
            </p:nvGraphicFramePr>
            <p:xfrm>
              <a:off x="1380066" y="3553069"/>
              <a:ext cx="8893320" cy="2055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541759125"/>
                        </a:ext>
                      </a:extLst>
                    </a:gridCol>
                    <a:gridCol w="2008260">
                      <a:extLst>
                        <a:ext uri="{9D8B030D-6E8A-4147-A177-3AD203B41FA5}">
                          <a16:colId xmlns:a16="http://schemas.microsoft.com/office/drawing/2014/main" val="4047787201"/>
                        </a:ext>
                      </a:extLst>
                    </a:gridCol>
                    <a:gridCol w="2223330">
                      <a:extLst>
                        <a:ext uri="{9D8B030D-6E8A-4147-A177-3AD203B41FA5}">
                          <a16:colId xmlns:a16="http://schemas.microsoft.com/office/drawing/2014/main" val="3412066954"/>
                        </a:ext>
                      </a:extLst>
                    </a:gridCol>
                    <a:gridCol w="2223330">
                      <a:extLst>
                        <a:ext uri="{9D8B030D-6E8A-4147-A177-3AD203B41FA5}">
                          <a16:colId xmlns:a16="http://schemas.microsoft.com/office/drawing/2014/main" val="4808488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Efficiency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Robustness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279371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515" t="-55556" r="-222424" b="-15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Bad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74" t="-55556" r="-1096" b="-15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909483"/>
                      </a:ext>
                    </a:extLst>
                  </a:tr>
                  <a:tr h="982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 with partial pivoting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515" t="-112346" r="-222424" b="-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Better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74" t="-112346" r="-1096" b="-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789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57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293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Solving linear system </vt:lpstr>
      <vt:lpstr>Gaussian Elimination – 高斯消元法</vt:lpstr>
      <vt:lpstr>Flops counting – 浮点数运算次数</vt:lpstr>
      <vt:lpstr>Flops counting – Back substitution</vt:lpstr>
      <vt:lpstr>A serious error </vt:lpstr>
      <vt:lpstr>Partial Pivoting – 我真不会翻译</vt:lpstr>
      <vt:lpstr>Example – 举个栗子</vt:lpstr>
      <vt:lpstr>Condition number and error</vt:lpstr>
      <vt:lpstr>Conclusion –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Non-linear equation </dc:title>
  <dc:creator>HUNT FENG</dc:creator>
  <cp:lastModifiedBy>HUNT FENG</cp:lastModifiedBy>
  <cp:revision>22</cp:revision>
  <dcterms:created xsi:type="dcterms:W3CDTF">2020-09-25T19:13:27Z</dcterms:created>
  <dcterms:modified xsi:type="dcterms:W3CDTF">2020-10-10T00:04:38Z</dcterms:modified>
</cp:coreProperties>
</file>