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70" r:id="rId3"/>
    <p:sldId id="257" r:id="rId4"/>
    <p:sldId id="258" r:id="rId5"/>
    <p:sldId id="271" r:id="rId6"/>
    <p:sldId id="262" r:id="rId7"/>
    <p:sldId id="269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1561-2CA8-470C-8D21-A980A582186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1B07-6785-41EF-9DC1-13690B5A2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2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11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23B-DCAA-4664-A7FF-DD1645C5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79AB-07CC-4636-9FD5-88FC874F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7F-79DF-4895-8838-BA2B4897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D48-2DE2-424B-9377-985A8CA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EA4-FC86-4FDD-8EB0-D5DF504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FD6-FBB9-43B6-88FA-2ADFFB9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87F6-823D-46FF-A55B-FC6509F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F0-0021-465D-93BD-4CA5B2C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C35-88C0-4C92-B403-8474163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EA9-570B-474D-9203-3559C4A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AD50-109B-4E78-8C75-0A1BCE09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DF21-F267-4579-8D73-31BBC78D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527-AC0D-4932-89D0-46E9299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9A5-5145-49FA-8BE3-5DF9323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2CB-857B-4912-BA32-17B9A96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BE1-371E-4603-BBFB-C4D4410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C8-DC2B-4CD5-A2E7-CA48FDDB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D164-6D38-4533-AE57-3F7D0EB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5F0-A57E-43CC-AC60-C65906C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C6C4-2831-4A5C-823E-A4F13E7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9735-765B-486E-8E1E-450651A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FA8-5014-4A29-B53F-1BC5412A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49A-DC0F-4837-A5F2-6F87AF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0F9E-8716-405A-A3DB-B2689B9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47CA-E4D9-4C9C-89B2-055E7DE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ECC-2286-439B-8402-D0CD858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D82-6A80-4F0D-BCF9-C3913271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C9D6-F41B-4263-919B-3B2DFF1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E13D-D8B0-41A4-AAB3-E27E454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2AB9-3295-4D1A-8156-B708833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756B-314C-42F8-BB26-2D456B1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F24-8802-4524-BEAC-C061D7E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91D5-8DAF-4DC2-9F70-176BA627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D63C-808E-4C21-A794-92247163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6ED6-2B40-4D37-ACC2-8A7804D0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D37D-8FFE-469A-BC44-0E6A2198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A72E-80A4-4B65-9C1F-9FD8241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2446B-8EA6-4891-85AF-086B92D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D04ED-27DB-467A-9E71-8870DE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59E-E749-463F-AF00-F1B5D6F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FC2D8-DE88-4607-BD45-98FD587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92015-9685-4C66-8B4C-96430FC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FB8-88F3-4798-B804-BB5B7F4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532-52FF-4BF9-90D4-B8386C74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B38-F329-4311-8F96-BC6D0B4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C15-F7EB-42DC-860C-0D6B0DB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FD6-A6F0-4EBA-A315-463113F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F74-CD7D-4D01-98F6-D89E0764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D81F-83B2-4086-8BA9-6F13E20C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9D88-7B61-4515-A0E2-188688B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D8FD-C995-4B70-BE27-B71A6A0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09EB-ABAE-468C-B788-1AA24AE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7CAA-1587-46C8-9FA4-EE5A303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CA4-404A-46FA-90B3-923DBB6D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EEB2-968C-4ECD-953B-0C4AFB9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8822-123B-49EB-8C76-86A24C5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9782-BA22-4391-8A3C-F0E0926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0AF0-FC32-434C-BDEF-0378088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C4EA-EB2B-45B1-A5CE-0F40B4A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1385-E477-460D-96B5-597546C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A06-8C5E-4827-950C-3F4ABE48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B05D-4D52-4EFD-9805-D670A6A89FFC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2B1-4504-4B7C-B581-51555FC3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E39C-DA51-484D-B27C-1B646C2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DEC48-82AE-4CFF-9EB8-176E7547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Solving linear syste</a:t>
            </a:r>
            <a:r>
              <a:rPr lang="en-US" altLang="zh-CN" sz="6000" dirty="0">
                <a:solidFill>
                  <a:srgbClr val="FFFFFF"/>
                </a:solidFill>
              </a:rPr>
              <a:t>m</a:t>
            </a:r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880A-41D4-4720-98EB-949654D85172}"/>
              </a:ext>
            </a:extLst>
          </p:cNvPr>
          <p:cNvSpPr txBox="1"/>
          <p:nvPr/>
        </p:nvSpPr>
        <p:spPr>
          <a:xfrm>
            <a:off x="3841484" y="4543029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Matrix norm and condition number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不正经讲师：理科宅</a:t>
            </a:r>
            <a:r>
              <a:rPr lang="en-US" altLang="zh-CN" dirty="0">
                <a:solidFill>
                  <a:schemeClr val="bg1"/>
                </a:solidFill>
              </a:rPr>
              <a:t>Hunt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Vector norms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05474-7DAD-45B5-BE31-7762120028F7}"/>
                  </a:ext>
                </a:extLst>
              </p:cNvPr>
              <p:cNvSpPr txBox="1"/>
              <p:nvPr/>
            </p:nvSpPr>
            <p:spPr>
              <a:xfrm>
                <a:off x="1744133" y="2543175"/>
                <a:ext cx="9050867" cy="183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be a real number. The p-norm of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CA" dirty="0"/>
                  <a:t>, then we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05474-7DAD-45B5-BE31-77621200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33" y="2543175"/>
                <a:ext cx="9050867" cy="1830886"/>
              </a:xfrm>
              <a:prstGeom prst="rect">
                <a:avLst/>
              </a:prstGeom>
              <a:blipFill>
                <a:blip r:embed="rId2"/>
                <a:stretch>
                  <a:fillRect l="-539" t="-1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D78DAD-0DC2-482A-8307-A3DEE6C8887D}"/>
                  </a:ext>
                </a:extLst>
              </p:cNvPr>
              <p:cNvSpPr txBox="1"/>
              <p:nvPr/>
            </p:nvSpPr>
            <p:spPr>
              <a:xfrm>
                <a:off x="1655233" y="4680829"/>
                <a:ext cx="9245600" cy="194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 are two examples we commonly see: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D78DAD-0DC2-482A-8307-A3DEE6C8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3" y="4680829"/>
                <a:ext cx="9245600" cy="1947649"/>
              </a:xfrm>
              <a:prstGeom prst="rect">
                <a:avLst/>
              </a:prstGeom>
              <a:blipFill>
                <a:blip r:embed="rId3"/>
                <a:stretch>
                  <a:fillRect l="-594" t="-18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Matrix norm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AF776E-EBBD-4632-9FE6-B2DA755B9429}"/>
                  </a:ext>
                </a:extLst>
              </p:cNvPr>
              <p:cNvSpPr txBox="1"/>
              <p:nvPr/>
            </p:nvSpPr>
            <p:spPr>
              <a:xfrm>
                <a:off x="2196452" y="2439883"/>
                <a:ext cx="7938148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Def: The p-norm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 is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AF776E-EBBD-4632-9FE6-B2DA755B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52" y="2439883"/>
                <a:ext cx="7938148" cy="989117"/>
              </a:xfrm>
              <a:prstGeom prst="rect">
                <a:avLst/>
              </a:prstGeom>
              <a:blipFill>
                <a:blip r:embed="rId2"/>
                <a:stretch>
                  <a:fillRect l="-614" t="-30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7F8177C-9245-4AAC-9917-9BC6DF837A6F}"/>
              </a:ext>
            </a:extLst>
          </p:cNvPr>
          <p:cNvSpPr/>
          <p:nvPr/>
        </p:nvSpPr>
        <p:spPr>
          <a:xfrm>
            <a:off x="4540425" y="3650206"/>
            <a:ext cx="3320227" cy="3134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49952-AC6C-4A5D-8780-983935E01C0C}"/>
              </a:ext>
            </a:extLst>
          </p:cNvPr>
          <p:cNvSpPr/>
          <p:nvPr/>
        </p:nvSpPr>
        <p:spPr>
          <a:xfrm>
            <a:off x="5485106" y="4548423"/>
            <a:ext cx="1430867" cy="133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672921-B661-4AC1-9AFA-66C7790447CD}"/>
              </a:ext>
            </a:extLst>
          </p:cNvPr>
          <p:cNvCxnSpPr>
            <a:cxnSpLocks/>
            <a:endCxn id="5" idx="7"/>
          </p:cNvCxnSpPr>
          <p:nvPr/>
        </p:nvCxnSpPr>
        <p:spPr>
          <a:xfrm flipV="1">
            <a:off x="6214533" y="4744329"/>
            <a:ext cx="491894" cy="49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6E1FB3-B4F5-4F5A-852A-8657F5B02212}"/>
              </a:ext>
            </a:extLst>
          </p:cNvPr>
          <p:cNvCxnSpPr>
            <a:endCxn id="5" idx="0"/>
          </p:cNvCxnSpPr>
          <p:nvPr/>
        </p:nvCxnSpPr>
        <p:spPr>
          <a:xfrm flipH="1" flipV="1">
            <a:off x="6200540" y="4548423"/>
            <a:ext cx="5527" cy="70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385F70-CD76-44CD-A33B-EA5C50C67934}"/>
              </a:ext>
            </a:extLst>
          </p:cNvPr>
          <p:cNvCxnSpPr>
            <a:endCxn id="5" idx="1"/>
          </p:cNvCxnSpPr>
          <p:nvPr/>
        </p:nvCxnSpPr>
        <p:spPr>
          <a:xfrm flipH="1" flipV="1">
            <a:off x="5694652" y="4744329"/>
            <a:ext cx="519881" cy="49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4BE6F-6D51-4393-AA7B-DB0968691B2F}"/>
              </a:ext>
            </a:extLst>
          </p:cNvPr>
          <p:cNvCxnSpPr/>
          <p:nvPr/>
        </p:nvCxnSpPr>
        <p:spPr>
          <a:xfrm flipH="1">
            <a:off x="5485106" y="5240867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EED17F-73E4-4274-AD22-390E78BC4B90}"/>
              </a:ext>
            </a:extLst>
          </p:cNvPr>
          <p:cNvCxnSpPr/>
          <p:nvPr/>
        </p:nvCxnSpPr>
        <p:spPr>
          <a:xfrm>
            <a:off x="6214533" y="5240867"/>
            <a:ext cx="70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3C5A1D-5E55-4CF9-9B88-B2A522A488C6}"/>
              </a:ext>
            </a:extLst>
          </p:cNvPr>
          <p:cNvCxnSpPr>
            <a:endCxn id="5" idx="5"/>
          </p:cNvCxnSpPr>
          <p:nvPr/>
        </p:nvCxnSpPr>
        <p:spPr>
          <a:xfrm>
            <a:off x="6209006" y="5240867"/>
            <a:ext cx="497421" cy="4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AD8223-2CFB-43E4-A2B3-0EABBBF9A065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6197602" y="5257800"/>
            <a:ext cx="2938" cy="6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06374F-71EF-4CF7-B4FC-620316507A1D}"/>
              </a:ext>
            </a:extLst>
          </p:cNvPr>
          <p:cNvCxnSpPr/>
          <p:nvPr/>
        </p:nvCxnSpPr>
        <p:spPr>
          <a:xfrm flipH="1">
            <a:off x="5694652" y="5257800"/>
            <a:ext cx="505888" cy="43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336E7-3168-4BC4-BDA0-035C896F67E1}"/>
              </a:ext>
            </a:extLst>
          </p:cNvPr>
          <p:cNvCxnSpPr/>
          <p:nvPr/>
        </p:nvCxnSpPr>
        <p:spPr>
          <a:xfrm flipH="1" flipV="1">
            <a:off x="5694652" y="3716867"/>
            <a:ext cx="511415" cy="152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00E5C6-38D9-45CF-8F4B-3350DC8258D2}"/>
              </a:ext>
            </a:extLst>
          </p:cNvPr>
          <p:cNvCxnSpPr/>
          <p:nvPr/>
        </p:nvCxnSpPr>
        <p:spPr>
          <a:xfrm flipV="1">
            <a:off x="6220060" y="4903111"/>
            <a:ext cx="905459" cy="354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E0AD63-2552-469B-990E-0114B891EFB9}"/>
              </a:ext>
            </a:extLst>
          </p:cNvPr>
          <p:cNvCxnSpPr/>
          <p:nvPr/>
        </p:nvCxnSpPr>
        <p:spPr>
          <a:xfrm flipH="1">
            <a:off x="4884206" y="5249333"/>
            <a:ext cx="1330327" cy="361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B6F7C0-46EF-43D8-9C37-8C784C52E040}"/>
              </a:ext>
            </a:extLst>
          </p:cNvPr>
          <p:cNvCxnSpPr/>
          <p:nvPr/>
        </p:nvCxnSpPr>
        <p:spPr>
          <a:xfrm>
            <a:off x="6206067" y="5249332"/>
            <a:ext cx="352247" cy="83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ADA4BE-5788-4D62-830C-A0CDB780E688}"/>
              </a:ext>
            </a:extLst>
          </p:cNvPr>
          <p:cNvCxnSpPr/>
          <p:nvPr/>
        </p:nvCxnSpPr>
        <p:spPr>
          <a:xfrm flipH="1" flipV="1">
            <a:off x="4674660" y="4576233"/>
            <a:ext cx="1514476" cy="664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DE9FE3-E489-4EEF-B2B8-C7A112B5B036}"/>
              </a:ext>
            </a:extLst>
          </p:cNvPr>
          <p:cNvCxnSpPr/>
          <p:nvPr/>
        </p:nvCxnSpPr>
        <p:spPr>
          <a:xfrm flipV="1">
            <a:off x="6222999" y="4273126"/>
            <a:ext cx="449790" cy="967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E953C8-A2B1-4E61-8CCF-12300AF9CA9A}"/>
              </a:ext>
            </a:extLst>
          </p:cNvPr>
          <p:cNvCxnSpPr/>
          <p:nvPr/>
        </p:nvCxnSpPr>
        <p:spPr>
          <a:xfrm flipH="1">
            <a:off x="5722701" y="5240866"/>
            <a:ext cx="491832" cy="1068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7094B0-89AA-47F4-86E0-2FFE8DF3AEC9}"/>
              </a:ext>
            </a:extLst>
          </p:cNvPr>
          <p:cNvCxnSpPr/>
          <p:nvPr/>
        </p:nvCxnSpPr>
        <p:spPr>
          <a:xfrm>
            <a:off x="6231465" y="5257800"/>
            <a:ext cx="1384741" cy="43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DDE81B-49A5-437A-9A46-B4EEE1343D72}"/>
              </a:ext>
            </a:extLst>
          </p:cNvPr>
          <p:cNvSpPr txBox="1"/>
          <p:nvPr/>
        </p:nvSpPr>
        <p:spPr>
          <a:xfrm>
            <a:off x="5847056" y="5861109"/>
            <a:ext cx="78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Radius=1</a:t>
            </a:r>
            <a:endParaRPr lang="en-CA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BE798E-C937-4E26-ADE8-95238C54279B}"/>
                  </a:ext>
                </a:extLst>
              </p:cNvPr>
              <p:cNvSpPr txBox="1"/>
              <p:nvPr/>
            </p:nvSpPr>
            <p:spPr>
              <a:xfrm>
                <a:off x="5742282" y="3606482"/>
                <a:ext cx="1430867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Radiu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s</a:t>
                </a:r>
                <a:r>
                  <a:rPr lang="en-US" sz="12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CA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CA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BE798E-C937-4E26-ADE8-95238C542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82" y="3606482"/>
                <a:ext cx="1430867" cy="291298"/>
              </a:xfrm>
              <a:prstGeom prst="rect">
                <a:avLst/>
              </a:prstGeom>
              <a:blipFill>
                <a:blip r:embed="rId3"/>
                <a:stretch>
                  <a:fillRect l="-426" t="-93617" b="-1510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4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Special cases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5D971D-5DFB-4CF5-A031-37315C334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95" y="2561445"/>
            <a:ext cx="8419971" cy="37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DECCC6-0ABB-4DB9-AF6B-531F87FF9D39}"/>
                  </a:ext>
                </a:extLst>
              </p:cNvPr>
              <p:cNvSpPr txBox="1"/>
              <p:nvPr/>
            </p:nvSpPr>
            <p:spPr>
              <a:xfrm>
                <a:off x="1803400" y="2354089"/>
                <a:ext cx="7340600" cy="196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1-norm,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-norm, 2-norm of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DECCC6-0ABB-4DB9-AF6B-531F87FF9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00" y="2354089"/>
                <a:ext cx="7340600" cy="1961306"/>
              </a:xfrm>
              <a:prstGeom prst="rect">
                <a:avLst/>
              </a:prstGeom>
              <a:blipFill>
                <a:blip r:embed="rId2"/>
                <a:stretch>
                  <a:fillRect l="-748" t="-15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B62EE-BA7B-4AA1-BA0B-AD33B3CB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Condition number and error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Def: Condition number of a matrix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altLang="zh-CN" sz="2400" dirty="0"/>
                  <a:t> is denoted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400" dirty="0"/>
              </a:p>
              <a:p>
                <a:pPr marL="0" indent="0">
                  <a:buNone/>
                </a:pPr>
                <a:endParaRPr lang="en-CA" altLang="zh-CN" sz="2400" dirty="0"/>
              </a:p>
              <a:p>
                <a:pPr marL="0" indent="0">
                  <a:buNone/>
                </a:pPr>
                <a:r>
                  <a:rPr lang="en-CA" altLang="zh-CN" sz="2400" dirty="0"/>
                  <a:t>Theorem: Relative error in the result is proportional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400" dirty="0"/>
                  <a:t>.</a:t>
                </a:r>
              </a:p>
              <a:p>
                <a:endParaRPr lang="en-CA" altLang="zh-CN" sz="2400" dirty="0"/>
              </a:p>
              <a:p>
                <a:r>
                  <a:rPr lang="zh-CN" altLang="en-US" sz="2400" dirty="0"/>
                  <a:t>误差只跟矩阵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有关。</a:t>
                </a:r>
                <a:endParaRPr lang="en-US" altLang="zh-CN" sz="2400" dirty="0"/>
              </a:p>
              <a:p>
                <a:r>
                  <a:rPr lang="zh-CN" altLang="en-US" sz="2400" dirty="0"/>
                  <a:t>我算得不好怎么想都是题目的错！</a:t>
                </a: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3"/>
                <a:stretch>
                  <a:fillRect l="-942" t="-2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E94818-AB1B-4D38-8A1A-304D8221BDBC}"/>
              </a:ext>
            </a:extLst>
          </p:cNvPr>
          <p:cNvSpPr txBox="1"/>
          <p:nvPr/>
        </p:nvSpPr>
        <p:spPr>
          <a:xfrm>
            <a:off x="7577667" y="4648861"/>
            <a:ext cx="36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previous slides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1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Condition number and error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517210-88E1-46BC-842C-9687673DDFC5}"/>
                  </a:ext>
                </a:extLst>
              </p:cNvPr>
              <p:cNvSpPr txBox="1"/>
              <p:nvPr/>
            </p:nvSpPr>
            <p:spPr>
              <a:xfrm>
                <a:off x="1515533" y="4047067"/>
                <a:ext cx="8314267" cy="121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Theorem: When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CA" dirty="0"/>
                  <a:t>, the upper bound of relative error in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dirty="0"/>
                  <a:t> is given by</a:t>
                </a:r>
              </a:p>
              <a:p>
                <a:r>
                  <a:rPr lang="en-CA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517210-88E1-46BC-842C-9687673D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33" y="4047067"/>
                <a:ext cx="8314267" cy="1219116"/>
              </a:xfrm>
              <a:prstGeom prst="rect">
                <a:avLst/>
              </a:prstGeom>
              <a:blipFill>
                <a:blip r:embed="rId2"/>
                <a:stretch>
                  <a:fillRect l="-660" t="-3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FE2860-F51A-4304-A415-6826B8BF60D9}"/>
                  </a:ext>
                </a:extLst>
              </p:cNvPr>
              <p:cNvSpPr txBox="1"/>
              <p:nvPr/>
            </p:nvSpPr>
            <p:spPr>
              <a:xfrm>
                <a:off x="1837267" y="2819400"/>
                <a:ext cx="79925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Def: The condition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 with respect to norm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‖⋅‖</m:t>
                    </m:r>
                  </m:oMath>
                </a14:m>
                <a:r>
                  <a:rPr lang="en-CA" dirty="0"/>
                  <a:t> is defined as</a:t>
                </a:r>
              </a:p>
              <a:p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FE2860-F51A-4304-A415-6826B8BF6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67" y="2819400"/>
                <a:ext cx="7992533" cy="923330"/>
              </a:xfrm>
              <a:prstGeom prst="rect">
                <a:avLst/>
              </a:prstGeom>
              <a:blipFill>
                <a:blip r:embed="rId3"/>
                <a:stretch>
                  <a:fillRect l="-610" t="-3974" b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68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042AE2D-A899-491C-B55A-2975A7CDA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92" y="3036573"/>
            <a:ext cx="4890807" cy="3668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5D869B-7D56-4FC6-9E12-531341AC14E6}"/>
                  </a:ext>
                </a:extLst>
              </p:cNvPr>
              <p:cNvSpPr txBox="1"/>
              <p:nvPr/>
            </p:nvSpPr>
            <p:spPr>
              <a:xfrm>
                <a:off x="1334186" y="2468803"/>
                <a:ext cx="82839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Randomly generate 1000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100×100</m:t>
                    </m:r>
                  </m:oMath>
                </a14:m>
                <a:r>
                  <a:rPr lang="en-CA" dirty="0"/>
                  <a:t> random matrices and solve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CA" dirty="0"/>
                  <a:t>. 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𝑒𝑥𝑎𝑐𝑡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5D869B-7D56-4FC6-9E12-531341AC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86" y="2468803"/>
                <a:ext cx="8283948" cy="646331"/>
              </a:xfrm>
              <a:prstGeom prst="rect">
                <a:avLst/>
              </a:prstGeom>
              <a:blipFill>
                <a:blip r:embed="rId3"/>
                <a:stretch>
                  <a:fillRect l="-662"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19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F573-AE12-4EC1-9181-6DED9EB1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 – </a:t>
            </a:r>
            <a:r>
              <a:rPr lang="zh-CN" altLang="en-US" sz="4000" dirty="0">
                <a:solidFill>
                  <a:srgbClr val="FFFFFF"/>
                </a:solidFill>
              </a:rPr>
              <a:t>总结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E6D035-F097-4D65-B5DE-F30CAB1948D4}"/>
                  </a:ext>
                </a:extLst>
              </p:cNvPr>
              <p:cNvSpPr txBox="1"/>
              <p:nvPr/>
            </p:nvSpPr>
            <p:spPr>
              <a:xfrm>
                <a:off x="2269067" y="3259667"/>
                <a:ext cx="81872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矩阵的</a:t>
                </a:r>
                <a:r>
                  <a:rPr lang="en-CA" altLang="zh-CN" sz="2400" dirty="0"/>
                  <a:t>p-</a:t>
                </a:r>
                <a:r>
                  <a:rPr lang="en-US" altLang="zh-CN" sz="2400" dirty="0"/>
                  <a:t>norm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=‖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‖‖</m:t>
                    </m:r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altLang="zh-CN" sz="2400" i="1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i="0" dirty="0">
                    <a:latin typeface="+mj-lt"/>
                  </a:rPr>
                  <a:t>线性方程组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的解的相对误差与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400" dirty="0"/>
                  <a:t>成正比</a:t>
                </a:r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E6D035-F097-4D65-B5DE-F30CAB194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67" y="3259667"/>
                <a:ext cx="8187266" cy="1200329"/>
              </a:xfrm>
              <a:prstGeom prst="rect">
                <a:avLst/>
              </a:prstGeom>
              <a:blipFill>
                <a:blip r:embed="rId2"/>
                <a:stretch>
                  <a:fillRect l="-968" t="-4061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57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282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Solving linear system </vt:lpstr>
      <vt:lpstr>Vector norms</vt:lpstr>
      <vt:lpstr>Matrix norm</vt:lpstr>
      <vt:lpstr>Special cases</vt:lpstr>
      <vt:lpstr>Example</vt:lpstr>
      <vt:lpstr>Condition number and error</vt:lpstr>
      <vt:lpstr>Condition number and error</vt:lpstr>
      <vt:lpstr>Example</vt:lpstr>
      <vt:lpstr>Conclusion –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 </dc:title>
  <dc:creator>HUNT FENG</dc:creator>
  <cp:lastModifiedBy>HUNT FENG</cp:lastModifiedBy>
  <cp:revision>33</cp:revision>
  <dcterms:created xsi:type="dcterms:W3CDTF">2020-09-25T19:13:27Z</dcterms:created>
  <dcterms:modified xsi:type="dcterms:W3CDTF">2020-10-17T00:05:23Z</dcterms:modified>
</cp:coreProperties>
</file>