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F723B-DCAA-4664-A7FF-DD1645C595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A679AB-07CC-4636-9FD5-88FC874FA8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D2B17F-79DF-4895-8838-BA2B4897D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4B05D-4D52-4EFD-9805-D670A6A89FFC}" type="datetimeFigureOut">
              <a:rPr lang="en-CA" smtClean="0"/>
              <a:t>2020-09-25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34D48-2DE2-424B-9377-985A8CA2F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F8EA4-FC86-4FDD-8EB0-D5DF504B0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CE92D-A992-4C48-B64D-22EFEB8460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7128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4EFD6-FBB9-43B6-88FA-2ADFFB9CF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6F87F6-823D-46FF-A55B-FC6509FDF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34FF0-0021-465D-93BD-4CA5B2C77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4B05D-4D52-4EFD-9805-D670A6A89FFC}" type="datetimeFigureOut">
              <a:rPr lang="en-CA" smtClean="0"/>
              <a:t>2020-09-25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FDC35-88C0-4C92-B403-84741635E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44EA9-570B-474D-9203-3559C4AF7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CE92D-A992-4C48-B64D-22EFEB8460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3577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D5AD50-109B-4E78-8C75-0A1BCE0978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43DF21-F267-4579-8D73-31BBC78D4E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48527-AC0D-4932-89D0-46E92996D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4B05D-4D52-4EFD-9805-D670A6A89FFC}" type="datetimeFigureOut">
              <a:rPr lang="en-CA" smtClean="0"/>
              <a:t>2020-09-25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329A5-5145-49FA-8BE3-5DF932343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12F2CB-857B-4912-BA32-17B9A9653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CE92D-A992-4C48-B64D-22EFEB8460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3518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84BE1-371E-4603-BBFB-C4D441070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834C8-DC2B-4CD5-A2E7-CA48FDDBB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11D164-6D38-4533-AE57-3F7D0EBC7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4B05D-4D52-4EFD-9805-D670A6A89FFC}" type="datetimeFigureOut">
              <a:rPr lang="en-CA" smtClean="0"/>
              <a:t>2020-09-25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8205F0-A57E-43CC-AC60-C65906C16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FC6C4-2831-4A5C-823E-A4F13E72E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CE92D-A992-4C48-B64D-22EFEB8460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5724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C9735-765B-486E-8E1E-450651A6F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707FA8-5014-4A29-B53F-1BC5412AE2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AFC49A-DC0F-4837-A5F2-6F87AF835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4B05D-4D52-4EFD-9805-D670A6A89FFC}" type="datetimeFigureOut">
              <a:rPr lang="en-CA" smtClean="0"/>
              <a:t>2020-09-25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10F9E-8716-405A-A3DB-B2689B975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4947CA-E4D9-4C9C-89B2-055E7DE79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CE92D-A992-4C48-B64D-22EFEB8460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9887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37ECC-2286-439B-8402-D0CD858AE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B8D82-6A80-4F0D-BCF9-C3913271F1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ABC9D6-F41B-4263-919B-3B2DFF1D9F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F3E13D-D8B0-41A4-AAB3-E27E4541B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4B05D-4D52-4EFD-9805-D670A6A89FFC}" type="datetimeFigureOut">
              <a:rPr lang="en-CA" smtClean="0"/>
              <a:t>2020-09-25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F12AB9-3295-4D1A-8156-B70883311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88756B-314C-42F8-BB26-2D456B12D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CE92D-A992-4C48-B64D-22EFEB8460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2325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03F24-8802-4524-BEAC-C061D7ED1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7391D5-8DAF-4DC2-9F70-176BA62753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1BD63C-808E-4C21-A794-922471630E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E06ED6-2B40-4D37-ACC2-8A7804D0E2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63D37D-8FFE-469A-BC44-0E6A219802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FCA72E-80A4-4B65-9C1F-9FD824117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4B05D-4D52-4EFD-9805-D670A6A89FFC}" type="datetimeFigureOut">
              <a:rPr lang="en-CA" smtClean="0"/>
              <a:t>2020-09-25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62446B-8EA6-4891-85AF-086B92D2E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9D04ED-27DB-467A-9E71-8870DE276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CE92D-A992-4C48-B64D-22EFEB8460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539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9C59E-E749-463F-AF00-F1B5D6F57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3FC2D8-DE88-4607-BD45-98FD58711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4B05D-4D52-4EFD-9805-D670A6A89FFC}" type="datetimeFigureOut">
              <a:rPr lang="en-CA" smtClean="0"/>
              <a:t>2020-09-25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D92015-9685-4C66-8B4C-96430FC2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380FB8-88F3-4798-B804-BB5B7F404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CE92D-A992-4C48-B64D-22EFEB8460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164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802532-52FF-4BF9-90D4-B8386C74E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4B05D-4D52-4EFD-9805-D670A6A89FFC}" type="datetimeFigureOut">
              <a:rPr lang="en-CA" smtClean="0"/>
              <a:t>2020-09-25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4E9B38-F329-4311-8F96-BC6D0B4F9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855C15-F7EB-42DC-860C-0D6B0DB63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CE92D-A992-4C48-B64D-22EFEB8460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1016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DFFD6-A6F0-4EBA-A315-463113F2A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99F74-CD7D-4D01-98F6-D89E0764C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9AD81F-83B2-4086-8BA9-6F13E20C0B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419D88-7B61-4515-A0E2-188688B14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4B05D-4D52-4EFD-9805-D670A6A89FFC}" type="datetimeFigureOut">
              <a:rPr lang="en-CA" smtClean="0"/>
              <a:t>2020-09-25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BED8FD-C995-4B70-BE27-B71A6A0E3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7709EB-ABAE-468C-B788-1AA24AE55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CE92D-A992-4C48-B64D-22EFEB8460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1066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B7CAA-1587-46C8-9FA4-EE5A30397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8EDCA4-404A-46FA-90B3-923DBB6DC0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58EEB2-968C-4ECD-953B-0C4AFB9BE4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498822-123B-49EB-8C76-86A24C52B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4B05D-4D52-4EFD-9805-D670A6A89FFC}" type="datetimeFigureOut">
              <a:rPr lang="en-CA" smtClean="0"/>
              <a:t>2020-09-25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8E9782-BA22-4391-8A3C-F0E092647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B10AF0-FC32-434C-BDEF-03780887F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CE92D-A992-4C48-B64D-22EFEB8460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7747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C9C4EA-EB2B-45B1-A5CE-0F40B4AC0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8C1385-E477-460D-96B5-597546CCA7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792A06-8C5E-4827-950C-3F4ABE48D1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4B05D-4D52-4EFD-9805-D670A6A89FFC}" type="datetimeFigureOut">
              <a:rPr lang="en-CA" smtClean="0"/>
              <a:t>2020-09-25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D02B1-4504-4B7C-B581-51555FC335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6E39C-DA51-484D-B27C-1B646C2E10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CE92D-A992-4C48-B64D-22EFEB8460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619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0DEC48-82AE-4CFF-9EB8-176E7547D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CN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Solving Non-linear equation </a:t>
            </a:r>
            <a:endParaRPr lang="en-US" sz="6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AA880A-41D4-4720-98EB-949654D85172}"/>
              </a:ext>
            </a:extLst>
          </p:cNvPr>
          <p:cNvSpPr txBox="1"/>
          <p:nvPr/>
        </p:nvSpPr>
        <p:spPr>
          <a:xfrm>
            <a:off x="4550833" y="4351867"/>
            <a:ext cx="30903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Fix</a:t>
            </a:r>
            <a:r>
              <a:rPr lang="en-US" altLang="zh-CN" dirty="0">
                <a:solidFill>
                  <a:schemeClr val="bg1"/>
                </a:solidFill>
              </a:rPr>
              <a:t>ed</a:t>
            </a:r>
            <a:r>
              <a:rPr lang="en-US" dirty="0">
                <a:solidFill>
                  <a:schemeClr val="bg1"/>
                </a:solidFill>
              </a:rPr>
              <a:t> point iteration</a:t>
            </a:r>
            <a:endParaRPr lang="en-CA" dirty="0">
              <a:solidFill>
                <a:schemeClr val="bg1"/>
              </a:solidFill>
            </a:endParaRPr>
          </a:p>
          <a:p>
            <a:pPr algn="ctr"/>
            <a:endParaRPr lang="en-CA" dirty="0">
              <a:solidFill>
                <a:schemeClr val="bg1"/>
              </a:solidFill>
            </a:endParaRPr>
          </a:p>
          <a:p>
            <a:pPr algn="ctr"/>
            <a:r>
              <a:rPr lang="zh-CN" altLang="en-US" dirty="0">
                <a:solidFill>
                  <a:schemeClr val="bg1"/>
                </a:solidFill>
              </a:rPr>
              <a:t>不正经讲师：理科宅</a:t>
            </a:r>
            <a:r>
              <a:rPr lang="en-US" altLang="zh-CN" dirty="0">
                <a:solidFill>
                  <a:schemeClr val="bg1"/>
                </a:solidFill>
              </a:rPr>
              <a:t>Hunt</a:t>
            </a:r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104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3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8DBDE74-215F-4C7E-A2E0-9F38E3666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altLang="zh-CN" sz="4000">
                <a:solidFill>
                  <a:srgbClr val="FFFFFF"/>
                </a:solidFill>
              </a:rPr>
              <a:t>Fix-point iteration - </a:t>
            </a:r>
            <a:r>
              <a:rPr lang="zh-CN" altLang="en-US" sz="4000">
                <a:solidFill>
                  <a:srgbClr val="FFFFFF"/>
                </a:solidFill>
              </a:rPr>
              <a:t>不动点迭代</a:t>
            </a:r>
            <a:endParaRPr lang="en-CA" sz="400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F044E9-3450-4079-B794-ED8F683333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60753" y="2270690"/>
                <a:ext cx="9225313" cy="2410140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400" dirty="0"/>
                  <a:t>举个栗子</a:t>
                </a:r>
                <a:endParaRPr lang="en-CA" altLang="zh-CN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CA" altLang="zh-CN" sz="2400" b="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CA" altLang="zh-CN" sz="2400" b="0" i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CA" altLang="zh-CN" sz="24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func>
                    </m:oMath>
                  </m:oMathPara>
                </a14:m>
                <a:endParaRPr lang="en-CA" altLang="zh-CN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 altLang="zh-CN" sz="2400" b="0" i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CA" altLang="zh-CN" sz="2400" b="0" i="1">
                          <a:latin typeface="Cambria Math" panose="02040503050406030204" pitchFamily="18" charset="0"/>
                        </a:rPr>
                        <m:t>⁡(</m:t>
                      </m:r>
                      <m:func>
                        <m:funcPr>
                          <m:ctrlPr>
                            <a:rPr lang="en-CA" altLang="zh-CN" sz="2400" b="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CA" altLang="zh-CN" sz="2400" b="0" i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CA" altLang="zh-CN" sz="24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func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）</m:t>
                      </m:r>
                    </m:oMath>
                  </m:oMathPara>
                </a14:m>
                <a:endParaRPr lang="en-CA" altLang="zh-CN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CA" altLang="zh-CN" sz="2400" b="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CA" altLang="zh-CN" sz="2400" b="0" i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CA" altLang="zh-CN" sz="24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CA" altLang="zh-CN" sz="2400" b="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CA" altLang="zh-CN" sz="2400" b="0" i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CA" altLang="zh-CN" sz="24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unc>
                                        <m:funcPr>
                                          <m:ctrlPr>
                                            <a:rPr lang="en-CA" altLang="zh-CN" sz="2400" b="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CA" altLang="zh-CN" sz="2400" b="0" i="0">
                                              <a:latin typeface="Cambria Math" panose="02040503050406030204" pitchFamily="18" charset="0"/>
                                            </a:rPr>
                                            <m:t>cos</m:t>
                                          </m:r>
                                        </m:fName>
                                        <m:e>
                                          <m:r>
                                            <a:rPr lang="en-CA" altLang="zh-CN" sz="2400" b="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func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func>
                    </m:oMath>
                  </m:oMathPara>
                </a14:m>
                <a:endParaRPr lang="en-CA" altLang="zh-CN" sz="24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altLang="zh-CN" sz="2400" b="0" i="1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CA" altLang="zh-CN" sz="2400" dirty="0"/>
              </a:p>
              <a:p>
                <a:r>
                  <a:rPr lang="zh-CN" altLang="en-US" sz="2400" dirty="0"/>
                  <a:t>我的古董</a:t>
                </a:r>
                <a:r>
                  <a:rPr lang="en-US" altLang="zh-CN" sz="2400" dirty="0"/>
                  <a:t>CASIO</a:t>
                </a:r>
                <a:r>
                  <a:rPr lang="zh-CN" altLang="en-US" sz="2400" dirty="0"/>
                  <a:t>停在了</a:t>
                </a:r>
                <a:r>
                  <a:rPr lang="en-CA" altLang="zh-CN" sz="2400" dirty="0"/>
                  <a:t>0.7390851332</a:t>
                </a:r>
                <a:r>
                  <a:rPr lang="zh-CN" altLang="en-US" sz="2400" dirty="0"/>
                  <a:t>上不动了</a:t>
                </a:r>
                <a:endParaRPr lang="en-CA" altLang="zh-CN" sz="2400" dirty="0"/>
              </a:p>
              <a:p>
                <a:endParaRPr lang="en-CA" altLang="zh-CN" sz="2400" dirty="0"/>
              </a:p>
              <a:p>
                <a:pPr marL="0" indent="0">
                  <a:buNone/>
                </a:pPr>
                <a:endParaRPr lang="en-CA" altLang="zh-CN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F044E9-3450-4079-B794-ED8F683333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60753" y="2270690"/>
                <a:ext cx="9225313" cy="2410140"/>
              </a:xfrm>
              <a:blipFill>
                <a:blip r:embed="rId2"/>
                <a:stretch>
                  <a:fillRect l="-859" t="-328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FF3F99A-9273-4FEF-95B2-34C77F9EC23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7" r="-989" b="-1"/>
          <a:stretch/>
        </p:blipFill>
        <p:spPr>
          <a:xfrm>
            <a:off x="2985797" y="4550778"/>
            <a:ext cx="5803640" cy="18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140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588655-0836-431B-9B6E-FA34F27D3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altLang="zh-CN" sz="4000">
                <a:solidFill>
                  <a:srgbClr val="FFFFFF"/>
                </a:solidFill>
              </a:rPr>
              <a:t>Fixed point – </a:t>
            </a:r>
            <a:r>
              <a:rPr lang="zh-CN" altLang="en-US" sz="4000">
                <a:solidFill>
                  <a:srgbClr val="FFFFFF"/>
                </a:solidFill>
              </a:rPr>
              <a:t>不动点</a:t>
            </a:r>
            <a:endParaRPr lang="en-CA" sz="400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E1820D-0CFE-4470-8433-42F88C375C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67624" y="2490436"/>
                <a:ext cx="9708995" cy="3567173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sz="2400" dirty="0"/>
                  <a:t>Def</a:t>
                </a:r>
                <a:r>
                  <a:rPr lang="en-CA" altLang="zh-CN" sz="2400" dirty="0"/>
                  <a:t>:</a:t>
                </a:r>
                <a:r>
                  <a:rPr lang="zh-CN" altLang="en-US" sz="2400" dirty="0"/>
                  <a:t> </a:t>
                </a:r>
                <a:r>
                  <a:rPr lang="en-CA" altLang="zh-CN" sz="2400" dirty="0"/>
                  <a:t>A</a:t>
                </a:r>
                <a:r>
                  <a:rPr lang="zh-CN" altLang="en-US" sz="2400" dirty="0"/>
                  <a:t> </a:t>
                </a:r>
                <a:r>
                  <a:rPr lang="en-CA" altLang="zh-CN" sz="2400" dirty="0"/>
                  <a:t>fixed point of a function </a:t>
                </a:r>
                <a14:m>
                  <m:oMath xmlns:m="http://schemas.openxmlformats.org/officeDocument/2006/math">
                    <m:r>
                      <a:rPr lang="en-CA" altLang="zh-CN" sz="24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CA" altLang="zh-CN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altLang="zh-CN" sz="24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CA" altLang="zh-CN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2400" dirty="0"/>
                  <a:t> is a point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CA" sz="2400" dirty="0"/>
                  <a:t> such that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CA" sz="2400" dirty="0"/>
                  <a:t>.</a:t>
                </a:r>
              </a:p>
              <a:p>
                <a:pPr marL="0" indent="0">
                  <a:buNone/>
                </a:pPr>
                <a:endParaRPr lang="en-CA" sz="2400" dirty="0"/>
              </a:p>
              <a:p>
                <a:pPr marL="0" indent="0">
                  <a:buNone/>
                </a:pPr>
                <a:r>
                  <a:rPr lang="zh-CN" altLang="en-US" sz="2400" dirty="0"/>
                  <a:t>举个例子，对于函数 </a:t>
                </a:r>
                <a14:m>
                  <m:oMath xmlns:m="http://schemas.openxmlformats.org/officeDocument/2006/math">
                    <m:r>
                      <a:rPr lang="en-CA" altLang="zh-CN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CA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CA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CA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CA" altLang="zh-CN" sz="2400" b="0" i="1" smtClean="0">
                        <a:latin typeface="Cambria Math" panose="02040503050406030204" pitchFamily="18" charset="0"/>
                      </a:rPr>
                      <m:t>−2)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来说</m:t>
                    </m:r>
                  </m:oMath>
                </a14:m>
                <a:r>
                  <a:rPr lang="zh-CN" altLang="en-US" sz="2400" dirty="0"/>
                  <a:t>，</a:t>
                </a:r>
                <a14:m>
                  <m:oMath xmlns:m="http://schemas.openxmlformats.org/officeDocument/2006/math">
                    <m:r>
                      <a:rPr lang="en-CA" altLang="zh-CN" sz="24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CA" altLang="zh-CN" sz="2400" b="0" i="1" dirty="0" smtClean="0">
                        <a:latin typeface="Cambria Math" panose="02040503050406030204" pitchFamily="18" charset="0"/>
                      </a:rPr>
                      <m:t>=0, </m:t>
                    </m:r>
                    <m:r>
                      <a:rPr lang="en-CA" altLang="zh-CN" sz="24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CA" altLang="zh-CN" sz="2400" b="0" i="1" dirty="0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zh-CN" altLang="en-US" sz="2400" dirty="0"/>
                  <a:t>都是不动点</a:t>
                </a:r>
                <a:endParaRPr lang="en-CA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E1820D-0CFE-4470-8433-42F88C375C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67624" y="2490436"/>
                <a:ext cx="9708995" cy="3567173"/>
              </a:xfrm>
              <a:blipFill>
                <a:blip r:embed="rId2"/>
                <a:stretch>
                  <a:fillRect l="-94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163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A5181D-3DB7-44D2-BE7B-851595955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CA" sz="4000" dirty="0">
                <a:solidFill>
                  <a:srgbClr val="FFFFFF"/>
                </a:solidFill>
              </a:rPr>
              <a:t>Contraction mapping – </a:t>
            </a:r>
            <a:r>
              <a:rPr lang="zh-CN" altLang="en-US" sz="4000" dirty="0">
                <a:solidFill>
                  <a:srgbClr val="FFFFFF"/>
                </a:solidFill>
              </a:rPr>
              <a:t>收缩映射</a:t>
            </a:r>
            <a:endParaRPr lang="en-CA" sz="4000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19ACD8-C4E8-4067-9A0B-F60C06AF7A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67624" y="2490436"/>
                <a:ext cx="9708995" cy="3567173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CA" sz="2400" dirty="0"/>
                  <a:t>Def: Let </a:t>
                </a:r>
                <a14:m>
                  <m:oMath xmlns:m="http://schemas.openxmlformats.org/officeDocument/2006/math">
                    <m:r>
                      <a:rPr lang="en-CA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24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CA" sz="24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CA" sz="240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CA" sz="24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CA" sz="2400" dirty="0"/>
                  <a:t>be a complete metric space. Then a map </a:t>
                </a:r>
                <a14:m>
                  <m:oMath xmlns:m="http://schemas.openxmlformats.org/officeDocument/2006/math">
                    <m:r>
                      <a:rPr lang="en-CA" sz="240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CA" sz="2400" i="1" dirty="0" smtClean="0">
                        <a:latin typeface="Cambria Math" panose="02040503050406030204" pitchFamily="18" charset="0"/>
                      </a:rPr>
                      <m:t> : </m:t>
                    </m:r>
                    <m:r>
                      <a:rPr lang="en-CA" sz="24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CA" sz="2400" i="1" dirty="0" smtClean="0">
                        <a:latin typeface="Cambria Math" panose="02040503050406030204" pitchFamily="18" charset="0"/>
                      </a:rPr>
                      <m:t> → </m:t>
                    </m:r>
                    <m:r>
                      <a:rPr lang="en-CA" sz="24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CA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sz="2400" dirty="0"/>
                  <a:t>is called a contraction mapping on </a:t>
                </a:r>
                <a14:m>
                  <m:oMath xmlns:m="http://schemas.openxmlformats.org/officeDocument/2006/math">
                    <m:r>
                      <a:rPr lang="en-CA" sz="24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CA" sz="2400" dirty="0"/>
                  <a:t> if there exists </a:t>
                </a:r>
                <a14:m>
                  <m:oMath xmlns:m="http://schemas.openxmlformats.org/officeDocument/2006/math">
                    <m:r>
                      <a:rPr lang="en-CA" sz="240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CA" sz="2400" i="1" dirty="0" smtClean="0">
                        <a:latin typeface="Cambria Math" panose="02040503050406030204" pitchFamily="18" charset="0"/>
                      </a:rPr>
                      <m:t> ∈ [0, 1) </m:t>
                    </m:r>
                  </m:oMath>
                </a14:m>
                <a:r>
                  <a:rPr lang="en-CA" sz="2400" dirty="0"/>
                  <a:t>such that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, ∀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CA" sz="2400" dirty="0"/>
              </a:p>
              <a:p>
                <a:pPr marL="0" indent="0">
                  <a:buNone/>
                </a:pPr>
                <a:endParaRPr lang="en-CA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19ACD8-C4E8-4067-9A0B-F60C06AF7A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67624" y="2490436"/>
                <a:ext cx="9708995" cy="3567173"/>
              </a:xfrm>
              <a:blipFill>
                <a:blip r:embed="rId2"/>
                <a:stretch>
                  <a:fillRect l="-942" t="-2393" r="-87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utoShape 3" descr="d(T(x),T(y))\leq qd(x,y)">
            <a:extLst>
              <a:ext uri="{FF2B5EF4-FFF2-40B4-BE49-F238E27FC236}">
                <a16:creationId xmlns:a16="http://schemas.microsoft.com/office/drawing/2014/main" id="{7D9EAF55-8731-4F35-8E1E-5FDA4B3DF75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6850" y="-1984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DB0AAE5-C96C-4C69-BE1D-7E3DFA22E9DD}"/>
              </a:ext>
            </a:extLst>
          </p:cNvPr>
          <p:cNvSpPr/>
          <p:nvPr/>
        </p:nvSpPr>
        <p:spPr>
          <a:xfrm>
            <a:off x="4394201" y="3945467"/>
            <a:ext cx="3217332" cy="26839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9BAD37A-6013-42FF-A41F-792E140DD468}"/>
              </a:ext>
            </a:extLst>
          </p:cNvPr>
          <p:cNvSpPr/>
          <p:nvPr/>
        </p:nvSpPr>
        <p:spPr>
          <a:xfrm>
            <a:off x="5313439" y="4468907"/>
            <a:ext cx="1378856" cy="149677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29638F3-437E-4A73-A087-10F41C96FD28}"/>
              </a:ext>
            </a:extLst>
          </p:cNvPr>
          <p:cNvCxnSpPr>
            <a:cxnSpLocks/>
          </p:cNvCxnSpPr>
          <p:nvPr/>
        </p:nvCxnSpPr>
        <p:spPr>
          <a:xfrm flipH="1">
            <a:off x="6222121" y="4516113"/>
            <a:ext cx="583944" cy="555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D201C27-3B10-43AD-8FEC-8F75D7CBFF61}"/>
              </a:ext>
            </a:extLst>
          </p:cNvPr>
          <p:cNvCxnSpPr/>
          <p:nvPr/>
        </p:nvCxnSpPr>
        <p:spPr>
          <a:xfrm>
            <a:off x="5313439" y="4377267"/>
            <a:ext cx="443894" cy="694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4FFFACD-866B-43F4-942A-52A10028160A}"/>
                  </a:ext>
                </a:extLst>
              </p:cNvPr>
              <p:cNvSpPr txBox="1"/>
              <p:nvPr/>
            </p:nvSpPr>
            <p:spPr>
              <a:xfrm>
                <a:off x="5033261" y="4146781"/>
                <a:ext cx="3217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4FFFACD-866B-43F4-942A-52A1002816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3261" y="4146781"/>
                <a:ext cx="32173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A3F2973-B600-4667-9E2F-42C16D1F3191}"/>
                  </a:ext>
                </a:extLst>
              </p:cNvPr>
              <p:cNvSpPr txBox="1"/>
              <p:nvPr/>
            </p:nvSpPr>
            <p:spPr>
              <a:xfrm>
                <a:off x="6779461" y="4192601"/>
                <a:ext cx="2483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A3F2973-B600-4667-9E2F-42C16D1F31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9461" y="4192601"/>
                <a:ext cx="248302" cy="369332"/>
              </a:xfrm>
              <a:prstGeom prst="rect">
                <a:avLst/>
              </a:prstGeom>
              <a:blipFill>
                <a:blip r:embed="rId4"/>
                <a:stretch>
                  <a:fillRect r="-21951" b="-6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FA9B027-BDCD-470A-AA94-DD58C2AE09DD}"/>
                  </a:ext>
                </a:extLst>
              </p:cNvPr>
              <p:cNvSpPr txBox="1"/>
              <p:nvPr/>
            </p:nvSpPr>
            <p:spPr>
              <a:xfrm>
                <a:off x="5427209" y="4998531"/>
                <a:ext cx="3150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FA9B027-BDCD-470A-AA94-DD58C2AE09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7209" y="4998531"/>
                <a:ext cx="315081" cy="369332"/>
              </a:xfrm>
              <a:prstGeom prst="rect">
                <a:avLst/>
              </a:prstGeom>
              <a:blipFill>
                <a:blip r:embed="rId5"/>
                <a:stretch>
                  <a:fillRect r="-109615" b="-1147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CE6F324-6A09-4CF5-AF3B-8A3F9117C11B}"/>
                  </a:ext>
                </a:extLst>
              </p:cNvPr>
              <p:cNvSpPr txBox="1"/>
              <p:nvPr/>
            </p:nvSpPr>
            <p:spPr>
              <a:xfrm>
                <a:off x="3276600" y="5034465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CE6F324-6A09-4CF5-AF3B-8A3F9117C1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5034465"/>
                <a:ext cx="6096000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8434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67684F-6319-47FF-AD7D-3F66E2488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CA" sz="4000">
                <a:solidFill>
                  <a:srgbClr val="FFFFFF"/>
                </a:solidFill>
              </a:rPr>
              <a:t>B</a:t>
            </a:r>
            <a:r>
              <a:rPr lang="en-US" altLang="zh-CN" sz="4000">
                <a:solidFill>
                  <a:srgbClr val="FFFFFF"/>
                </a:solidFill>
              </a:rPr>
              <a:t>anach fixed point theorem - </a:t>
            </a:r>
            <a:r>
              <a:rPr lang="zh-CN" altLang="en-US" sz="4000">
                <a:solidFill>
                  <a:srgbClr val="FFFFFF"/>
                </a:solidFill>
              </a:rPr>
              <a:t>不动点定理</a:t>
            </a:r>
            <a:endParaRPr lang="en-CA" sz="400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6D4DF0-9603-4198-AB20-60D576D542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67624" y="2490436"/>
                <a:ext cx="9855579" cy="3567173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:r>
                  <a:rPr lang="en-CA" sz="2400" dirty="0"/>
                  <a:t>Let </a:t>
                </a:r>
                <a14:m>
                  <m:oMath xmlns:m="http://schemas.openxmlformats.org/officeDocument/2006/math">
                    <m:r>
                      <a:rPr lang="en-CA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2400" i="1" dirty="0" err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CA" sz="240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CA" sz="2400" i="1" dirty="0" err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CA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2400" dirty="0"/>
                  <a:t> be a non-empty complete metric space with a contraction mapping </a:t>
                </a:r>
                <a14:m>
                  <m:oMath xmlns:m="http://schemas.openxmlformats.org/officeDocument/2006/math">
                    <m:r>
                      <a:rPr lang="en-CA" sz="240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CA" sz="2400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CA" sz="24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CA" sz="240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CA" sz="24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CA" sz="2400" dirty="0"/>
                  <a:t>. Then </a:t>
                </a:r>
                <a14:m>
                  <m:oMath xmlns:m="http://schemas.openxmlformats.org/officeDocument/2006/math">
                    <m:r>
                      <a:rPr lang="en-CA" sz="240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CA" sz="2400" dirty="0"/>
                  <a:t> admits a unique fixed-point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CA" sz="2400" dirty="0"/>
                  <a:t> in </a:t>
                </a:r>
                <a14:m>
                  <m:oMath xmlns:m="http://schemas.openxmlformats.org/officeDocument/2006/math">
                    <m:r>
                      <a:rPr lang="en-CA" sz="24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CA" sz="2400" dirty="0"/>
                  <a:t> (i.e. </a:t>
                </a:r>
                <a14:m>
                  <m:oMath xmlns:m="http://schemas.openxmlformats.org/officeDocument/2006/math">
                    <m:r>
                      <a:rPr lang="en-CA" sz="240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CA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24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CA" sz="2400" i="1" dirty="0" smtClean="0">
                        <a:latin typeface="Cambria Math" panose="02040503050406030204" pitchFamily="18" charset="0"/>
                      </a:rPr>
                      <m:t>) =</m:t>
                    </m:r>
                    <m:r>
                      <a:rPr lang="en-CA" sz="2400" b="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CA" sz="2400" dirty="0"/>
                  <a:t>).</a:t>
                </a:r>
              </a:p>
              <a:p>
                <a:pPr marL="0" indent="0">
                  <a:buNone/>
                </a:pPr>
                <a:r>
                  <a:rPr lang="en-CA" sz="2400" dirty="0"/>
                  <a:t>Furthermore,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CA" sz="2400" dirty="0"/>
                  <a:t> can be found as follows: start with an arbitrary element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CA" sz="2400" dirty="0"/>
                  <a:t> in </a:t>
                </a:r>
                <a14:m>
                  <m:oMath xmlns:m="http://schemas.openxmlformats.org/officeDocument/2006/math">
                    <m:r>
                      <a:rPr lang="en-CA" sz="24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CA" sz="2400" dirty="0"/>
                  <a:t> and define a sequence </a:t>
                </a:r>
                <a14:m>
                  <m:oMath xmlns:m="http://schemas.openxmlformats.org/officeDocument/2006/math">
                    <m:r>
                      <a:rPr lang="en-CA" sz="2400" i="1" dirty="0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CA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i="1" dirty="0" err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sz="2400" i="1" dirty="0" err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CA" sz="2400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CA" sz="2400" dirty="0"/>
                  <a:t>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sz="2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CA" sz="2400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CA" sz="240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CA" sz="240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CA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sz="24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CA" sz="2400" i="1" dirty="0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CA" sz="2400" dirty="0"/>
                  <a:t> for </a:t>
                </a:r>
                <a14:m>
                  <m:oMath xmlns:m="http://schemas.openxmlformats.org/officeDocument/2006/math">
                    <m:r>
                      <a:rPr lang="en-CA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2400" i="1" dirty="0" smtClean="0">
                        <a:latin typeface="Cambria Math" panose="02040503050406030204" pitchFamily="18" charset="0"/>
                      </a:rPr>
                      <m:t> ≥ 1</m:t>
                    </m:r>
                  </m:oMath>
                </a14:m>
                <a:r>
                  <a:rPr lang="en-CA" sz="2400" dirty="0"/>
                  <a:t>.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sz="24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CA" sz="2400" i="1" dirty="0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CA" sz="2400" b="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CA" sz="24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6D4DF0-9603-4198-AB20-60D576D542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67624" y="2490436"/>
                <a:ext cx="9855579" cy="3567173"/>
              </a:xfrm>
              <a:blipFill>
                <a:blip r:embed="rId2"/>
                <a:stretch>
                  <a:fillRect l="-928" r="-68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5614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6D0F90-05B3-4B94-BD5D-8E5208B1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altLang="zh-CN" sz="4000">
                <a:solidFill>
                  <a:srgbClr val="FFFFFF"/>
                </a:solidFill>
              </a:rPr>
              <a:t>Simplified condition</a:t>
            </a:r>
            <a:endParaRPr lang="en-CA" sz="400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F05185-E434-49E9-9FDC-1008B489B8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67624" y="2490436"/>
                <a:ext cx="9708995" cy="3567173"/>
              </a:xfrm>
            </p:spPr>
            <p:txBody>
              <a:bodyPr anchor="ctr">
                <a:normAutofit/>
              </a:bodyPr>
              <a:lstStyle/>
              <a:p>
                <a:r>
                  <a:rPr lang="zh-CN" altLang="en-US" sz="2400" dirty="0"/>
                  <a:t>我都没学过度量空间，能说人话吗？</a:t>
                </a:r>
                <a:endParaRPr lang="en-CA" altLang="zh-CN" sz="2400" dirty="0"/>
              </a:p>
              <a:p>
                <a:r>
                  <a:rPr lang="en-US" sz="2400" dirty="0"/>
                  <a:t>Proposition: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2400" dirty="0"/>
                  <a:t> is differentiable 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b="0" dirty="0"/>
                  <a:t>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b="0" dirty="0"/>
                  <a:t> in some closed interval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sz="2400" b="0" dirty="0"/>
                  <a:t>, then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b="0" dirty="0"/>
                  <a:t> has a unique fixed point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sz="2400" b="0" dirty="0"/>
                  <a:t>. 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CA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altLang="zh-CN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CA" altLang="zh-CN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CA" altLang="zh-CN" sz="2400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zh-CN" altLang="en-US" sz="2400" b="0" dirty="0"/>
                  <a:t>只是个</a:t>
                </a:r>
                <a:r>
                  <a:rPr lang="en-CA" altLang="zh-CN" sz="2400" b="0" dirty="0"/>
                  <a:t>sufficient condition, </a:t>
                </a:r>
                <a:r>
                  <a:rPr lang="zh-CN" altLang="en-US" sz="2400" b="0" dirty="0"/>
                  <a:t>并不是</a:t>
                </a:r>
                <a:r>
                  <a:rPr lang="en-US" altLang="zh-CN" sz="2400" b="0" dirty="0"/>
                  <a:t>necessary condition</a:t>
                </a:r>
                <a:r>
                  <a:rPr lang="zh-CN" altLang="en-US" sz="2400" b="0" dirty="0"/>
                  <a:t>哦！</a:t>
                </a:r>
                <a:endParaRPr lang="en-US" sz="2400" b="0" dirty="0"/>
              </a:p>
              <a:p>
                <a:pPr marL="0" indent="0">
                  <a:buNone/>
                </a:pPr>
                <a:r>
                  <a:rPr lang="en-CA" sz="2400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F05185-E434-49E9-9FDC-1008B489B8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67624" y="2490436"/>
                <a:ext cx="9708995" cy="3567173"/>
              </a:xfrm>
              <a:blipFill>
                <a:blip r:embed="rId2"/>
                <a:stretch>
                  <a:fillRect l="-81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3340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5B62EE-BA7B-4AA1-BA0B-AD33B3CB9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altLang="zh-CN" sz="4000">
                <a:solidFill>
                  <a:srgbClr val="FFFFFF"/>
                </a:solidFill>
              </a:rPr>
              <a:t>Example - </a:t>
            </a:r>
            <a:r>
              <a:rPr lang="zh-CN" altLang="en-US" sz="4000">
                <a:solidFill>
                  <a:srgbClr val="FFFFFF"/>
                </a:solidFill>
              </a:rPr>
              <a:t>举个栗子</a:t>
            </a:r>
            <a:endParaRPr lang="en-CA" sz="400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1E1ED7-B1C8-4FA4-8756-3AF6841A3F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67624" y="2490436"/>
                <a:ext cx="9708995" cy="3567173"/>
              </a:xfrm>
            </p:spPr>
            <p:txBody>
              <a:bodyPr anchor="t">
                <a:normAutofit/>
              </a:bodyPr>
              <a:lstStyle/>
              <a:p>
                <a:r>
                  <a:rPr lang="en-US" sz="2400" dirty="0"/>
                  <a:t>Find the fixed points of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−2)</m:t>
                    </m:r>
                  </m:oMath>
                </a14:m>
                <a:r>
                  <a:rPr lang="en-CA" sz="2400" dirty="0"/>
                  <a:t>. And explain what will happen to the sequence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CA" sz="2400" dirty="0"/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CA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∈[0, 4]</m:t>
                    </m:r>
                  </m:oMath>
                </a14:m>
                <a:r>
                  <a:rPr lang="en-CA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sz="24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CA" sz="2400" b="0" i="1" dirty="0" smtClean="0">
                        <a:latin typeface="Cambria Math" panose="02040503050406030204" pitchFamily="18" charset="0"/>
                      </a:rPr>
                      <m:t>&gt;4</m:t>
                    </m:r>
                  </m:oMath>
                </a14:m>
                <a:r>
                  <a:rPr lang="en-CA" sz="24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1E1ED7-B1C8-4FA4-8756-3AF6841A3F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67624" y="2490436"/>
                <a:ext cx="9708995" cy="3567173"/>
              </a:xfrm>
              <a:blipFill>
                <a:blip r:embed="rId2"/>
                <a:stretch>
                  <a:fillRect l="-816" t="-2393" r="-25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2413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26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321794E-2B88-419C-AD03-D90F8FAC9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altLang="zh-CN" sz="4000">
                <a:solidFill>
                  <a:srgbClr val="FFFFFF"/>
                </a:solidFill>
              </a:rPr>
              <a:t>Connection to solving equation</a:t>
            </a:r>
            <a:endParaRPr lang="en-CA" sz="400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82B9FA-1702-4455-B7DE-6C51AE2622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24904" y="2494450"/>
                <a:ext cx="6375488" cy="3563159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400" dirty="0"/>
                  <a:t>说了这么多，跟解方程有啥关系？</a:t>
                </a:r>
                <a:endParaRPr lang="en-CA" altLang="zh-CN" sz="2400" dirty="0"/>
              </a:p>
              <a:p>
                <a:r>
                  <a:rPr lang="en-CA" sz="2400" dirty="0"/>
                  <a:t>Find</a:t>
                </a:r>
                <a:r>
                  <a:rPr lang="zh-CN" altLang="en-US" sz="2400" dirty="0"/>
                  <a:t> </a:t>
                </a:r>
                <a:r>
                  <a:rPr lang="en-CA" altLang="zh-CN" sz="2400" dirty="0"/>
                  <a:t>the</a:t>
                </a:r>
                <a:r>
                  <a:rPr lang="zh-CN" altLang="en-US" sz="2400" dirty="0"/>
                  <a:t> </a:t>
                </a:r>
                <a:r>
                  <a:rPr lang="en-CA" altLang="zh-CN" sz="2400" dirty="0"/>
                  <a:t>solution</a:t>
                </a:r>
                <a:r>
                  <a:rPr lang="zh-CN" altLang="en-US" sz="2400" dirty="0"/>
                  <a:t> </a:t>
                </a:r>
                <a:r>
                  <a:rPr lang="en-CA" altLang="zh-CN" sz="2400" dirty="0"/>
                  <a:t>to</a:t>
                </a:r>
                <a:r>
                  <a:rPr lang="zh-CN" altLang="en-US" sz="240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CA" altLang="zh-CN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altLang="zh-CN" sz="24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CA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CA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CA" altLang="zh-CN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altLang="zh-CN" sz="24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CA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CA" sz="2400" dirty="0"/>
                  <a:t> on interval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[0,1]</m:t>
                    </m:r>
                  </m:oMath>
                </a14:m>
                <a:r>
                  <a:rPr lang="en-CA" sz="2400" dirty="0"/>
                  <a:t> using fixed point iteration.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82B9FA-1702-4455-B7DE-6C51AE2622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24904" y="2494450"/>
                <a:ext cx="6375488" cy="3563159"/>
              </a:xfrm>
              <a:blipFill>
                <a:blip r:embed="rId2"/>
                <a:stretch>
                  <a:fillRect l="-1338" t="-222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599DE369-4565-4F2F-8203-3B669C82914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62" b="11338"/>
          <a:stretch/>
        </p:blipFill>
        <p:spPr>
          <a:xfrm>
            <a:off x="8113661" y="3132066"/>
            <a:ext cx="3438154" cy="2925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342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EFF573-AE12-4EC1-9181-6DED9EB13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Conclusion – </a:t>
            </a:r>
            <a:r>
              <a:rPr lang="zh-CN" altLang="en-US" sz="4000">
                <a:solidFill>
                  <a:srgbClr val="FFFFFF"/>
                </a:solidFill>
              </a:rPr>
              <a:t>总结</a:t>
            </a:r>
            <a:endParaRPr lang="en-CA" sz="400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377668-A975-4460-A73F-10F51153B2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67624" y="2490436"/>
                <a:ext cx="9708995" cy="3567173"/>
              </a:xfrm>
            </p:spPr>
            <p:txBody>
              <a:bodyPr anchor="ctr"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CA" altLang="zh-CN" sz="2400" b="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CA" altLang="zh-CN" sz="2400" b="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altLang="zh-CN" sz="2400" b="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CA" altLang="zh-CN" sz="2400" b="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sz="2400"/>
                  <a:t>不动点就是在变换下不变的点 </a:t>
                </a:r>
                <a14:m>
                  <m:oMath xmlns:m="http://schemas.openxmlformats.org/officeDocument/2006/math">
                    <m:r>
                      <a:rPr lang="en-CA" altLang="zh-CN" sz="2400" b="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CA" altLang="zh-CN" sz="24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altLang="zh-CN" sz="2400" b="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CA" altLang="zh-CN" sz="24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altLang="zh-CN" sz="2400" b="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CA" altLang="zh-CN" sz="2400" b="0"/>
              </a:p>
              <a:p>
                <a:r>
                  <a:rPr lang="zh-CN" altLang="en-US" sz="2400" b="0"/>
                  <a:t>在某段区间</a:t>
                </a:r>
                <a14:m>
                  <m:oMath xmlns:m="http://schemas.openxmlformats.org/officeDocument/2006/math"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zh-CN" altLang="en-US" sz="2400" b="0"/>
                  <a:t>上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CA" sz="24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sz="2400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2400" b="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CA" sz="2400" b="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CA" sz="2400" b="0" i="1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CA" sz="2400"/>
                  <a:t> </a:t>
                </a:r>
                <a:r>
                  <a:rPr lang="zh-CN" altLang="en-US" sz="2400"/>
                  <a:t>可以推出</a:t>
                </a:r>
                <a14:m>
                  <m:oMath xmlns:m="http://schemas.openxmlformats.org/officeDocument/2006/math">
                    <m:r>
                      <a:rPr lang="en-CA" altLang="zh-CN" sz="2400" b="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在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zh-CN" altLang="en-US" sz="2400"/>
                  <a:t>上是收缩映射，从而在</a:t>
                </a:r>
                <a14:m>
                  <m:oMath xmlns:m="http://schemas.openxmlformats.org/officeDocument/2006/math">
                    <m:r>
                      <a:rPr lang="en-CA" altLang="zh-CN" sz="2400" b="0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上</m:t>
                    </m:r>
                  </m:oMath>
                </a14:m>
                <a:r>
                  <a:rPr lang="zh-CN" altLang="en-US" sz="2400"/>
                  <a:t>必定有唯一的不动点</a:t>
                </a:r>
                <a:endParaRPr lang="en-CA" altLang="zh-CN" sz="2400"/>
              </a:p>
              <a:p>
                <a:r>
                  <a:rPr lang="zh-CN" altLang="en-US" sz="2400"/>
                  <a:t>可以用不动点来解方程</a:t>
                </a:r>
                <a:endParaRPr lang="en-CA" altLang="zh-CN" sz="2400"/>
              </a:p>
              <a:p>
                <a:pPr lvl="1"/>
                <a:r>
                  <a:rPr lang="zh-CN" altLang="en-US" dirty="0"/>
                  <a:t>值得一提，著名的牛顿迭代法（下节课讲）就是利用了不动点迭代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377668-A975-4460-A73F-10F51153B2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67624" y="2490436"/>
                <a:ext cx="9708995" cy="3567173"/>
              </a:xfrm>
              <a:blipFill>
                <a:blip r:embed="rId2"/>
                <a:stretch>
                  <a:fillRect l="-816" r="-100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0571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532</Words>
  <Application>Microsoft Office PowerPoint</Application>
  <PresentationFormat>Widescreen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Solving Non-linear equation </vt:lpstr>
      <vt:lpstr>Fix-point iteration - 不动点迭代</vt:lpstr>
      <vt:lpstr>Fixed point – 不动点</vt:lpstr>
      <vt:lpstr>Contraction mapping – 收缩映射</vt:lpstr>
      <vt:lpstr>Banach fixed point theorem - 不动点定理</vt:lpstr>
      <vt:lpstr>Simplified condition</vt:lpstr>
      <vt:lpstr>Example - 举个栗子</vt:lpstr>
      <vt:lpstr>Connection to solving equation</vt:lpstr>
      <vt:lpstr>Conclusion – 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Solving Non-linear equation </dc:title>
  <dc:creator>HUNT FENG</dc:creator>
  <cp:lastModifiedBy>HUNT FENG</cp:lastModifiedBy>
  <cp:revision>2</cp:revision>
  <dcterms:created xsi:type="dcterms:W3CDTF">2020-09-25T19:13:27Z</dcterms:created>
  <dcterms:modified xsi:type="dcterms:W3CDTF">2020-09-25T21:57:37Z</dcterms:modified>
</cp:coreProperties>
</file>