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0" r:id="rId4"/>
    <p:sldId id="258" r:id="rId5"/>
    <p:sldId id="268" r:id="rId6"/>
    <p:sldId id="259" r:id="rId7"/>
    <p:sldId id="261" r:id="rId8"/>
    <p:sldId id="262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Solving Non-linear equation 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3841484" y="4543029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Newton’s method and its variations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0F90-05B3-4B94-BD5D-8E5208B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Modified Newton </a:t>
            </a:r>
            <a:r>
              <a:rPr lang="en-US" sz="4000" dirty="0">
                <a:solidFill>
                  <a:srgbClr val="FFFFFF"/>
                </a:solidFill>
              </a:rPr>
              <a:t>– </a:t>
            </a:r>
            <a:r>
              <a:rPr lang="zh-CN" altLang="en-US" sz="4000" dirty="0">
                <a:solidFill>
                  <a:srgbClr val="FFFFFF"/>
                </a:solidFill>
              </a:rPr>
              <a:t>改版</a:t>
            </a:r>
            <a:r>
              <a:rPr lang="en-US" altLang="zh-CN" sz="4000" dirty="0">
                <a:solidFill>
                  <a:srgbClr val="FFFFFF"/>
                </a:solidFill>
              </a:rPr>
              <a:t>Newton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05185-E434-49E9-9FDC-1008B489B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90436"/>
                <a:ext cx="10103881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2400" dirty="0"/>
                  <a:t>为了解决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altLang="zh-CN" sz="2400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en-CA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困难而出现的</a:t>
                </a:r>
                <a:endParaRPr lang="en-CA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并不是说</a:t>
                </a:r>
                <a:r>
                  <a:rPr lang="en-US" altLang="zh-CN" sz="2400" dirty="0"/>
                  <a:t>Newton’s method</a:t>
                </a:r>
                <a:r>
                  <a:rPr lang="zh-CN" altLang="en-US" sz="2400" dirty="0"/>
                  <a:t>就算不了，不过收敛得慢很多</a:t>
                </a:r>
                <a:endParaRPr lang="en-US" altLang="zh-CN" sz="2400" dirty="0"/>
              </a:p>
              <a:p>
                <a:r>
                  <a:rPr lang="en-US" altLang="zh-CN" sz="2400" dirty="0"/>
                  <a:t>Suppose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altLang="zh-CN" sz="2400" dirty="0"/>
                  <a:t> is a root with multiplicity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altLang="zh-CN" sz="2400" dirty="0"/>
                  <a:t> (that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altLang="zh-CN" sz="2400" dirty="0"/>
                  <a:t>). Then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altLang="zh-CN" sz="2400" dirty="0"/>
                  <a:t> suffiently close to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altLang="zh-CN" sz="2400" dirty="0"/>
                  <a:t> the sequence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altLang="zh-CN" sz="2400" dirty="0"/>
                  <a:t> defined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converges quadratically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05185-E434-49E9-9FDC-1008B489B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90436"/>
                <a:ext cx="10103881" cy="3567173"/>
              </a:xfrm>
              <a:blipFill>
                <a:blip r:embed="rId2"/>
                <a:stretch>
                  <a:fillRect l="-966" r="-9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87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62EE-BA7B-4AA1-BA0B-AD33B3CB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Example - </a:t>
            </a:r>
            <a:r>
              <a:rPr lang="zh-CN" altLang="en-US" sz="4000">
                <a:solidFill>
                  <a:srgbClr val="FFFFFF"/>
                </a:solidFill>
              </a:rPr>
              <a:t>举个栗子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Compare the convergence of </a:t>
                </a:r>
                <a:r>
                  <a:rPr lang="en-CA" sz="2400" dirty="0"/>
                  <a:t>Newton &amp; Modified Newton when solving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−1)=0</m:t>
                    </m:r>
                  </m:oMath>
                </a14:m>
                <a:r>
                  <a:rPr lang="en-CA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2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BDAD430-A1F0-43F7-A90B-4B62EA49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62" y="3214665"/>
            <a:ext cx="4631971" cy="34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7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F573-AE12-4EC1-9181-6DED9EB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– </a:t>
            </a:r>
            <a:r>
              <a:rPr lang="zh-CN" altLang="en-US" sz="4000">
                <a:solidFill>
                  <a:srgbClr val="FFFFFF"/>
                </a:solidFill>
              </a:rPr>
              <a:t>总结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77668-A975-4460-A73F-10F51153B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US" altLang="zh-CN" sz="2400" b="0" dirty="0"/>
                  <a:t>Newton </a:t>
                </a:r>
                <a:r>
                  <a:rPr lang="zh-CN" altLang="en-US" sz="2400" b="0" dirty="0"/>
                  <a:t>固然好，但缺点有两个。都集中在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b="0" dirty="0"/>
                  <a:t>上。</a:t>
                </a:r>
                <a:endParaRPr lang="en-CA" altLang="zh-CN" sz="2400" b="0" dirty="0"/>
              </a:p>
              <a:p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比较难求，就用割线近似求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altLang="zh-CN" sz="2400" dirty="0"/>
              </a:p>
              <a:p>
                <a14:m>
                  <m:oMath xmlns:m="http://schemas.openxmlformats.org/officeDocument/2006/math">
                    <m:r>
                      <a:rPr lang="en-CA" altLang="zh-CN" sz="2400"/>
                      <m:t>𝑝</m:t>
                    </m:r>
                    <m:r>
                      <a:rPr lang="zh-CN" altLang="en-US" sz="2400"/>
                      <m:t>是个</m:t>
                    </m:r>
                  </m:oMath>
                </a14:m>
                <a:r>
                  <a:rPr lang="en-US" altLang="zh-CN" sz="2400" dirty="0"/>
                  <a:t>m</a:t>
                </a:r>
                <a:r>
                  <a:rPr lang="zh-CN" altLang="en-US" sz="2400" dirty="0"/>
                  <a:t>重根，在</a:t>
                </a:r>
                <a14:m>
                  <m:oMath xmlns:m="http://schemas.openxmlformats.org/officeDocument/2006/math">
                    <m:r>
                      <a:rPr lang="en-CA" altLang="zh-CN" sz="2400"/>
                      <m:t>𝑓</m:t>
                    </m:r>
                    <m:r>
                      <a:rPr lang="en-CA" altLang="zh-CN" sz="2400"/>
                      <m:t>/</m:t>
                    </m:r>
                    <m:r>
                      <a:rPr lang="en-CA" altLang="zh-CN" sz="2400"/>
                      <m:t>𝑓</m:t>
                    </m:r>
                    <m:r>
                      <a:rPr lang="en-CA" altLang="zh-CN" sz="2400"/>
                      <m:t>′</m:t>
                    </m:r>
                    <m:r>
                      <a:rPr lang="zh-CN" altLang="en-US" sz="2400"/>
                      <m:t>前</m:t>
                    </m:r>
                  </m:oMath>
                </a14:m>
                <a:r>
                  <a:rPr lang="zh-CN" altLang="en-US" sz="2400" dirty="0"/>
                  <a:t>乘以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可以把收敛阶拉回</a:t>
                </a:r>
                <a:r>
                  <a:rPr lang="en-CA" altLang="zh-CN" sz="2400" dirty="0"/>
                  <a:t>2.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77668-A975-4460-A73F-10F51153B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57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Newton’s method – </a:t>
            </a:r>
            <a:r>
              <a:rPr lang="zh-CN" altLang="en-US" sz="4000" dirty="0">
                <a:solidFill>
                  <a:srgbClr val="FFFFFF"/>
                </a:solidFill>
              </a:rPr>
              <a:t>牛顿迭代法</a:t>
            </a:r>
            <a:r>
              <a:rPr lang="en-US" altLang="zh-CN" sz="4000" dirty="0">
                <a:solidFill>
                  <a:srgbClr val="FFFFFF"/>
                </a:solidFill>
              </a:rPr>
              <a:t> 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F044E9-3450-4079-B794-ED8F68333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9219" y="3117851"/>
                <a:ext cx="9225313" cy="24101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is a root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altLang="zh-CN" sz="2400" dirty="0"/>
                  <a:t>. If we choose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altLang="zh-CN" sz="2400" dirty="0"/>
                  <a:t> sufficiently close to 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altLang="zh-CN" sz="2400" dirty="0"/>
                  <a:t>, then the sequence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altLang="zh-CN" sz="2400" dirty="0"/>
                  <a:t> defined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CA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CA" altLang="zh-CN" sz="2400" dirty="0"/>
                  <a:t>converges to p.</a:t>
                </a:r>
              </a:p>
              <a:p>
                <a:pPr marL="0" indent="0">
                  <a:buNone/>
                </a:pPr>
                <a:endParaRPr lang="en-CA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F044E9-3450-4079-B794-ED8F68333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9219" y="3117851"/>
                <a:ext cx="9225313" cy="2410140"/>
              </a:xfrm>
              <a:blipFill>
                <a:blip r:embed="rId2"/>
                <a:stretch>
                  <a:fillRect l="-1058" t="-3535" r="-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88655-0836-431B-9B6E-FA34F27D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Example - </a:t>
            </a:r>
            <a:r>
              <a:rPr lang="zh-CN" altLang="en-US" sz="4000" dirty="0">
                <a:solidFill>
                  <a:srgbClr val="FFFFFF"/>
                </a:solidFill>
              </a:rPr>
              <a:t>举个栗子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1820D-0CFE-4470-8433-42F88C375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Calculate the approximated root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CA" sz="2400" dirty="0"/>
                  <a:t> by using Newton’s iteration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1820D-0CFE-4470-8433-42F88C375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2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6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Order of Convergence – </a:t>
            </a:r>
            <a:r>
              <a:rPr lang="zh-CN" altLang="en-US" sz="4000" dirty="0">
                <a:solidFill>
                  <a:srgbClr val="FFFFFF"/>
                </a:solidFill>
              </a:rPr>
              <a:t>收敛阶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9ACD8-C4E8-4067-9A0B-F60C06AF7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Theorem: Suppose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is the solution to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CA" sz="2400" dirty="0"/>
                  <a:t>. Then,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400" dirty="0"/>
                  <a:t> sufficiently close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, the sequence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sz="2400" dirty="0"/>
                  <a:t> defined by Newton’s method converges quadratically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9ACD8-C4E8-4067-9A0B-F60C06AF7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2393" r="-1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4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Order of Convergence – </a:t>
            </a:r>
            <a:r>
              <a:rPr lang="zh-CN" altLang="en-US" sz="4000" dirty="0">
                <a:solidFill>
                  <a:srgbClr val="FFFFFF"/>
                </a:solidFill>
              </a:rPr>
              <a:t>收敛阶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9ACD8-C4E8-4067-9A0B-F60C06AF7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5" y="2490436"/>
                <a:ext cx="5462384" cy="3567173"/>
              </a:xfrm>
            </p:spPr>
            <p:txBody>
              <a:bodyPr anchor="t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直观地看，</a:t>
                </a:r>
                <a:r>
                  <a:rPr lang="en-US" altLang="zh-CN" sz="2400" dirty="0"/>
                  <a:t>Quadratic convergence</a:t>
                </a:r>
                <a:r>
                  <a:rPr lang="zh-CN" altLang="en-US" sz="2400" dirty="0"/>
                  <a:t>就是在</a:t>
                </a:r>
                <a:r>
                  <a:rPr lang="en-US" altLang="zh-CN" sz="2400" dirty="0" err="1"/>
                  <a:t>semiglogy</a:t>
                </a:r>
                <a:r>
                  <a:rPr lang="zh-CN" altLang="en-US" sz="2400" dirty="0"/>
                  <a:t>地</a:t>
                </a:r>
                <a:r>
                  <a:rPr lang="en-US" altLang="zh-CN" sz="2400" dirty="0"/>
                  <a:t>scale</a:t>
                </a:r>
                <a:r>
                  <a:rPr lang="zh-CN" altLang="en-US" sz="2400" dirty="0"/>
                  <a:t>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会呈二次函数的趋势下降。</a:t>
                </a:r>
                <a:endParaRPr lang="en-CA" altLang="zh-CN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右图中的数据点是通过用牛顿迭代解</a:t>
                </a:r>
                <a:r>
                  <a:rPr lang="en-CA" altLang="zh-CN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altLang="zh-CN" sz="2400" b="0" i="1" smtClean="0">
                          <a:latin typeface="Cambria Math" panose="02040503050406030204" pitchFamily="18" charset="0"/>
                        </a:rPr>
                        <m:t>−2=0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CA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altLang="zh-CN" sz="2400" i="1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CA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得出的。</a:t>
                </a:r>
                <a:endParaRPr lang="en-CA" altLang="zh-CN" sz="2400" dirty="0"/>
              </a:p>
              <a:p>
                <a:pPr marL="0" indent="0">
                  <a:buNone/>
                </a:pPr>
                <a:r>
                  <a:rPr lang="en-CA" altLang="zh-CN" sz="2400" dirty="0"/>
                  <a:t>1. </a:t>
                </a:r>
                <a:r>
                  <a:rPr lang="zh-CN" altLang="en-US" sz="2400" dirty="0"/>
                  <a:t>一开始下降并不快，因为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离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/>
                  <a:t>比较远</a:t>
                </a:r>
                <a:r>
                  <a:rPr lang="en-CA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en-CA" altLang="zh-CN" sz="2400" dirty="0"/>
                  <a:t>2. </a:t>
                </a:r>
                <a:r>
                  <a:rPr lang="zh-CN" altLang="en-US" sz="2400" dirty="0"/>
                  <a:t>一旦靠近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/>
                  <a:t>之后，就开始呈二次函数下降了。</a:t>
                </a:r>
                <a:endParaRPr lang="en-CA" altLang="zh-CN" sz="2400" dirty="0"/>
              </a:p>
              <a:p>
                <a:pPr marL="0" indent="0">
                  <a:buNone/>
                </a:pPr>
                <a:r>
                  <a:rPr lang="en-CA" altLang="zh-CN" sz="2400" dirty="0"/>
                  <a:t>3. </a:t>
                </a:r>
                <a:r>
                  <a:rPr lang="zh-CN" altLang="en-US" sz="2400" dirty="0"/>
                  <a:t>到达</a:t>
                </a:r>
                <a:r>
                  <a:rPr lang="en-CA" altLang="zh-CN" sz="2400" dirty="0"/>
                  <a:t>machine epsilon</a:t>
                </a:r>
                <a:r>
                  <a:rPr lang="zh-CN" altLang="en-US" sz="2400" dirty="0"/>
                  <a:t>后停止下降。</a:t>
                </a:r>
                <a:endParaRPr lang="en-CA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9ACD8-C4E8-4067-9A0B-F60C06AF7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5" y="2490436"/>
                <a:ext cx="5462384" cy="3567173"/>
              </a:xfrm>
              <a:blipFill>
                <a:blip r:embed="rId2"/>
                <a:stretch>
                  <a:fillRect l="-1004" t="-29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F98B988-4076-4904-898E-72026DA75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23" y="2780057"/>
            <a:ext cx="4532980" cy="33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7684F-6319-47FF-AD7D-3F66E248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Disadvantages of Newton – </a:t>
            </a:r>
            <a:r>
              <a:rPr lang="zh-CN" altLang="en-US" sz="4000" dirty="0">
                <a:solidFill>
                  <a:srgbClr val="FFFFFF"/>
                </a:solidFill>
              </a:rPr>
              <a:t>一些不足之处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D4DF0-9603-4198-AB20-60D576D54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855579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en-US" altLang="zh-CN" sz="2400" dirty="0"/>
                  <a:t>What if</a:t>
                </a:r>
                <a14:m>
                  <m:oMath xmlns:m="http://schemas.openxmlformats.org/officeDocument/2006/math">
                    <m:r>
                      <a:rPr lang="en-CA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CA" altLang="zh-CN" sz="2400" dirty="0"/>
                  <a:t>is too difficult to get??</a:t>
                </a:r>
              </a:p>
              <a:p>
                <a:r>
                  <a:rPr lang="en-US" altLang="zh-CN" sz="2400" b="0" dirty="0"/>
                  <a:t>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400" dirty="0"/>
                  <a:t>??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D4DF0-9603-4198-AB20-60D576D54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855579" cy="3567173"/>
              </a:xfrm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1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0F90-05B3-4B94-BD5D-8E5208B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Secant method </a:t>
            </a:r>
            <a:r>
              <a:rPr lang="en-US" sz="4000" dirty="0">
                <a:solidFill>
                  <a:srgbClr val="FFFFFF"/>
                </a:solidFill>
              </a:rPr>
              <a:t>– </a:t>
            </a:r>
            <a:r>
              <a:rPr lang="zh-CN" altLang="en-US" sz="4000" dirty="0">
                <a:solidFill>
                  <a:srgbClr val="FFFFFF"/>
                </a:solidFill>
              </a:rPr>
              <a:t>割线法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05185-E434-49E9-9FDC-1008B489B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2400" dirty="0"/>
                  <a:t>为了解决不知道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altLang="zh-CN" sz="24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这个</m:t>
                    </m:r>
                  </m:oMath>
                </a14:m>
                <a:r>
                  <a:rPr lang="zh-CN" altLang="en-US" sz="2400" dirty="0"/>
                  <a:t>难题而出现的（又或者说你太懒不愿意求）</a:t>
                </a:r>
                <a:endParaRPr lang="en-US" altLang="zh-CN" sz="2400" dirty="0"/>
              </a:p>
              <a:p>
                <a:r>
                  <a:rPr lang="en-US" altLang="zh-CN" sz="2400" dirty="0"/>
                  <a:t>Use secant to 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05185-E434-49E9-9FDC-1008B489B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4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62EE-BA7B-4AA1-BA0B-AD33B3CB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Example - </a:t>
            </a:r>
            <a:r>
              <a:rPr lang="zh-CN" altLang="en-US" sz="4000">
                <a:solidFill>
                  <a:srgbClr val="FFFFFF"/>
                </a:solidFill>
              </a:rPr>
              <a:t>举个栗子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Calculate the approximated root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CA" sz="2400" dirty="0"/>
                  <a:t> by using Secant method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CA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2393" r="-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41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1794E-2B88-419C-AD03-D90F8FAC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Order of Convergence (Secant)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2B9FA-1702-4455-B7DE-6C51AE262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494450"/>
                <a:ext cx="9885622" cy="356315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Theorem: 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a solution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. Then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sufficiently close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, the 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defined by secant method converges to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. The order of convergence is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1+</m:t>
                    </m:r>
                    <m:rad>
                      <m:radPr>
                        <m:degHide m:val="on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CA" sz="2400" dirty="0"/>
                  <a:t> (golden ratio).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2B9FA-1702-4455-B7DE-6C51AE262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494450"/>
                <a:ext cx="9885622" cy="3563159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4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601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Solving Non-linear equation </vt:lpstr>
      <vt:lpstr>Newton’s method – 牛顿迭代法 </vt:lpstr>
      <vt:lpstr>Example - 举个栗子</vt:lpstr>
      <vt:lpstr>Order of Convergence – 收敛阶</vt:lpstr>
      <vt:lpstr>Order of Convergence – 收敛阶</vt:lpstr>
      <vt:lpstr>Disadvantages of Newton – 一些不足之处</vt:lpstr>
      <vt:lpstr>Secant method – 割线法</vt:lpstr>
      <vt:lpstr>Example - 举个栗子</vt:lpstr>
      <vt:lpstr>Order of Convergence (Secant)</vt:lpstr>
      <vt:lpstr>Modified Newton – 改版Newton</vt:lpstr>
      <vt:lpstr>Example - 举个栗子</vt:lpstr>
      <vt:lpstr>Conclusion –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13</cp:revision>
  <dcterms:created xsi:type="dcterms:W3CDTF">2020-09-25T19:13:27Z</dcterms:created>
  <dcterms:modified xsi:type="dcterms:W3CDTF">2020-10-03T04:21:54Z</dcterms:modified>
</cp:coreProperties>
</file>