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280" r:id="rId3"/>
    <p:sldId id="257" r:id="rId4"/>
    <p:sldId id="282" r:id="rId5"/>
    <p:sldId id="283" r:id="rId6"/>
    <p:sldId id="284" r:id="rId7"/>
    <p:sldId id="285" r:id="rId8"/>
    <p:sldId id="286" r:id="rId9"/>
    <p:sldId id="281" r:id="rId10"/>
    <p:sldId id="277" r:id="rId11"/>
    <p:sldId id="279" r:id="rId12"/>
    <p:sldId id="28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71561-2CA8-470C-8D21-A980A5821867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51B07-6785-41EF-9DC1-13690B5A2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12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51B07-6785-41EF-9DC1-13690B5A207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5882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51B07-6785-41EF-9DC1-13690B5A207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36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723B-DCAA-4664-A7FF-DD1645C59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679AB-07CC-4636-9FD5-88FC874FA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2B17F-79DF-4895-8838-BA2B4897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34D48-2DE2-424B-9377-985A8CA2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F8EA4-FC86-4FDD-8EB0-D5DF504B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12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EFD6-FBB9-43B6-88FA-2ADFFB9C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F87F6-823D-46FF-A55B-FC6509FDF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34FF0-0021-465D-93BD-4CA5B2C7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DC35-88C0-4C92-B403-84741635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44EA9-570B-474D-9203-3559C4AF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357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5AD50-109B-4E78-8C75-0A1BCE097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3DF21-F267-4579-8D73-31BBC78D4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48527-AC0D-4932-89D0-46E92996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329A5-5145-49FA-8BE3-5DF93234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2F2CB-857B-4912-BA32-17B9A965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51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4BE1-371E-4603-BBFB-C4D44107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34C8-DC2B-4CD5-A2E7-CA48FDDBB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1D164-6D38-4533-AE57-3F7D0EBC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205F0-A57E-43CC-AC60-C65906C1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FC6C4-2831-4A5C-823E-A4F13E72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72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9735-765B-486E-8E1E-450651A6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07FA8-5014-4A29-B53F-1BC5412AE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C49A-DC0F-4837-A5F2-6F87AF83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0F9E-8716-405A-A3DB-B2689B97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47CA-E4D9-4C9C-89B2-055E7DE7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88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7ECC-2286-439B-8402-D0CD858A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B8D82-6A80-4F0D-BCF9-C3913271F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BC9D6-F41B-4263-919B-3B2DFF1D9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3E13D-D8B0-41A4-AAB3-E27E4541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12AB9-3295-4D1A-8156-B7088331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8756B-314C-42F8-BB26-2D456B12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232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3F24-8802-4524-BEAC-C061D7ED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391D5-8DAF-4DC2-9F70-176BA6275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BD63C-808E-4C21-A794-922471630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06ED6-2B40-4D37-ACC2-8A7804D0E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3D37D-8FFE-469A-BC44-0E6A21980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CA72E-80A4-4B65-9C1F-9FD82411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2446B-8EA6-4891-85AF-086B92D2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D04ED-27DB-467A-9E71-8870DE27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3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C59E-E749-463F-AF00-F1B5D6F5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FC2D8-DE88-4607-BD45-98FD5871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92015-9685-4C66-8B4C-96430FC2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80FB8-88F3-4798-B804-BB5B7F40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16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02532-52FF-4BF9-90D4-B8386C74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E9B38-F329-4311-8F96-BC6D0B4F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55C15-F7EB-42DC-860C-0D6B0DB6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01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FFD6-A6F0-4EBA-A315-463113F2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9F74-CD7D-4D01-98F6-D89E0764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AD81F-83B2-4086-8BA9-6F13E20C0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19D88-7B61-4515-A0E2-188688B1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ED8FD-C995-4B70-BE27-B71A6A0E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709EB-ABAE-468C-B788-1AA24AE5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106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7CAA-1587-46C8-9FA4-EE5A3039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EDCA4-404A-46FA-90B3-923DBB6DC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8EEB2-968C-4ECD-953B-0C4AFB9BE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98822-123B-49EB-8C76-86A24C52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E9782-BA22-4391-8A3C-F0E09264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10AF0-FC32-434C-BDEF-03780887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774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9C4EA-EB2B-45B1-A5CE-0F40B4AC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C1385-E477-460D-96B5-597546CCA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92A06-8C5E-4827-950C-3F4ABE48D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B05D-4D52-4EFD-9805-D670A6A89FFC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D02B1-4504-4B7C-B581-51555FC33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6E39C-DA51-484D-B27C-1B646C2E1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1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0DEC48-82AE-4CFF-9EB8-176E7547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Numerical Integration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880A-41D4-4720-98EB-949654D85172}"/>
              </a:ext>
            </a:extLst>
          </p:cNvPr>
          <p:cNvSpPr txBox="1"/>
          <p:nvPr/>
        </p:nvSpPr>
        <p:spPr>
          <a:xfrm>
            <a:off x="3841484" y="4074718"/>
            <a:ext cx="417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不正经讲师：理科宅</a:t>
            </a:r>
            <a:r>
              <a:rPr lang="en-US" altLang="zh-CN" dirty="0">
                <a:solidFill>
                  <a:schemeClr val="bg1"/>
                </a:solidFill>
              </a:rPr>
              <a:t>Hunt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04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DBDE74-215F-4C7E-A2E0-9F38E366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AAAF5A-9237-4394-A5FD-DC2B49B7E5CF}"/>
                  </a:ext>
                </a:extLst>
              </p:cNvPr>
              <p:cNvSpPr txBox="1"/>
              <p:nvPr/>
            </p:nvSpPr>
            <p:spPr>
              <a:xfrm>
                <a:off x="1354665" y="2676796"/>
                <a:ext cx="9779001" cy="467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(5 data points) composite trapezoidal and composite Simpson’s rule to evaluate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AAAF5A-9237-4394-A5FD-DC2B49B7E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65" y="2676796"/>
                <a:ext cx="9779001" cy="467949"/>
              </a:xfrm>
              <a:prstGeom prst="rect">
                <a:avLst/>
              </a:prstGeom>
              <a:blipFill>
                <a:blip r:embed="rId2"/>
                <a:stretch>
                  <a:fillRect l="-499" t="-105195" b="-1688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285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5181D-3DB7-44D2-BE7B-85159595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Round-off error stability</a:t>
            </a:r>
          </a:p>
        </p:txBody>
      </p:sp>
      <p:sp>
        <p:nvSpPr>
          <p:cNvPr id="5" name="AutoShape 3" descr="d(T(x),T(y))\leq qd(x,y)">
            <a:extLst>
              <a:ext uri="{FF2B5EF4-FFF2-40B4-BE49-F238E27FC236}">
                <a16:creationId xmlns:a16="http://schemas.microsoft.com/office/drawing/2014/main" id="{7D9EAF55-8731-4F35-8E1E-5FDA4B3DF7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984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4C30F7-2137-4877-A366-083F63EC52C2}"/>
                  </a:ext>
                </a:extLst>
              </p:cNvPr>
              <p:cNvSpPr txBox="1"/>
              <p:nvPr/>
            </p:nvSpPr>
            <p:spPr>
              <a:xfrm>
                <a:off x="2117254" y="2543175"/>
                <a:ext cx="8626945" cy="2666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Suppose there are some round-off error in the addition.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+2∑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Then, we have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+2∑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dirty="0"/>
                  <a:t> is bounded, that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|&lt;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dirty="0"/>
                  <a:t>. Then,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the total error is approaching 0.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4C30F7-2137-4877-A366-083F63EC5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254" y="2543175"/>
                <a:ext cx="8626945" cy="2666371"/>
              </a:xfrm>
              <a:prstGeom prst="rect">
                <a:avLst/>
              </a:prstGeom>
              <a:blipFill>
                <a:blip r:embed="rId2"/>
                <a:stretch>
                  <a:fillRect l="-565" t="-1142" b="-25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57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5181D-3DB7-44D2-BE7B-85159595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Round-off error stability</a:t>
            </a:r>
          </a:p>
        </p:txBody>
      </p:sp>
      <p:sp>
        <p:nvSpPr>
          <p:cNvPr id="5" name="AutoShape 3" descr="d(T(x),T(y))\leq qd(x,y)">
            <a:extLst>
              <a:ext uri="{FF2B5EF4-FFF2-40B4-BE49-F238E27FC236}">
                <a16:creationId xmlns:a16="http://schemas.microsoft.com/office/drawing/2014/main" id="{7D9EAF55-8731-4F35-8E1E-5FDA4B3DF7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984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8E718-6E48-4AC2-8C8D-7E4EEA29FCC6}"/>
              </a:ext>
            </a:extLst>
          </p:cNvPr>
          <p:cNvSpPr txBox="1"/>
          <p:nvPr/>
        </p:nvSpPr>
        <p:spPr>
          <a:xfrm>
            <a:off x="1529032" y="2956984"/>
            <a:ext cx="905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0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1AAE86D5-533B-4695-8294-E32E326F8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22" y="2177170"/>
            <a:ext cx="7035689" cy="46808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9C2CB8-10F5-4805-81AC-52675C9884F1}"/>
                  </a:ext>
                </a:extLst>
              </p:cNvPr>
              <p:cNvSpPr txBox="1"/>
              <p:nvPr/>
            </p:nvSpPr>
            <p:spPr>
              <a:xfrm>
                <a:off x="7972003" y="3117851"/>
                <a:ext cx="3251200" cy="1021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Error when using composite trapezoidal rule to compute integral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9C2CB8-10F5-4805-81AC-52675C988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003" y="3117851"/>
                <a:ext cx="3251200" cy="1021946"/>
              </a:xfrm>
              <a:prstGeom prst="rect">
                <a:avLst/>
              </a:prstGeom>
              <a:blipFill>
                <a:blip r:embed="rId3"/>
                <a:stretch>
                  <a:fillRect l="-1689" t="-2976" b="-767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888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FF573-AE12-4EC1-9181-6DED9EB1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 – </a:t>
            </a:r>
            <a:r>
              <a:rPr lang="zh-CN" altLang="en-US" sz="4000" dirty="0">
                <a:solidFill>
                  <a:srgbClr val="FFFFFF"/>
                </a:solidFill>
              </a:rPr>
              <a:t>总结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A7CE3-7DA8-4D34-B266-579CE0F13B37}"/>
              </a:ext>
            </a:extLst>
          </p:cNvPr>
          <p:cNvSpPr txBox="1"/>
          <p:nvPr/>
        </p:nvSpPr>
        <p:spPr>
          <a:xfrm>
            <a:off x="2040467" y="3117851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Closed\Open Newton-Cotes formulas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Composite formulas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Integral is stable under round-off error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057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5181D-3DB7-44D2-BE7B-85159595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Closed Newton-cotes formula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5" name="AutoShape 3" descr="d(T(x),T(y))\leq qd(x,y)">
            <a:extLst>
              <a:ext uri="{FF2B5EF4-FFF2-40B4-BE49-F238E27FC236}">
                <a16:creationId xmlns:a16="http://schemas.microsoft.com/office/drawing/2014/main" id="{7D9EAF55-8731-4F35-8E1E-5FDA4B3DF7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984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68E718-6E48-4AC2-8C8D-7E4EEA29FCC6}"/>
                  </a:ext>
                </a:extLst>
              </p:cNvPr>
              <p:cNvSpPr txBox="1"/>
              <p:nvPr/>
            </p:nvSpPr>
            <p:spPr>
              <a:xfrm>
                <a:off x="1222645" y="2504767"/>
                <a:ext cx="10000558" cy="4194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Suppose there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600" dirty="0"/>
                  <a:t> equally-spaced  nodes,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𝑖h</m:t>
                    </m:r>
                  </m:oMath>
                </a14:m>
                <a:r>
                  <a:rPr lang="en-US" sz="16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. </a:t>
                </a:r>
                <a:r>
                  <a:rPr lang="en-US" sz="1600" b="0" dirty="0"/>
                  <a:t>By Lagrange interpolation,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∏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600" b="0" dirty="0"/>
              </a:p>
              <a:p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∏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sz="1600" b="0" dirty="0"/>
                  <a:t> .</a:t>
                </a:r>
              </a:p>
              <a:p>
                <a:pPr/>
                <a:r>
                  <a:rPr lang="en-US" sz="1600" dirty="0"/>
                  <a:t>Then, by weighted mean value theorem and change of variable,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⋯(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/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is even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⋯(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is odd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/>
                <a:endParaRPr lang="en-US" sz="1600" dirty="0"/>
              </a:p>
              <a:p>
                <a:pPr/>
                <a:endParaRPr lang="en-US" sz="16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68E718-6E48-4AC2-8C8D-7E4EEA29F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645" y="2504767"/>
                <a:ext cx="10000558" cy="4194803"/>
              </a:xfrm>
              <a:prstGeom prst="rect">
                <a:avLst/>
              </a:prstGeom>
              <a:blipFill>
                <a:blip r:embed="rId2"/>
                <a:stretch>
                  <a:fillRect l="-366" t="-4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88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DBDE74-215F-4C7E-A2E0-9F38E366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Graph for deriving closed Newton-Cotes formula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8D225658-A956-4941-A3C9-4B748C1EA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116" y="2354089"/>
            <a:ext cx="8115905" cy="399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4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DBDE74-215F-4C7E-A2E0-9F38E366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Commonly used Closed Newton-Cotes formula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EE458E44-477F-494B-96B0-5B564E32A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37" y="3380396"/>
            <a:ext cx="5745736" cy="2721664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86D3D76-9EE6-45FB-830A-90A5304E2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527" y="3438617"/>
            <a:ext cx="5841108" cy="290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7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5181D-3DB7-44D2-BE7B-85159595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Open Newton-cotes formula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5" name="AutoShape 3" descr="d(T(x),T(y))\leq qd(x,y)">
            <a:extLst>
              <a:ext uri="{FF2B5EF4-FFF2-40B4-BE49-F238E27FC236}">
                <a16:creationId xmlns:a16="http://schemas.microsoft.com/office/drawing/2014/main" id="{7D9EAF55-8731-4F35-8E1E-5FDA4B3DF7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984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68E718-6E48-4AC2-8C8D-7E4EEA29FCC6}"/>
                  </a:ext>
                </a:extLst>
              </p:cNvPr>
              <p:cNvSpPr txBox="1"/>
              <p:nvPr/>
            </p:nvSpPr>
            <p:spPr>
              <a:xfrm>
                <a:off x="1053312" y="2499315"/>
                <a:ext cx="10419022" cy="4194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Suppose there are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600" dirty="0"/>
                  <a:t> equally-spaced  nodes,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𝑖h</m:t>
                    </m:r>
                  </m:oMath>
                </a14:m>
                <a:r>
                  <a:rPr lang="en-US" sz="16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+2)</m:t>
                    </m:r>
                  </m:oMath>
                </a14:m>
                <a:r>
                  <a:rPr lang="en-US" sz="1600" dirty="0"/>
                  <a:t>. By Lagrange interpolation, we have</a:t>
                </a:r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∏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600" b="0" dirty="0"/>
              </a:p>
              <a:p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∏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sz="1600" b="0" dirty="0"/>
                  <a:t> .</a:t>
                </a:r>
              </a:p>
              <a:p>
                <a:r>
                  <a:rPr lang="en-US" sz="1600" dirty="0"/>
                  <a:t>Then, by weighted mean value theorem and change of variable,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⋯(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is even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⋯(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is odd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endParaRPr lang="en-US" sz="1600" dirty="0"/>
              </a:p>
              <a:p>
                <a:endParaRPr lang="en-US" sz="16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68E718-6E48-4AC2-8C8D-7E4EEA29F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12" y="2499315"/>
                <a:ext cx="10419022" cy="4194803"/>
              </a:xfrm>
              <a:prstGeom prst="rect">
                <a:avLst/>
              </a:prstGeom>
              <a:blipFill>
                <a:blip r:embed="rId2"/>
                <a:stretch>
                  <a:fillRect l="-351" t="-4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27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DBDE74-215F-4C7E-A2E0-9F38E366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Graph for deriving closed Newton-Cotes formula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5" name="Picture 4" descr="Histogram&#10;&#10;Description automatically generated">
            <a:extLst>
              <a:ext uri="{FF2B5EF4-FFF2-40B4-BE49-F238E27FC236}">
                <a16:creationId xmlns:a16="http://schemas.microsoft.com/office/drawing/2014/main" id="{14DB37C2-C0E9-4820-B3EE-710A5EDAB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598" y="2655188"/>
            <a:ext cx="10240804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9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DBDE74-215F-4C7E-A2E0-9F38E366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Commonly used Closed Newton-Cotes formula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E7722D2C-0996-4A29-8BC3-6E150D032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586" y="2855728"/>
            <a:ext cx="7611537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2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DBDE74-215F-4C7E-A2E0-9F38E366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Example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E4055A-70D0-40D7-AB02-1029F32AF9B8}"/>
                  </a:ext>
                </a:extLst>
              </p:cNvPr>
              <p:cNvSpPr txBox="1"/>
              <p:nvPr/>
            </p:nvSpPr>
            <p:spPr>
              <a:xfrm>
                <a:off x="2269067" y="2658369"/>
                <a:ext cx="6714067" cy="467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Ex. Using Trapezoidal rule and midpoint rule to evaluate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E4055A-70D0-40D7-AB02-1029F32AF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067" y="2658369"/>
                <a:ext cx="6714067" cy="467949"/>
              </a:xfrm>
              <a:prstGeom prst="rect">
                <a:avLst/>
              </a:prstGeom>
              <a:blipFill>
                <a:blip r:embed="rId2"/>
                <a:stretch>
                  <a:fillRect l="-726" t="-105195" b="-1688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54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DBDE74-215F-4C7E-A2E0-9F38E366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Composite formulas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6188CF-F79B-460C-907D-B88235740190}"/>
                  </a:ext>
                </a:extLst>
              </p:cNvPr>
              <p:cNvSpPr txBox="1"/>
              <p:nvPr/>
            </p:nvSpPr>
            <p:spPr>
              <a:xfrm>
                <a:off x="1789176" y="2812887"/>
                <a:ext cx="8610600" cy="2701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Suppose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equally spaced nodes,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𝑖h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Composite Trapezoidal rule: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Composite Simpson’s rule: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80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(4)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6188CF-F79B-460C-907D-B88235740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176" y="2812887"/>
                <a:ext cx="8610600" cy="2701445"/>
              </a:xfrm>
              <a:prstGeom prst="rect">
                <a:avLst/>
              </a:prstGeom>
              <a:blipFill>
                <a:blip r:embed="rId2"/>
                <a:stretch>
                  <a:fillRect l="-637" t="-11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16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466</Words>
  <Application>Microsoft Office PowerPoint</Application>
  <PresentationFormat>Widescreen</PresentationFormat>
  <Paragraphs>51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Numerical Integration</vt:lpstr>
      <vt:lpstr>Closed Newton-cotes formula</vt:lpstr>
      <vt:lpstr>Graph for deriving closed Newton-Cotes formula</vt:lpstr>
      <vt:lpstr>Commonly used Closed Newton-Cotes formula</vt:lpstr>
      <vt:lpstr>Open Newton-cotes formula</vt:lpstr>
      <vt:lpstr>Graph for deriving closed Newton-Cotes formula</vt:lpstr>
      <vt:lpstr>Commonly used Closed Newton-Cotes formula</vt:lpstr>
      <vt:lpstr>Example</vt:lpstr>
      <vt:lpstr>Composite formulas</vt:lpstr>
      <vt:lpstr>Example</vt:lpstr>
      <vt:lpstr>Round-off error stability</vt:lpstr>
      <vt:lpstr>Round-off error stability</vt:lpstr>
      <vt:lpstr>Conclusion –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Non-linear equation </dc:title>
  <dc:creator>HUNT FENG</dc:creator>
  <cp:lastModifiedBy>HUNT FENG</cp:lastModifiedBy>
  <cp:revision>72</cp:revision>
  <dcterms:created xsi:type="dcterms:W3CDTF">2020-09-25T19:13:27Z</dcterms:created>
  <dcterms:modified xsi:type="dcterms:W3CDTF">2020-11-14T01:53:06Z</dcterms:modified>
</cp:coreProperties>
</file>