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8" r:id="rId5"/>
    <p:sldId id="269" r:id="rId6"/>
    <p:sldId id="258" r:id="rId7"/>
    <p:sldId id="262" r:id="rId8"/>
    <p:sldId id="271" r:id="rId9"/>
    <p:sldId id="259" r:id="rId10"/>
    <p:sldId id="260" r:id="rId11"/>
    <p:sldId id="273" r:id="rId12"/>
    <p:sldId id="272" r:id="rId13"/>
    <p:sldId id="261" r:id="rId14"/>
    <p:sldId id="264" r:id="rId15"/>
    <p:sldId id="265" r:id="rId16"/>
    <p:sldId id="266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EEA-7110-4928-98C7-5A41C83E4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9EB68-60C5-46C8-A4D6-FDE3BCDB1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CA61F-A607-4ECE-BFA8-7E093228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861BF-C5B9-4CCB-8CEF-1420EFB2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B4838-002A-4BCF-A7B1-94ABB311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62BF-6FC2-4428-9314-2B9068CB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43C9E-7BD6-420D-844A-A55D07E43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6EB43-3D20-495F-BD97-95110B65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7BA0B-D5D2-4EEB-9FA8-4B782A15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39F6-6617-40E2-9040-2323EE21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76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F4C27-1408-4756-A4F5-6C32839F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71D8E-37BF-4DCF-AA8B-3FAEAD049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BBEF-CD85-4FCB-B4E8-BEE7B4E7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BF4F5-2740-4C66-83E5-86C7EEC9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FED97-6F33-4C87-A391-8CAC262F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86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20DF-3410-4592-9416-CD05A55E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992CC-328C-4C17-A453-73DA5AC53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2DC7B-E962-4E2B-8611-902C5518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C98BB-AB28-44C0-BECF-73552C5B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D381-D774-4838-B6E0-05656966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0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6EA8-5D77-477A-8CEC-B18D774F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DB623-1634-4DB1-B428-3DCCEBBC1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718C8-2446-45C9-BA8D-75BF67DB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87B-E8CB-4E8A-A0A5-F265E84F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E85CF-7928-4056-922E-7297E099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077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F0BC-DB84-4EF6-B239-69B23494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7A2B-EEDA-40F5-A834-2D5F7D070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5F1CD-4825-434F-ABD9-F05C279D8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8E251-BAAD-4BB4-B36A-EB7159B4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8284-6A4A-49C4-A377-AF7E7B14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4D562-4C5F-486C-A966-04D2A042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51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CD5F-BF94-41C9-9CEA-2ED3ABAC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99A67-1AF5-49C1-A2EF-A49174FE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27E3B-E41B-42BD-B991-1A86DD52B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3EC78-EEAB-4F83-9CCD-1A22C4FEE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33FD7-79A7-40B1-9F1D-037110954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A26F0-BC91-483F-86A2-92E3A676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8B1BE-5378-49EC-9198-4E3FFE2E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F42D7-4FEA-4523-ABC5-B2099B76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114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8676-55FF-499C-8573-BA7E6E69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45FF0-F056-4AE4-86B9-E208CB5B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21D87-04B5-4C60-BE73-EFA09DA9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49DEB-6DE8-447E-B7A3-083ACBD3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37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1AB0F-5821-496A-99CC-D183266A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35BEB-7E9B-4B00-92D4-E0DAF68C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98D97-449F-46E7-A7B2-9759577A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68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39DA-9442-4853-85F0-0B674E94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929E9-F5C0-4A79-9975-F5BD1A936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1F185-C47D-4D2B-91CF-24EE618A4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F5B35-2CC0-4EF5-9AAC-65C27FD8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90D4C-A465-41D9-A1A1-AB0A6260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B63D0-BECA-44E2-8243-7816E1CC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2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3E9F-57D1-4F9A-9572-26D8BDA1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4291D-69C5-45F3-B714-E6E9EF7E4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D86F6-9188-4479-83E2-BF704C0C8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1B61E-E3EF-4683-9C78-044558E7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CCA82-82CD-4994-8979-FF9552D2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4ED23-EE0A-4443-8292-10917433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36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86762-F64A-4BF9-8D2A-A999194B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897DC-C0FF-4B62-936A-484892249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35DFE-19BB-4AC5-9583-4096A7FC1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5275B-2097-48DE-B656-43971ABD0F10}" type="datetimeFigureOut">
              <a:rPr lang="en-CA" smtClean="0"/>
              <a:t>2021-06-06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48660-F27C-410E-82B4-CE926C720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11B4C-77B3-4C16-ACB6-AF2F4659E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82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1A2F2-AA17-4F46-A308-BE0981306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7400" dirty="0">
                <a:solidFill>
                  <a:srgbClr val="FFFFFF"/>
                </a:solidFill>
              </a:rPr>
              <a:t>Linear Algebra </a:t>
            </a:r>
            <a:br>
              <a:rPr lang="en-US" sz="7400" dirty="0">
                <a:solidFill>
                  <a:srgbClr val="FFFFFF"/>
                </a:solidFill>
              </a:rPr>
            </a:br>
            <a:r>
              <a:rPr lang="en-US" sz="7400" dirty="0">
                <a:solidFill>
                  <a:srgbClr val="FFFFFF"/>
                </a:solidFill>
              </a:rPr>
              <a:t>and </a:t>
            </a:r>
            <a:br>
              <a:rPr lang="en-US" sz="7400" dirty="0">
                <a:solidFill>
                  <a:srgbClr val="FFFFFF"/>
                </a:solidFill>
              </a:rPr>
            </a:br>
            <a:r>
              <a:rPr lang="en-US" sz="7400" dirty="0">
                <a:solidFill>
                  <a:srgbClr val="FFFFFF"/>
                </a:solidFill>
              </a:rPr>
              <a:t>Quantum Physics</a:t>
            </a:r>
            <a:endParaRPr lang="en-CA" sz="7400" dirty="0">
              <a:solidFill>
                <a:srgbClr val="FFFFFF"/>
              </a:solidFill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2330F-6836-4A2E-A70F-6F4CA57CB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rgbClr val="FEFFFF"/>
                </a:solidFill>
              </a:rPr>
              <a:t>Learn Basic Quantum Physics in </a:t>
            </a:r>
            <a:r>
              <a:rPr lang="en-CA" sz="3200" dirty="0">
                <a:solidFill>
                  <a:srgbClr val="FEFFFF"/>
                </a:solidFill>
              </a:rPr>
              <a:t>the point of view of</a:t>
            </a:r>
            <a:r>
              <a:rPr lang="en-US" sz="3200" dirty="0">
                <a:solidFill>
                  <a:srgbClr val="FEFFFF"/>
                </a:solidFill>
              </a:rPr>
              <a:t> Linear Algebra</a:t>
            </a:r>
            <a:endParaRPr lang="en-CA" sz="3200" dirty="0">
              <a:solidFill>
                <a:srgbClr val="FEFFFF"/>
              </a:solidFill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45191-0D81-41FE-91C7-9B599EDA9DBD}"/>
              </a:ext>
            </a:extLst>
          </p:cNvPr>
          <p:cNvSpPr txBox="1"/>
          <p:nvPr/>
        </p:nvSpPr>
        <p:spPr>
          <a:xfrm>
            <a:off x="9269097" y="5164732"/>
            <a:ext cx="280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不正经讲师：理科宅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Hunt</a:t>
            </a:r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43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Tensor product </a:t>
            </a:r>
            <a:r>
              <a:rPr lang="en-CA" sz="4000" dirty="0">
                <a:solidFill>
                  <a:srgbClr val="FFFFFF"/>
                </a:solidFill>
              </a:rPr>
              <a:t>(</a:t>
            </a:r>
            <a:r>
              <a:rPr lang="zh-CN" altLang="en-US" sz="4000" dirty="0">
                <a:solidFill>
                  <a:srgbClr val="FFFFFF"/>
                </a:solidFill>
              </a:rPr>
              <a:t>张量积</a:t>
            </a:r>
            <a:r>
              <a:rPr lang="en-CA" sz="4000" dirty="0">
                <a:solidFill>
                  <a:srgbClr val="FFFFFF"/>
                </a:solidFill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542004"/>
                <a:ext cx="10103881" cy="4315996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CA" sz="2000" dirty="0"/>
                  <a:t>Tensor product between 2 vectors is defined as </a:t>
                </a:r>
              </a:p>
              <a:p>
                <a:pPr marL="0" indent="0">
                  <a:buNone/>
                </a:pPr>
                <a:endParaRPr lang="en-CA" sz="2000" dirty="0"/>
              </a:p>
              <a:p>
                <a:pPr marL="0" indent="0">
                  <a:buNone/>
                </a:pPr>
                <a:endParaRPr lang="en-CA" sz="2000" dirty="0"/>
              </a:p>
              <a:p>
                <a:pPr marL="0" indent="0">
                  <a:buNone/>
                </a:pPr>
                <a:endParaRPr lang="en-CA" sz="2000" dirty="0"/>
              </a:p>
              <a:p>
                <a:pPr marL="0" indent="0">
                  <a:buNone/>
                </a:pPr>
                <a:r>
                  <a:rPr lang="en-CA" sz="2000" dirty="0"/>
                  <a:t>In quantum physics, we have several notations for tensor product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|"/>
                          <m:endChr m:val="⟩"/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begChr m:val="|"/>
                          <m:endChr m:val="⟩"/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begChr m:val="|"/>
                          <m:endChr m:val="⟩"/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begChr m:val="|"/>
                          <m:endChr m:val="⟩"/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𝜓𝜑</m:t>
                          </m:r>
                        </m:e>
                      </m:d>
                    </m:oMath>
                  </m:oMathPara>
                </a14:m>
                <a:endParaRPr lang="en-CA" sz="2000" dirty="0"/>
              </a:p>
              <a:p>
                <a:pPr marL="0" indent="0">
                  <a:buNone/>
                </a:pPr>
                <a:r>
                  <a:rPr lang="en-CA" sz="2000" dirty="0"/>
                  <a:t>Tensor product has the following properties:</a:t>
                </a:r>
              </a:p>
              <a:p>
                <a:pPr marL="0" indent="0">
                  <a:buNone/>
                </a:pPr>
                <a:endParaRPr lang="en-CA" sz="2000" dirty="0"/>
              </a:p>
              <a:p>
                <a:pPr marL="0" indent="0">
                  <a:buNone/>
                </a:pPr>
                <a:endParaRPr lang="en-CA" sz="2000" dirty="0"/>
              </a:p>
              <a:p>
                <a:pPr marL="0" indent="0">
                  <a:buNone/>
                </a:pPr>
                <a:endParaRPr lang="en-CA" sz="2000" dirty="0"/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Tensor product is not commutative, ORDER IS IMPORTANT!</a:t>
                </a:r>
                <a:endParaRPr lang="en-CA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endParaRPr lang="en-CA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542004"/>
                <a:ext cx="10103881" cy="4315996"/>
              </a:xfrm>
              <a:blipFill>
                <a:blip r:embed="rId2"/>
                <a:stretch>
                  <a:fillRect l="-664" t="-1554" b="-11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79552C3-9A9F-4B16-8CC2-107AAD2694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72"/>
          <a:stretch/>
        </p:blipFill>
        <p:spPr>
          <a:xfrm>
            <a:off x="3903515" y="5309490"/>
            <a:ext cx="3416048" cy="91279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EEC0DBF-63B9-4CED-8177-1D2A8B5C8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647" y="2884294"/>
            <a:ext cx="4097785" cy="108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32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Inner product on the tensor products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993619"/>
                <a:ext cx="10103881" cy="3864381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CA" sz="2400" dirty="0"/>
                  <a:t>Suppose </a:t>
                </a:r>
                <a14:m>
                  <m:oMath xmlns:m="http://schemas.openxmlformats.org/officeDocument/2006/math"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⟩,|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⟩∈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400" dirty="0"/>
                  <a:t> and </a:t>
                </a:r>
                <a14:m>
                  <m:oMath xmlns:m="http://schemas.openxmlformats.org/officeDocument/2006/math"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⟩,|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⟩∈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2400" dirty="0"/>
                  <a:t> where</a:t>
                </a:r>
                <a:r>
                  <a:rPr lang="en-CA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2400" dirty="0"/>
                  <a:t> are two Hilbert spaces.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  <a:p>
                <a:pPr marL="0" indent="0">
                  <a:buNone/>
                </a:pPr>
                <a:r>
                  <a:rPr lang="en-CA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2400" dirty="0"/>
                  <a:t> are inner product defined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2400" dirty="0"/>
                  <a:t>, respectively.</a:t>
                </a:r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r>
                  <a:rPr lang="en-CA" sz="2400" dirty="0"/>
                  <a:t>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=1⋅1=1</m:t>
                      </m:r>
                    </m:oMath>
                  </m:oMathPara>
                </a14:m>
                <a:endParaRPr lang="en-CA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011</m:t>
                          </m:r>
                        </m:e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010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=1⋅1⋅0=0</m:t>
                      </m:r>
                    </m:oMath>
                  </m:oMathPara>
                </a14:m>
                <a:endParaRPr lang="en-CA" sz="24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Two quantum states are orthogonal if qubits are different.</a:t>
                </a:r>
                <a:endParaRPr lang="en-CA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993619"/>
                <a:ext cx="10103881" cy="3864381"/>
              </a:xfrm>
              <a:blipFill>
                <a:blip r:embed="rId2"/>
                <a:stretch>
                  <a:fillRect l="-966" t="-22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43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490436"/>
                <a:ext cx="10103881" cy="436756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CA" sz="2400" dirty="0"/>
                  <a:t>Suppose there are 2 electrons, their spins 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rad>
                      <m:d>
                        <m:dPr>
                          <m:begChr m:val="|"/>
                          <m:endChr m:val="⟩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rad>
                      <m:d>
                        <m:dPr>
                          <m:begChr m:val="|"/>
                          <m:endChr m:val="⟩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|"/>
                          <m:endChr m:val="⟩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d>
                        <m:dPr>
                          <m:begChr m:val="|"/>
                          <m:endChr m:val="⟩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|1⟩</m:t>
                      </m:r>
                    </m:oMath>
                  </m:oMathPara>
                </a14:m>
                <a:endParaRPr lang="en-CA" sz="2400" dirty="0"/>
              </a:p>
              <a:p>
                <a:pPr marL="0" indent="0">
                  <a:buNone/>
                </a:pPr>
                <a:r>
                  <a:rPr lang="en-CA" sz="2400" dirty="0"/>
                  <a:t>Find the probability of measuring electron 1 in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CA" sz="2400" dirty="0"/>
                  <a:t> state and electron 2 in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CA" sz="2400" dirty="0"/>
                  <a:t> state (in state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|01⟩</m:t>
                    </m:r>
                  </m:oMath>
                </a14:m>
                <a:r>
                  <a:rPr lang="en-CA" sz="2400" dirty="0"/>
                  <a:t>).</a:t>
                </a:r>
              </a:p>
              <a:p>
                <a:pPr marL="0" indent="0">
                  <a:buNone/>
                </a:pPr>
                <a:r>
                  <a:rPr lang="en-CA" sz="2400" dirty="0"/>
                  <a:t>Solution:</a:t>
                </a:r>
              </a:p>
              <a:p>
                <a:pPr marL="0" indent="0">
                  <a:buNone/>
                </a:pPr>
                <a:endParaRPr lang="en-CA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490436"/>
                <a:ext cx="10103881" cy="4367564"/>
              </a:xfrm>
              <a:blipFill>
                <a:blip r:embed="rId2"/>
                <a:stretch>
                  <a:fillRect l="-966" t="-19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4" name="Picture 6">
            <a:extLst>
              <a:ext uri="{FF2B5EF4-FFF2-40B4-BE49-F238E27FC236}">
                <a16:creationId xmlns:a16="http://schemas.microsoft.com/office/drawing/2014/main" id="{8057FA3F-F83B-46E7-8987-7EA2D643C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898" y="5195888"/>
            <a:ext cx="855345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29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Outer product (</a:t>
            </a:r>
            <a:r>
              <a:rPr lang="zh-CN" altLang="en-US" sz="4000" dirty="0">
                <a:solidFill>
                  <a:srgbClr val="FFFFFF"/>
                </a:solidFill>
              </a:rPr>
              <a:t>外积</a:t>
            </a:r>
            <a:r>
              <a:rPr lang="en-US" sz="4000" dirty="0">
                <a:solidFill>
                  <a:srgbClr val="FFFFFF"/>
                </a:solidFill>
              </a:rPr>
              <a:t>)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en-CA" sz="2400" dirty="0"/>
                  <a:t>The outer product of two vectors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CA" sz="2400" dirty="0"/>
                  <a:t> and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CA" sz="2400" dirty="0"/>
                  <a:t> are defined as</a:t>
                </a:r>
                <a:endParaRPr lang="en-CA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|=</m:t>
                      </m:r>
                      <m:d>
                        <m:dPr>
                          <m:begChr m:val="|"/>
                          <m:endChr m:val="⟩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⊗⟨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CA" sz="2400" dirty="0"/>
              </a:p>
              <a:p>
                <a:r>
                  <a:rPr lang="en-US" altLang="zh-CN" sz="2400" dirty="0"/>
                  <a:t>Outer product is used to produce operators </a:t>
                </a:r>
                <a:r>
                  <a:rPr lang="en-CA" altLang="zh-CN" sz="2400" dirty="0"/>
                  <a:t>(</a:t>
                </a:r>
                <a:r>
                  <a:rPr lang="zh-CN" altLang="en-US" sz="2400" dirty="0"/>
                  <a:t>算符</a:t>
                </a:r>
                <a:r>
                  <a:rPr lang="en-CA" altLang="zh-CN" sz="2400" dirty="0"/>
                  <a:t>)</a:t>
                </a:r>
                <a:r>
                  <a:rPr lang="en-US" altLang="zh-CN" sz="2400" dirty="0"/>
                  <a:t>.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Example: 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  <m:d>
                      <m:dPr>
                        <m:begChr m:val="|"/>
                        <m:endChr m:val="⟩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CA" sz="2400" dirty="0"/>
                  <a:t>. Then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|0⟩⟨0|</m:t>
                    </m:r>
                  </m:oMath>
                </a14:m>
                <a:r>
                  <a:rPr lang="en-US" altLang="zh-CN" sz="2400" dirty="0"/>
                  <a:t> is a projection operator (</a:t>
                </a:r>
                <a:r>
                  <a:rPr lang="zh-CN" altLang="en-US" sz="2400" dirty="0"/>
                  <a:t>投影算符</a:t>
                </a:r>
                <a:r>
                  <a:rPr lang="en-US" altLang="zh-CN" sz="2400" dirty="0"/>
                  <a:t>) and it projects the wave function onto </a:t>
                </a:r>
                <a14:m>
                  <m:oMath xmlns:m="http://schemas.openxmlformats.org/officeDocument/2006/math"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US" altLang="zh-CN" sz="2400" dirty="0"/>
                  <a:t> state.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d>
                        <m:dPr>
                          <m:begChr m:val="|"/>
                          <m:endChr m:val="⟩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d>
                        <m:dPr>
                          <m:begChr m:val="|"/>
                          <m:endChr m:val="⟩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d>
                        <m:dPr>
                          <m:begChr m:val="|"/>
                          <m:endChr m:val="⟩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942" t="-32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206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Eigenvalues and Eigenvectors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4006158"/>
              </a:xfrm>
            </p:spPr>
            <p:txBody>
              <a:bodyPr anchor="t">
                <a:normAutofit fontScale="92500" lnSpcReduction="10000"/>
              </a:bodyPr>
              <a:lstStyle/>
              <a:p>
                <a:r>
                  <a:rPr lang="en-CA" sz="2400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sz="2400" dirty="0"/>
                  <a:t> be an operator.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d>
                        <m:dPr>
                          <m:begChr m:val="|"/>
                          <m:endChr m:val="⟩"/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CA" sz="2400" dirty="0"/>
              </a:p>
              <a:p>
                <a:pPr marL="0" indent="0">
                  <a:buNone/>
                </a:pPr>
                <a:r>
                  <a:rPr lang="en-CA" sz="2400" dirty="0"/>
                  <a:t>Then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CA" sz="2400" dirty="0"/>
                  <a:t> is an eigenvalue (</a:t>
                </a:r>
                <a:r>
                  <a:rPr lang="zh-CN" altLang="en-US" sz="2400" dirty="0"/>
                  <a:t>特征值</a:t>
                </a:r>
                <a:r>
                  <a:rPr lang="en-CA" sz="2400" dirty="0"/>
                  <a:t>)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sz="2400" dirty="0"/>
                  <a:t> and </a:t>
                </a: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CA" sz="2400" dirty="0"/>
                  <a:t> is an eigenvector (</a:t>
                </a:r>
                <a:r>
                  <a:rPr lang="zh-CN" altLang="en-US" sz="2400" dirty="0"/>
                  <a:t>特征向量</a:t>
                </a:r>
                <a:r>
                  <a:rPr lang="en-CA" sz="2400" dirty="0"/>
                  <a:t>) associated with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CA" sz="2400" dirty="0"/>
                  <a:t>.</a:t>
                </a:r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r>
                  <a:rPr lang="en-CA" sz="2400" dirty="0"/>
                  <a:t>Example: Find the eigenvalues and eigenvectors of projection operator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|0⟩⟨0|</m:t>
                      </m:r>
                    </m:oMath>
                  </m:oMathPara>
                </a14:m>
                <a:endParaRPr lang="en-CA" sz="2400" dirty="0"/>
              </a:p>
              <a:p>
                <a:pPr marL="0" indent="0">
                  <a:buNone/>
                </a:pPr>
                <a:r>
                  <a:rPr lang="en-CA" sz="2400" dirty="0"/>
                  <a:t>Solution: Eigenvalues are 1 and 0, eigenvectors are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|0⟩ </m:t>
                    </m:r>
                  </m:oMath>
                </a14:m>
                <a:r>
                  <a:rPr lang="en-CA" sz="2400" dirty="0"/>
                  <a:t>and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CA" sz="2400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begChr m:val="|"/>
                          <m:endChr m:val="⟩"/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=1⋅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CA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begChr m:val="|"/>
                          <m:endChr m:val="⟩"/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=0⋅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|1⟩</m:t>
                      </m:r>
                    </m:oMath>
                  </m:oMathPara>
                </a14:m>
                <a:endParaRPr lang="en-CA" sz="2400" dirty="0"/>
              </a:p>
              <a:p>
                <a:pPr marL="0" indent="0">
                  <a:buNone/>
                </a:pPr>
                <a:endParaRPr lang="en-CA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4006158"/>
              </a:xfrm>
              <a:blipFill>
                <a:blip r:embed="rId2"/>
                <a:stretch>
                  <a:fillRect l="-816" t="-24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989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Spectral theorem </a:t>
            </a:r>
            <a:r>
              <a:rPr lang="en-US" altLang="ja-JP" sz="4000" dirty="0">
                <a:solidFill>
                  <a:srgbClr val="FFFFFF"/>
                </a:solidFill>
              </a:rPr>
              <a:t>(</a:t>
            </a:r>
            <a:r>
              <a:rPr lang="ja-JP" altLang="en-US" sz="4000" dirty="0">
                <a:solidFill>
                  <a:srgbClr val="FFFFFF"/>
                </a:solidFill>
              </a:rPr>
              <a:t>谱定理</a:t>
            </a:r>
            <a:r>
              <a:rPr lang="en-US" altLang="ja-JP" sz="4000" dirty="0">
                <a:solidFill>
                  <a:srgbClr val="FFFFFF"/>
                </a:solidFill>
              </a:rPr>
              <a:t>)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897242"/>
                <a:ext cx="10184404" cy="3567173"/>
              </a:xfrm>
            </p:spPr>
            <p:txBody>
              <a:bodyPr anchor="t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A" sz="2400" dirty="0"/>
                  <a:t>Spectral theorem: Suppose the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sz="2400" dirty="0"/>
                  <a:t>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sz="2400" dirty="0"/>
                  <a:t> are real, and their corresponding eigenvectors are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⟩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,⋯,</m:t>
                    </m:r>
                    <m:d>
                      <m:dPr>
                        <m:begChr m:val="|"/>
                        <m:endChr m:val="⟩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2400" dirty="0"/>
                  <a:t>. Then the operator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sz="2400" dirty="0"/>
                  <a:t> can be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⟩⟨</m:t>
                          </m:r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CA" sz="2400" dirty="0"/>
              </a:p>
              <a:p>
                <a:pPr marL="0" indent="0">
                  <a:buNone/>
                </a:pPr>
                <a:r>
                  <a:rPr lang="en-CA" sz="2400" dirty="0"/>
                  <a:t>Moreover,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CA" sz="2400" dirty="0"/>
                  <a:t> form a complete basis for the Hilbert space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sz="2400" dirty="0"/>
                  <a:t> living in.</a:t>
                </a:r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r>
                  <a:rPr lang="en-CA" sz="2400" dirty="0"/>
                  <a:t>Sometimes, this is called spectral decomposition of operator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sz="24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897242"/>
                <a:ext cx="10184404" cy="3567173"/>
              </a:xfrm>
              <a:blipFill>
                <a:blip r:embed="rId2"/>
                <a:stretch>
                  <a:fillRect l="-958" t="-3419" b="-10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622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Completeness relation </a:t>
            </a:r>
            <a:r>
              <a:rPr lang="en-CA" sz="4000" dirty="0">
                <a:solidFill>
                  <a:srgbClr val="FFFFFF"/>
                </a:solidFill>
              </a:rPr>
              <a:t>(</a:t>
            </a:r>
            <a:r>
              <a:rPr lang="zh-CN" altLang="en-US" sz="4000" dirty="0">
                <a:solidFill>
                  <a:srgbClr val="FFFFFF"/>
                </a:solidFill>
              </a:rPr>
              <a:t>完备性关系</a:t>
            </a:r>
            <a:r>
              <a:rPr lang="en-CA" sz="4000" dirty="0">
                <a:solidFill>
                  <a:srgbClr val="FFFFFF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From spectral theorem, we can easily get the so-called completeness relation: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400" dirty="0"/>
                  <a:t> is a complete basis if and only if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⟩⟨</m:t>
                          </m:r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CA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Where </a:t>
                </a:r>
                <a14:m>
                  <m:oMath xmlns:m="http://schemas.openxmlformats.org/officeDocument/2006/math"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CA" sz="2400" dirty="0"/>
                  <a:t> is an identity matrix.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942" t="-2393" r="-182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532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EBCAC-2898-4BCB-8082-5339C1E11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t"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2400" dirty="0"/>
              <a:t>Abstract vector space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400" dirty="0"/>
              <a:t>Inner product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/>
              <a:t>Superposition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400" dirty="0"/>
              <a:t>Tensor product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/>
              <a:t>Multiple qubits</a:t>
            </a:r>
            <a:endParaRPr lang="en-CA" sz="2400" dirty="0"/>
          </a:p>
          <a:p>
            <a:pPr marL="457200" indent="-457200">
              <a:buFont typeface="+mj-lt"/>
              <a:buAutoNum type="arabicPeriod"/>
            </a:pPr>
            <a:r>
              <a:rPr lang="en-CA" sz="2400" dirty="0"/>
              <a:t>Outer product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/>
              <a:t>Projection operator</a:t>
            </a:r>
            <a:endParaRPr lang="en-CA" sz="2400" dirty="0"/>
          </a:p>
          <a:p>
            <a:pPr marL="457200" indent="-457200">
              <a:buFont typeface="+mj-lt"/>
              <a:buAutoNum type="arabicPeriod"/>
            </a:pPr>
            <a:r>
              <a:rPr lang="en-CA" sz="2400" dirty="0"/>
              <a:t>Eigenvalues and Eigenvectors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/>
              <a:t>Spectral theorem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/>
              <a:t>Completeness relation</a:t>
            </a:r>
          </a:p>
          <a:p>
            <a:pPr marL="914400" lvl="1" indent="-457200">
              <a:buFont typeface="+mj-lt"/>
              <a:buAutoNum type="arabicPeriod"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93518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Abstract vector space</a:t>
            </a:r>
            <a:endParaRPr lang="en-CA" sz="4000">
              <a:solidFill>
                <a:srgbClr val="FFFFFF"/>
              </a:solidFill>
            </a:endParaRP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557C76D-E48F-48DC-8F84-B6EC4F022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408" y="3962107"/>
            <a:ext cx="10369407" cy="20955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BFE951-28E4-4070-A940-6E911AA0EA11}"/>
              </a:ext>
            </a:extLst>
          </p:cNvPr>
          <p:cNvSpPr txBox="1"/>
          <p:nvPr/>
        </p:nvSpPr>
        <p:spPr>
          <a:xfrm>
            <a:off x="1182409" y="3013787"/>
            <a:ext cx="10040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A set is called vector space </a:t>
            </a:r>
            <a:r>
              <a:rPr lang="en-CA" altLang="zh-CN" sz="2200" dirty="0"/>
              <a:t>(</a:t>
            </a:r>
            <a:r>
              <a:rPr lang="zh-CN" altLang="en-US" sz="2200" dirty="0"/>
              <a:t>矢量空间</a:t>
            </a:r>
            <a:r>
              <a:rPr lang="en-CA" altLang="zh-CN" sz="2200" dirty="0"/>
              <a:t>)</a:t>
            </a:r>
            <a:r>
              <a:rPr lang="en-US" altLang="zh-CN" sz="2200" dirty="0"/>
              <a:t> if it satisfies the following axioms. The elements in the set are called vectors (</a:t>
            </a:r>
            <a:r>
              <a:rPr lang="zh-CN" altLang="en-US" sz="2200" dirty="0"/>
              <a:t>矢量</a:t>
            </a:r>
            <a:r>
              <a:rPr lang="en-US" altLang="zh-CN" sz="2200" dirty="0"/>
              <a:t>).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9784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 – All complex functions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659328"/>
                <a:ext cx="10103881" cy="4045831"/>
              </a:xfrm>
            </p:spPr>
            <p:txBody>
              <a:bodyPr anchor="t"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CA" sz="2400" dirty="0"/>
                  <a:t>Let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A" sz="2400" dirty="0"/>
                  <a:t> be a set of complex functions defined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CA" sz="2400" dirty="0"/>
                  <a:t>.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A" sz="2400" dirty="0"/>
                  <a:t> is an abstract vector space.</a:t>
                </a:r>
              </a:p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A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CA" sz="2400" dirty="0"/>
                  <a:t> then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CA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CA" sz="2400" dirty="0"/>
              </a:p>
              <a:p>
                <a:r>
                  <a:rPr lang="en-CA" sz="2400" dirty="0"/>
                  <a:t>…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𝑏𝑔</m:t>
                    </m:r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𝑏𝑓</m:t>
                    </m:r>
                  </m:oMath>
                </a14:m>
                <a:endParaRPr lang="en-CA" sz="2400" dirty="0"/>
              </a:p>
              <a:p>
                <a:endParaRPr lang="en-CA" sz="2400" dirty="0"/>
              </a:p>
              <a:p>
                <a:r>
                  <a:rPr lang="en-CA" sz="2400" dirty="0">
                    <a:solidFill>
                      <a:srgbClr val="FF0000"/>
                    </a:solidFill>
                  </a:rPr>
                  <a:t>A set of all wave functions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CA" altLang="zh-CN" sz="2400" dirty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波函数</a:t>
                </a:r>
                <a:r>
                  <a:rPr lang="en-CA" altLang="zh-CN" sz="2400" dirty="0">
                    <a:solidFill>
                      <a:srgbClr val="FF0000"/>
                    </a:solidFill>
                  </a:rPr>
                  <a:t>)</a:t>
                </a:r>
                <a:r>
                  <a:rPr lang="en-CA" sz="2400" dirty="0">
                    <a:solidFill>
                      <a:srgbClr val="FF0000"/>
                    </a:solidFill>
                  </a:rPr>
                  <a:t> is vector space. We can treat wave functions as vectors!</a:t>
                </a:r>
              </a:p>
              <a:p>
                <a:pPr marL="0" indent="0">
                  <a:buNone/>
                </a:pPr>
                <a:endParaRPr lang="en-CA" sz="2400" dirty="0"/>
              </a:p>
              <a:p>
                <a:endParaRPr lang="en-CA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CA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CA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659328"/>
                <a:ext cx="10103881" cy="4045831"/>
              </a:xfrm>
              <a:blipFill>
                <a:blip r:embed="rId2"/>
                <a:stretch>
                  <a:fillRect l="-785" t="-2560" b="-3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53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 – Electron spins</a:t>
            </a:r>
            <a:r>
              <a:rPr lang="en-US" altLang="ja-JP" sz="4000" dirty="0">
                <a:solidFill>
                  <a:srgbClr val="FFFFFF"/>
                </a:solidFill>
              </a:rPr>
              <a:t>(</a:t>
            </a:r>
            <a:r>
              <a:rPr lang="ja-JP" altLang="en-US" sz="4000" dirty="0">
                <a:solidFill>
                  <a:srgbClr val="FFFFFF"/>
                </a:solidFill>
              </a:rPr>
              <a:t>电子自旋</a:t>
            </a:r>
            <a:r>
              <a:rPr lang="en-US" altLang="ja-JP" sz="4000" dirty="0">
                <a:solidFill>
                  <a:srgbClr val="FFFFFF"/>
                </a:solidFill>
              </a:rPr>
              <a:t>) 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88631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CA" sz="2400" dirty="0"/>
                  <a:t>Let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A" sz="2400" dirty="0"/>
                  <a:t> be a set of wave functions that describes electron spin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CA" sz="2400" dirty="0"/>
                  <a:t>-direction.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A" sz="2400" dirty="0"/>
                  <a:t> is an abstract vector space.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𝑆𝑝𝑖𝑛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𝑆𝑝𝑖𝑛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𝑑𝑜𝑤𝑛</m:t>
                          </m:r>
                        </m:e>
                      </m:d>
                    </m:oMath>
                  </m:oMathPara>
                </a14:m>
                <a:endParaRPr lang="en-CA" sz="2400" dirty="0"/>
              </a:p>
              <a:p>
                <a:pPr marL="0" indent="0">
                  <a:buNone/>
                </a:pPr>
                <a:r>
                  <a:rPr lang="en-CA" sz="2400" dirty="0"/>
                  <a:t>Using Dirac notation, we can denote them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𝑆𝑝𝑖𝑛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𝑆𝑝𝑖𝑛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𝑑𝑜𝑤𝑛</m:t>
                      </m:r>
                    </m:oMath>
                  </m:oMathPara>
                </a14:m>
                <a:endParaRPr lang="en-CA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CA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CA" sz="2400" dirty="0"/>
                  <a:t> are called “qubit”(</a:t>
                </a:r>
                <a:r>
                  <a:rPr lang="zh-CN" altLang="en-US" sz="2400" dirty="0"/>
                  <a:t>量子比特</a:t>
                </a:r>
                <a:r>
                  <a:rPr lang="en-CA" sz="2400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88631"/>
              </a:xfrm>
              <a:blipFill>
                <a:blip r:embed="rId2"/>
                <a:stretch>
                  <a:fillRect l="-942" t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04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 – Photon polarizations </a:t>
            </a:r>
            <a:r>
              <a:rPr lang="en-US" altLang="ja-JP" sz="4000" dirty="0">
                <a:solidFill>
                  <a:srgbClr val="FFFFFF"/>
                </a:solidFill>
              </a:rPr>
              <a:t>(</a:t>
            </a:r>
            <a:r>
              <a:rPr lang="ja-JP" altLang="en-US" sz="4000" dirty="0">
                <a:solidFill>
                  <a:srgbClr val="FFFFFF"/>
                </a:solidFill>
              </a:rPr>
              <a:t>光的偏振</a:t>
            </a:r>
            <a:r>
              <a:rPr lang="en-US" altLang="ja-JP" sz="4000" dirty="0">
                <a:solidFill>
                  <a:srgbClr val="FFFFFF"/>
                </a:solidFill>
              </a:rPr>
              <a:t>)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88631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CA" sz="2400" dirty="0"/>
                  <a:t>Let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A" sz="2400" dirty="0"/>
                  <a:t> be a set of polarizations of light.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A" sz="2400" dirty="0"/>
                  <a:t> is an abstract vector space.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𝐻𝑜𝑟𝑖𝑧𝑜𝑛𝑡𝑎𝑙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𝑉𝑒𝑟𝑡𝑖𝑐𝑎𝑙</m:t>
                          </m:r>
                        </m:e>
                      </m:d>
                    </m:oMath>
                  </m:oMathPara>
                </a14:m>
                <a:endParaRPr lang="en-CA" sz="2400" dirty="0"/>
              </a:p>
              <a:p>
                <a:pPr marL="0" indent="0">
                  <a:buNone/>
                </a:pPr>
                <a:r>
                  <a:rPr lang="en-CA" sz="2400" dirty="0"/>
                  <a:t>Using Dirac notation, we can denote them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𝐻𝑜𝑟𝑖𝑧𝑜𝑛𝑡𝑎𝑙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𝑉𝑒𝑟𝑡𝑖𝑐𝑎𝑙</m:t>
                      </m:r>
                    </m:oMath>
                  </m:oMathPara>
                </a14:m>
                <a:endParaRPr lang="en-CA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CA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CA" sz="2400" dirty="0"/>
                  <a:t> are called “qubit”.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88631"/>
              </a:xfrm>
              <a:blipFill>
                <a:blip r:embed="rId2"/>
                <a:stretch>
                  <a:fillRect l="-942" t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08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Inner product and Hilbert space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533" y="2743200"/>
                <a:ext cx="9846733" cy="3314409"/>
              </a:xfrm>
            </p:spPr>
            <p:txBody>
              <a:bodyPr anchor="ctr">
                <a:normAutofit fontScale="85000" lnSpcReduction="10000"/>
              </a:bodyPr>
              <a:lstStyle/>
              <a:p>
                <a:r>
                  <a:rPr lang="en-CA" sz="2400" dirty="0"/>
                  <a:t>Define inner product (</a:t>
                </a:r>
                <a:r>
                  <a:rPr lang="zh-CN" altLang="en-US" sz="2400" dirty="0"/>
                  <a:t>内积</a:t>
                </a:r>
                <a:r>
                  <a:rPr lang="en-CA" sz="2400" dirty="0"/>
                  <a:t>) of complex functions,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CA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CA" sz="2400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𝑓𝑢𝑛𝑐𝑡𝑖𝑜𝑛𝑠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/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𝑐𝑜𝑙𝑢𝑚𝑛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𝑣𝑒𝑐𝑡𝑜𝑟𝑠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/>
              </a:p>
              <a:p>
                <a:r>
                  <a:rPr lang="en-CA" sz="2400" dirty="0"/>
                  <a:t>Simply speak: Hilbert space (</a:t>
                </a:r>
                <a:r>
                  <a:rPr lang="zh-CN" altLang="en-US" sz="2400" dirty="0"/>
                  <a:t>希尔伯特空间</a:t>
                </a:r>
                <a:r>
                  <a:rPr lang="en-CA" sz="2400" dirty="0"/>
                  <a:t>) is a complex vector space with inner product.</a:t>
                </a:r>
              </a:p>
              <a:p>
                <a:endParaRPr lang="en-CA" sz="2400" dirty="0"/>
              </a:p>
              <a:p>
                <a:endParaRPr lang="en-CA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|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CA" sz="2400" dirty="0"/>
                  <a:t> are called bra-vector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CA" sz="2400" dirty="0"/>
                  <a:t> are called </a:t>
                </a:r>
                <a:r>
                  <a:rPr lang="en-CA" sz="2400" dirty="0" err="1"/>
                  <a:t>ket</a:t>
                </a:r>
                <a:r>
                  <a:rPr lang="en-CA" sz="2400" dirty="0"/>
                  <a:t>-vector. Together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CA" sz="2400" dirty="0"/>
                  <a:t>, it’s called bracket :D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533" y="2743200"/>
                <a:ext cx="9846733" cy="3314409"/>
              </a:xfrm>
              <a:blipFill>
                <a:blip r:embed="rId2"/>
                <a:stretch>
                  <a:fillRect l="-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95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Physical interpretation of inner product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490436"/>
                <a:ext cx="10103881" cy="3567173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CA" sz="2400" dirty="0"/>
                  <a:t> is the initial state of a particle, then the probability of finding it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CA" sz="2400" dirty="0"/>
                  <a:t> state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490436"/>
                <a:ext cx="10103881" cy="3567173"/>
              </a:xfrm>
              <a:blipFill>
                <a:blip r:embed="rId2"/>
                <a:stretch>
                  <a:fillRect l="-845" r="-12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27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Properties of qubits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490436"/>
                <a:ext cx="10103881" cy="3945198"/>
              </a:xfrm>
            </p:spPr>
            <p:txBody>
              <a:bodyPr anchor="ctr"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CA" sz="2400" dirty="0"/>
                  <a:t>The qubits are normalized (</a:t>
                </a:r>
                <a:r>
                  <a:rPr lang="zh-CN" altLang="en-US" sz="2400" dirty="0"/>
                  <a:t>归一的</a:t>
                </a:r>
                <a:r>
                  <a:rPr lang="en-CA" sz="2400" dirty="0"/>
                  <a:t>),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=1, </m:t>
                      </m:r>
                      <m:d>
                        <m:dPr>
                          <m:begChr m:val="⟨"/>
                          <m:endChr m:val="⟩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sz="2400" dirty="0"/>
              </a:p>
              <a:p>
                <a:pPr marL="0" indent="0">
                  <a:buNone/>
                </a:pPr>
                <a:r>
                  <a:rPr lang="en-CA" sz="2400" dirty="0"/>
                  <a:t>The qubits are orthogonal (</a:t>
                </a:r>
                <a:r>
                  <a:rPr lang="zh-CN" altLang="en-US" sz="2400" dirty="0"/>
                  <a:t>正交的</a:t>
                </a:r>
                <a:r>
                  <a:rPr lang="en-CA" sz="2400" dirty="0"/>
                  <a:t>),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=0,</m:t>
                      </m:r>
                      <m:d>
                        <m:dPr>
                          <m:begChr m:val="⟨"/>
                          <m:endChr m:val="⟩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2400" b="0" dirty="0"/>
              </a:p>
              <a:p>
                <a:pPr marL="0" indent="0">
                  <a:buNone/>
                </a:pPr>
                <a:r>
                  <a:rPr lang="en-US" altLang="zh-CN" sz="2400" dirty="0"/>
                  <a:t>Therefore, qubits form a basis of their Hilbert space. i.e. Any quantum states can be represented using linear combination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US" altLang="zh-CN" sz="2400" dirty="0"/>
                  <a:t>. </a:t>
                </a:r>
                <a:endParaRPr lang="en-CA" sz="2400" dirty="0"/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r>
                  <a:rPr lang="en-CA" sz="2400" dirty="0"/>
                  <a:t>Sometimes, it is more convenient to write them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  <a:p>
                <a:pPr marL="0" indent="0">
                  <a:buNone/>
                </a:pPr>
                <a:r>
                  <a:rPr lang="en-CA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CA" sz="2400" dirty="0"/>
                  <a:t> is </a:t>
                </a:r>
                <a:r>
                  <a:rPr lang="en-CA" sz="2400" i="1" dirty="0"/>
                  <a:t>Kronecker delta,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sz="24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490436"/>
                <a:ext cx="10103881" cy="3945198"/>
              </a:xfrm>
              <a:blipFill>
                <a:blip r:embed="rId2"/>
                <a:stretch>
                  <a:fillRect l="-664" t="-1855" r="-10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97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Superposition of states (</a:t>
            </a:r>
            <a:r>
              <a:rPr lang="zh-CN" altLang="en-US" sz="4000" dirty="0">
                <a:solidFill>
                  <a:srgbClr val="FFFFFF"/>
                </a:solidFill>
              </a:rPr>
              <a:t>叠加态</a:t>
            </a:r>
            <a:r>
              <a:rPr lang="en-US" sz="4000" dirty="0">
                <a:solidFill>
                  <a:srgbClr val="FFFFFF"/>
                </a:solidFill>
              </a:rPr>
              <a:t>)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422760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CA" sz="2400" dirty="0"/>
                  <a:t>Suppose an electron’s spin can be described by a wave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rad>
                      <m:d>
                        <m:dPr>
                          <m:begChr m:val="|"/>
                          <m:endChr m:val="⟩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ra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|1⟩</m:t>
                      </m:r>
                    </m:oMath>
                  </m:oMathPara>
                </a14:m>
                <a:endParaRPr lang="en-CA" sz="2400" dirty="0"/>
              </a:p>
              <a:p>
                <a:pPr marL="0" indent="0">
                  <a:buNone/>
                </a:pPr>
                <a:r>
                  <a:rPr lang="en-CA" sz="2400" dirty="0"/>
                  <a:t>Find the probability of measuring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CA" sz="2400" dirty="0"/>
                  <a:t> state and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CA" sz="2400" dirty="0"/>
                  <a:t> state.</a:t>
                </a:r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r>
                  <a:rPr lang="en-CA" sz="2400" dirty="0"/>
                  <a:t>Solution:</a:t>
                </a:r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endParaRPr lang="en-CA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4227605"/>
              </a:xfrm>
              <a:blipFill>
                <a:blip r:embed="rId2"/>
                <a:stretch>
                  <a:fillRect l="-942" t="-202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D170BB00-8E2D-40A2-9AF5-C79270DF0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286" y="5029005"/>
            <a:ext cx="597217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06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1065</Words>
  <Application>Microsoft Office PowerPoint</Application>
  <PresentationFormat>Widescreen</PresentationFormat>
  <Paragraphs>133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Linear Algebra  and  Quantum Physics</vt:lpstr>
      <vt:lpstr>Abstract vector space</vt:lpstr>
      <vt:lpstr>Example – All complex functions</vt:lpstr>
      <vt:lpstr>Example – Electron spins(电子自旋) </vt:lpstr>
      <vt:lpstr>Example – Photon polarizations (光的偏振)</vt:lpstr>
      <vt:lpstr>Inner product and Hilbert space</vt:lpstr>
      <vt:lpstr>Physical interpretation of inner product</vt:lpstr>
      <vt:lpstr>Properties of qubits</vt:lpstr>
      <vt:lpstr>Superposition of states (叠加态)</vt:lpstr>
      <vt:lpstr>Tensor product (张量积)</vt:lpstr>
      <vt:lpstr>Inner product on the tensor products</vt:lpstr>
      <vt:lpstr>Example</vt:lpstr>
      <vt:lpstr>Outer product (外积)</vt:lpstr>
      <vt:lpstr>Eigenvalues and Eigenvectors</vt:lpstr>
      <vt:lpstr>Spectral theorem (谱定理)</vt:lpstr>
      <vt:lpstr>Completeness relation (完备性关系)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  and  Dirac Notation</dc:title>
  <dc:creator>HUNT FENG</dc:creator>
  <cp:lastModifiedBy>HUNT FENG</cp:lastModifiedBy>
  <cp:revision>35</cp:revision>
  <dcterms:created xsi:type="dcterms:W3CDTF">2021-05-30T18:16:27Z</dcterms:created>
  <dcterms:modified xsi:type="dcterms:W3CDTF">2021-06-06T20:12:56Z</dcterms:modified>
</cp:coreProperties>
</file>