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81" r:id="rId5"/>
    <p:sldId id="275" r:id="rId6"/>
    <p:sldId id="282" r:id="rId7"/>
    <p:sldId id="273" r:id="rId8"/>
    <p:sldId id="279" r:id="rId9"/>
    <p:sldId id="280" r:id="rId10"/>
    <p:sldId id="276" r:id="rId11"/>
    <p:sldId id="284" r:id="rId12"/>
    <p:sldId id="277" r:id="rId13"/>
    <p:sldId id="285" r:id="rId14"/>
    <p:sldId id="28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3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Bloch Sphere</a:t>
            </a:r>
            <a:br>
              <a:rPr lang="en-US" altLang="zh-CN" sz="7400" dirty="0">
                <a:solidFill>
                  <a:srgbClr val="FFFFFF"/>
                </a:solidFill>
              </a:rPr>
            </a:br>
            <a:r>
              <a:rPr lang="en-US" altLang="zh-CN" sz="7400" dirty="0">
                <a:solidFill>
                  <a:srgbClr val="FFFFFF"/>
                </a:solidFill>
              </a:rPr>
              <a:t>and</a:t>
            </a:r>
            <a:br>
              <a:rPr lang="en-US" altLang="zh-CN" sz="7400" dirty="0">
                <a:solidFill>
                  <a:srgbClr val="FFFFFF"/>
                </a:solidFill>
              </a:rPr>
            </a:br>
            <a:r>
              <a:rPr lang="en-US" altLang="zh-CN" sz="7400" dirty="0">
                <a:solidFill>
                  <a:srgbClr val="FFFFFF"/>
                </a:solidFill>
              </a:rPr>
              <a:t>Density Operator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Visualization of quantum states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Pure state and mixed state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A pure state is a quantum state </a:t>
                </a:r>
                <a:r>
                  <a:rPr lang="en-CA" sz="2400" dirty="0"/>
                  <a:t>can be represented as a single vector.</a:t>
                </a:r>
              </a:p>
              <a:p>
                <a:r>
                  <a:rPr lang="en-CA" sz="2400" dirty="0"/>
                  <a:t>That means, all vectors </a:t>
                </a:r>
                <a:r>
                  <a:rPr lang="en-CA" sz="2400" dirty="0">
                    <a:solidFill>
                      <a:srgbClr val="FF0000"/>
                    </a:solidFill>
                  </a:rPr>
                  <a:t>on the surface Bloch sphere</a:t>
                </a:r>
                <a:r>
                  <a:rPr lang="en-CA" sz="2400" dirty="0"/>
                  <a:t> are pure states! Since they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CA" sz="2400" dirty="0"/>
              </a:p>
              <a:p>
                <a:endParaRPr lang="en-US" sz="2400" dirty="0"/>
              </a:p>
              <a:p>
                <a:r>
                  <a:rPr lang="en-US" sz="2400" dirty="0"/>
                  <a:t>A mixed state is a vector inside Bloch sphere.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  <a:blipFill>
                <a:blip r:embed="rId2"/>
                <a:stretch>
                  <a:fillRect l="-845" t="-2108" r="-15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79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Density matrix and Bloch vector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57009"/>
                <a:ext cx="10103881" cy="4045831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/>
                  <a:t>For a given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pure state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, define the density operator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CA" sz="2400" dirty="0"/>
              </a:p>
              <a:p>
                <a:r>
                  <a:rPr lang="en-CA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sz="2400" dirty="0"/>
                  <a:t>, then we have</a:t>
                </a:r>
              </a:p>
              <a:p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𝑧𝑍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is the vector of Pauli matrices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Is called the unit Bloch vector. It is the Cartesian representation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57009"/>
                <a:ext cx="10103881" cy="4045831"/>
              </a:xfrm>
              <a:blipFill>
                <a:blip r:embed="rId2"/>
                <a:stretch>
                  <a:fillRect l="-966" t="-2861" b="-2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0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Purity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41848"/>
                <a:ext cx="10233306" cy="4363311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2400" dirty="0"/>
                  <a:t>Define purity of a quantum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is the density operator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Purity measures how much a state is mixed.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where d is the dimension of the Hilbert space.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if it’s a pure state,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if it’s a completely mixed state.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the Bloch vectors of two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pure 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CA" sz="2400" dirty="0">
                    <a:solidFill>
                      <a:srgbClr val="FF0000"/>
                    </a:solidFill>
                  </a:rPr>
                  <a:t>This formula relates the inner product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solidFill>
                      <a:srgbClr val="FF0000"/>
                    </a:solidFill>
                  </a:rPr>
                  <a:t> and the inner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sz="24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41848"/>
                <a:ext cx="10233306" cy="4363311"/>
              </a:xfrm>
              <a:blipFill>
                <a:blip r:embed="rId2"/>
                <a:stretch>
                  <a:fillRect l="-775" t="-23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30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Bloch sphere geometry 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57009"/>
                <a:ext cx="10662967" cy="404583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(orthogonal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), how do they look like on Bloch sphere?</a:t>
                </a: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Using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so we have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.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have opposite directions!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57009"/>
                <a:ext cx="10662967" cy="4045831"/>
              </a:xfrm>
              <a:blipFill>
                <a:blip r:embed="rId2"/>
                <a:stretch>
                  <a:fillRect l="-915" t="-2108" r="-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3F280D-7EAD-466A-9528-1C62A20E8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11"/>
          <a:stretch/>
        </p:blipFill>
        <p:spPr>
          <a:xfrm>
            <a:off x="4150682" y="5034747"/>
            <a:ext cx="2138269" cy="1780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44B16-6DD7-4028-8E8E-60EC931F15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11"/>
          <a:stretch/>
        </p:blipFill>
        <p:spPr>
          <a:xfrm>
            <a:off x="6090854" y="5066884"/>
            <a:ext cx="2170290" cy="17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Purity 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457009"/>
                <a:ext cx="10103881" cy="404583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−|1⟩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2400" dirty="0"/>
                  <a:t>, calculate its purity.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This is obvious,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can be drawn on Bloch sphere, so it is a pure state.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457009"/>
                <a:ext cx="10103881" cy="4045831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74C63A3B-652C-4765-BEE3-AB20A4ED4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92" y="3429000"/>
            <a:ext cx="68389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4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</p:spPr>
            <p:txBody>
              <a:bodyPr anchor="t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Bloch sphere can be used to visualize quantum states.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Orthogonal(in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states are pointing opposite to each other(in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Pure states are on the surface of Bloch sphere, and mixed states are inside the Bloch sphere.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Unitary operators are operators that preserve norm</a:t>
                </a:r>
                <a:r>
                  <a:rPr lang="en-CA" sz="24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Pauli matrices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Pauli-Euler relation and Rotation operator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/>
                  <a:t>Density operator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Density matrix and Purity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Bloch vector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  <a:blipFill>
                <a:blip r:embed="rId3"/>
                <a:stretch>
                  <a:fillRect l="-966" t="-2259" b="-2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0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Bloch Sphere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2752"/>
                <a:ext cx="10148088" cy="4239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coefficients of a normalized quantum states must satisfy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A normalized quantum state must be on a “sphere” (Bloch sphere).</a:t>
                </a:r>
              </a:p>
              <a:p>
                <a:r>
                  <a:rPr lang="en-CA" dirty="0"/>
                  <a:t>This sphere is called Bloch sphere </a:t>
                </a:r>
              </a:p>
              <a:p>
                <a:r>
                  <a:rPr lang="en-CA" dirty="0"/>
                  <a:t>Using polar angle,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, and azimuthal angle,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CA" dirty="0"/>
                  <a:t>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2752"/>
                <a:ext cx="10148088" cy="4239048"/>
              </a:xfrm>
              <a:blipFill>
                <a:blip r:embed="rId2"/>
                <a:stretch>
                  <a:fillRect l="-1082" t="-2299" r="-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Visualization in </a:t>
            </a:r>
            <a:r>
              <a:rPr lang="en-US" sz="4000" dirty="0" err="1">
                <a:solidFill>
                  <a:srgbClr val="FFFFFF"/>
                </a:solidFill>
              </a:rPr>
              <a:t>Qiskit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0F6ACC2-6AE8-408F-9ECE-79714F790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542751"/>
                <a:ext cx="9955078" cy="3634211"/>
              </a:xfrm>
            </p:spPr>
            <p:txBody>
              <a:bodyPr/>
              <a:lstStyle/>
              <a:p>
                <a:r>
                  <a:rPr lang="en-US" dirty="0"/>
                  <a:t>Unfortunately, </a:t>
                </a:r>
                <a:r>
                  <a:rPr lang="en-US" dirty="0" err="1"/>
                  <a:t>Qiskit</a:t>
                </a:r>
                <a:r>
                  <a:rPr lang="en-US" dirty="0"/>
                  <a:t> does not provide convenient visualization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representation, we need to convert this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0F6ACC2-6AE8-408F-9ECE-79714F790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542751"/>
                <a:ext cx="9955078" cy="3634211"/>
              </a:xfrm>
              <a:blipFill>
                <a:blip r:embed="rId2"/>
                <a:stretch>
                  <a:fillRect l="-1102" t="-2685" r="-5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9CBF49-98F4-4166-907F-59F8A8CF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19" y="3429000"/>
            <a:ext cx="3445776" cy="324169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D54DF4-F38C-43DA-AE6A-1911132D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79" y="3909525"/>
            <a:ext cx="2947308" cy="15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D5FAA-0339-4324-915B-A3BF286405E5}"/>
                  </a:ext>
                </a:extLst>
              </p:cNvPr>
              <p:cNvSpPr txBox="1"/>
              <p:nvPr/>
            </p:nvSpPr>
            <p:spPr>
              <a:xfrm>
                <a:off x="5500889" y="4455953"/>
                <a:ext cx="73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D5FAA-0339-4324-915B-A3BF2864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89" y="4455953"/>
                <a:ext cx="735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7028939-AE68-440F-A482-120196A06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27" y="3828823"/>
            <a:ext cx="321989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3C168FC1-A3E7-4793-B149-BEB817661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7"/>
          <a:stretch/>
        </p:blipFill>
        <p:spPr>
          <a:xfrm>
            <a:off x="0" y="2267339"/>
            <a:ext cx="3661563" cy="3830886"/>
          </a:xfrm>
          <a:prstGeom prst="rect">
            <a:avLst/>
          </a:prstGeom>
        </p:spPr>
      </p:pic>
      <p:pic>
        <p:nvPicPr>
          <p:cNvPr id="22" name="Picture 21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23F2552C-E773-42C9-BA80-E586A0E80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5"/>
          <a:stretch/>
        </p:blipFill>
        <p:spPr>
          <a:xfrm>
            <a:off x="3962741" y="2267339"/>
            <a:ext cx="3716409" cy="3830886"/>
          </a:xfrm>
          <a:prstGeom prst="rect">
            <a:avLst/>
          </a:prstGeom>
        </p:spPr>
      </p:pic>
      <p:pic>
        <p:nvPicPr>
          <p:cNvPr id="24" name="Picture 23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D847C272-A5C2-4F5D-B510-C9A9FCCEAF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2"/>
          <a:stretch/>
        </p:blipFill>
        <p:spPr>
          <a:xfrm>
            <a:off x="7980328" y="2267338"/>
            <a:ext cx="4134864" cy="38675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72AA28-7C06-4EB1-8B35-48FCD1ECB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20" y="648477"/>
            <a:ext cx="4934639" cy="390580"/>
          </a:xfrm>
          <a:prstGeom prst="rect">
            <a:avLst/>
          </a:prstGeom>
        </p:spPr>
      </p:pic>
      <p:pic>
        <p:nvPicPr>
          <p:cNvPr id="30" name="Picture 29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7853DBFC-D17F-41EE-8B16-D77463CBF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7" t="1" b="89226"/>
          <a:stretch/>
        </p:blipFill>
        <p:spPr>
          <a:xfrm>
            <a:off x="260645" y="1498653"/>
            <a:ext cx="2951430" cy="697207"/>
          </a:xfrm>
          <a:prstGeom prst="rect">
            <a:avLst/>
          </a:prstGeom>
        </p:spPr>
      </p:pic>
      <p:pic>
        <p:nvPicPr>
          <p:cNvPr id="31" name="Picture 30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90A6CB22-7030-494E-9A37-884B92196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b="91132"/>
          <a:stretch/>
        </p:blipFill>
        <p:spPr>
          <a:xfrm>
            <a:off x="4307852" y="1570132"/>
            <a:ext cx="3263587" cy="625728"/>
          </a:xfrm>
          <a:prstGeom prst="rect">
            <a:avLst/>
          </a:prstGeom>
        </p:spPr>
      </p:pic>
      <p:pic>
        <p:nvPicPr>
          <p:cNvPr id="32" name="Picture 31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EA2F2D69-4D5A-4641-933A-AD211FB705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b="87275"/>
          <a:stretch/>
        </p:blipFill>
        <p:spPr>
          <a:xfrm>
            <a:off x="7957084" y="1468745"/>
            <a:ext cx="4134864" cy="7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Global and relative phase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304256"/>
                <a:ext cx="9854987" cy="4147344"/>
              </a:xfrm>
            </p:spPr>
            <p:txBody>
              <a:bodyPr/>
              <a:lstStyle/>
              <a:p>
                <a:r>
                  <a:rPr lang="en-US" dirty="0"/>
                  <a:t>In computational basis, we can express a quantum state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CA" dirty="0"/>
                  <a:t> is called global phase,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CA" dirty="0"/>
                  <a:t> is called relative phase.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Global phase DOES NOT affect anything (we can ignore it).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Relative phase IS important, DO NOT forget it.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304256"/>
                <a:ext cx="9854987" cy="4147344"/>
              </a:xfrm>
              <a:blipFill>
                <a:blip r:embed="rId2"/>
                <a:stretch>
                  <a:fillRect l="-1300" t="-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text, building, dome&#10;&#10;Description automatically generated">
            <a:extLst>
              <a:ext uri="{FF2B5EF4-FFF2-40B4-BE49-F238E27FC236}">
                <a16:creationId xmlns:a16="http://schemas.microsoft.com/office/drawing/2014/main" id="{170AB769-CEB4-4AE5-B520-A3F4C08C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4"/>
          <a:stretch/>
        </p:blipFill>
        <p:spPr>
          <a:xfrm>
            <a:off x="6984222" y="3014679"/>
            <a:ext cx="3550039" cy="3843321"/>
          </a:xfrm>
        </p:spPr>
      </p:pic>
      <p:pic>
        <p:nvPicPr>
          <p:cNvPr id="13" name="Content Placeholder 4" descr="A picture containing text, building, dome&#10;&#10;Description automatically generated">
            <a:extLst>
              <a:ext uri="{FF2B5EF4-FFF2-40B4-BE49-F238E27FC236}">
                <a16:creationId xmlns:a16="http://schemas.microsoft.com/office/drawing/2014/main" id="{A638E4B2-1C32-4930-ACF5-3A6EDDF22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7" b="87771"/>
          <a:stretch/>
        </p:blipFill>
        <p:spPr>
          <a:xfrm>
            <a:off x="6869112" y="2230985"/>
            <a:ext cx="3147562" cy="838754"/>
          </a:xfrm>
          <a:prstGeom prst="rect">
            <a:avLst/>
          </a:prstGeom>
        </p:spPr>
      </p:pic>
      <p:pic>
        <p:nvPicPr>
          <p:cNvPr id="15" name="Picture 14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279C6361-2233-4991-8B8E-9B8B46156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5"/>
          <a:stretch/>
        </p:blipFill>
        <p:spPr>
          <a:xfrm>
            <a:off x="1354272" y="3027114"/>
            <a:ext cx="3716409" cy="3830886"/>
          </a:xfrm>
          <a:prstGeom prst="rect">
            <a:avLst/>
          </a:prstGeom>
        </p:spPr>
      </p:pic>
      <p:pic>
        <p:nvPicPr>
          <p:cNvPr id="17" name="Picture 16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A50D1A14-37B0-42A9-8DE6-70A09C683C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b="91132"/>
          <a:stretch/>
        </p:blipFill>
        <p:spPr>
          <a:xfrm>
            <a:off x="1699383" y="2329907"/>
            <a:ext cx="3263587" cy="6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Unitary operators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234452"/>
                <a:ext cx="10103881" cy="4470707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Definition: An operator,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CA" sz="2400" dirty="0"/>
                  <a:t>, is unitary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2400" dirty="0"/>
                  <a:t>.</a:t>
                </a:r>
              </a:p>
              <a:p>
                <a:r>
                  <a:rPr lang="en-CA" sz="2400" dirty="0">
                    <a:solidFill>
                      <a:srgbClr val="FF0000"/>
                    </a:solidFill>
                  </a:rPr>
                  <a:t>Unitary operator PRESERVES the norm.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=‖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r>
                  <a:rPr lang="en-CA" sz="2400" dirty="0">
                    <a:solidFill>
                      <a:srgbClr val="FF0000"/>
                    </a:solidFill>
                  </a:rPr>
                  <a:t>In other words, unitary operators keep quantum states on the Bloch sphere.</a:t>
                </a:r>
              </a:p>
              <a:p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Examples: Pauli matrices.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234452"/>
                <a:ext cx="10103881" cy="4470707"/>
              </a:xfrm>
              <a:blipFill>
                <a:blip r:embed="rId2"/>
                <a:stretch>
                  <a:fillRect l="-966" t="-16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B11FABC-9470-4B97-967A-68518469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30" y="4931541"/>
            <a:ext cx="72294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926256-036F-4721-BF6C-97CFE9E9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5917759"/>
            <a:ext cx="396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19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Rotation about arbitrary axis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2400" dirty="0"/>
                  <a:t>Pauli-Euler relation:</a:t>
                </a:r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CA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CA" sz="2400" dirty="0"/>
                  <a:t> is a unit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sz="24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CA" sz="2400" dirty="0"/>
                  <a:t> is a vector of Pauli matrices.</a:t>
                </a:r>
              </a:p>
              <a:p>
                <a:r>
                  <a:rPr lang="en-CA" sz="2400" dirty="0"/>
                  <a:t>For example: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400" dirty="0"/>
              </a:p>
              <a:p>
                <a:endParaRPr lang="en-CA" sz="2400" dirty="0"/>
              </a:p>
              <a:p>
                <a:r>
                  <a:rPr lang="en-CA" sz="2400" dirty="0"/>
                  <a:t>To rotate 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sz="2400" dirty="0"/>
                  <a:t> along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CA" sz="2400" dirty="0"/>
                  <a:t> with 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sz="2400" dirty="0"/>
                  <a:t>, multiply the 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59328"/>
                <a:ext cx="10103881" cy="4045831"/>
              </a:xfrm>
              <a:blipFill>
                <a:blip r:embed="rId2"/>
                <a:stretch>
                  <a:fillRect l="-845" t="-2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E61DB25-1F5A-406C-AD71-84AB4716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67" y="2659328"/>
            <a:ext cx="1572047" cy="194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B18BA-F284-445D-86F4-C4E5A318B918}"/>
                  </a:ext>
                </a:extLst>
              </p:cNvPr>
              <p:cNvSpPr txBox="1"/>
              <p:nvPr/>
            </p:nvSpPr>
            <p:spPr>
              <a:xfrm>
                <a:off x="10124305" y="2429591"/>
                <a:ext cx="418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B18BA-F284-445D-86F4-C4E5A318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305" y="2429591"/>
                <a:ext cx="418354" cy="369332"/>
              </a:xfrm>
              <a:prstGeom prst="rect">
                <a:avLst/>
              </a:prstGeom>
              <a:blipFill>
                <a:blip r:embed="rId4"/>
                <a:stretch>
                  <a:fillRect t="-6667" r="-19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457009"/>
                <a:ext cx="10103881" cy="404583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Rotate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sz="2400" dirty="0"/>
                  <a:t> along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sz="2400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dirty="0"/>
                  <a:t>.</a:t>
                </a:r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BCAC-2898-4BCB-8082-5339C1E1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457009"/>
                <a:ext cx="10103881" cy="4045831"/>
              </a:xfrm>
              <a:blipFill>
                <a:blip r:embed="rId2"/>
                <a:stretch>
                  <a:fillRect l="-966" t="-10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6B9E745-0EB5-4ECA-B680-68DA96EDF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94" y="3619153"/>
            <a:ext cx="4567582" cy="3189294"/>
          </a:xfrm>
          <a:prstGeom prst="rect">
            <a:avLst/>
          </a:prstGeom>
        </p:spPr>
      </p:pic>
      <p:pic>
        <p:nvPicPr>
          <p:cNvPr id="5" name="Picture 4" descr="A picture containing text, dome, building&#10;&#10;Description automatically generated">
            <a:extLst>
              <a:ext uri="{FF2B5EF4-FFF2-40B4-BE49-F238E27FC236}">
                <a16:creationId xmlns:a16="http://schemas.microsoft.com/office/drawing/2014/main" id="{AE7E3437-4084-4613-ABC5-0F70DA4B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02" y="2457009"/>
            <a:ext cx="3718029" cy="4294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D1BA56-A2AC-4E6C-A467-5CAEE11C6AFE}"/>
                  </a:ext>
                </a:extLst>
              </p:cNvPr>
              <p:cNvSpPr txBox="1"/>
              <p:nvPr/>
            </p:nvSpPr>
            <p:spPr>
              <a:xfrm>
                <a:off x="1222645" y="3146075"/>
                <a:ext cx="541752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Rotation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D1BA56-A2AC-4E6C-A467-5CAEE11C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45" y="3146075"/>
                <a:ext cx="5417524" cy="506870"/>
              </a:xfrm>
              <a:prstGeom prst="rect">
                <a:avLst/>
              </a:prstGeom>
              <a:blipFill>
                <a:blip r:embed="rId5"/>
                <a:stretch>
                  <a:fillRect l="-1014" t="-2410" b="-60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8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761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Bloch Sphere and Density Operator</vt:lpstr>
      <vt:lpstr>Bloch Sphere</vt:lpstr>
      <vt:lpstr>Example – Visualization in Qiskit</vt:lpstr>
      <vt:lpstr>PowerPoint Presentation</vt:lpstr>
      <vt:lpstr>Global and relative phase</vt:lpstr>
      <vt:lpstr>Example</vt:lpstr>
      <vt:lpstr>Unitary operators</vt:lpstr>
      <vt:lpstr>Rotation about arbitrary axis</vt:lpstr>
      <vt:lpstr>Example</vt:lpstr>
      <vt:lpstr>Pure state and mixed state</vt:lpstr>
      <vt:lpstr>Density matrix and Bloch vector</vt:lpstr>
      <vt:lpstr>Purity</vt:lpstr>
      <vt:lpstr>Example – Bloch sphere geometry </vt:lpstr>
      <vt:lpstr>Example – Purity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73</cp:revision>
  <dcterms:created xsi:type="dcterms:W3CDTF">2021-05-30T18:16:27Z</dcterms:created>
  <dcterms:modified xsi:type="dcterms:W3CDTF">2021-06-15T07:06:35Z</dcterms:modified>
</cp:coreProperties>
</file>