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5" r:id="rId3"/>
    <p:sldId id="296" r:id="rId4"/>
    <p:sldId id="297" r:id="rId5"/>
    <p:sldId id="294" r:id="rId6"/>
    <p:sldId id="299" r:id="rId7"/>
    <p:sldId id="300" r:id="rId8"/>
    <p:sldId id="298" r:id="rId9"/>
    <p:sldId id="287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E310E-D62A-48BE-B595-AD093F69FCCE}" type="datetimeFigureOut">
              <a:rPr lang="en-CA" smtClean="0"/>
              <a:t>2021-06-27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E94C2-43B9-43A9-9999-D728DDDCA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1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EEA-7110-4928-98C7-5A41C83E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9EB68-60C5-46C8-A4D6-FDE3BCDB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A61F-A607-4ECE-BFA8-7E093228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61BF-C5B9-4CCB-8CEF-1420EFB2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4838-002A-4BCF-A7B1-94ABB311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2BF-6FC2-4428-9314-2B9068C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3C9E-7BD6-420D-844A-A55D07E4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EB43-3D20-495F-BD97-95110B6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BA0B-D5D2-4EEB-9FA8-4B782A15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39F6-6617-40E2-9040-2323EE2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7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4C27-1408-4756-A4F5-6C32839F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71D8E-37BF-4DCF-AA8B-3FAEAD04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BBEF-CD85-4FCB-B4E8-BEE7B4E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F4F5-2740-4C66-83E5-86C7EEC9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ED97-6F33-4C87-A391-8CAC262F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0DF-3410-4592-9416-CD05A55E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92CC-328C-4C17-A453-73DA5AC5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C7B-E962-4E2B-8611-902C5518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98BB-AB28-44C0-BECF-73552C5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D381-D774-4838-B6E0-056569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6EA8-5D77-477A-8CEC-B18D774F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B623-1634-4DB1-B428-3DCCEBBC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18C8-2446-45C9-BA8D-75BF67DB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87B-E8CB-4E8A-A0A5-F265E84F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85CF-7928-4056-922E-7297E09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7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F0BC-DB84-4EF6-B239-69B23494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7A2B-EEDA-40F5-A834-2D5F7D07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F1CD-4825-434F-ABD9-F05C279D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251-BAAD-4BB4-B36A-EB7159B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8284-6A4A-49C4-A377-AF7E7B14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D562-4C5F-486C-A966-04D2A04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D5F-BF94-41C9-9CEA-2ED3ABAC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9A67-1AF5-49C1-A2EF-A49174FE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27E3B-E41B-42BD-B991-1A86DD52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EC78-EEAB-4F83-9CCD-1A22C4FEE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3FD7-79A7-40B1-9F1D-037110954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A26F0-BC91-483F-86A2-92E3A67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8B1BE-5378-49EC-9198-4E3FFE2E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F42D7-4FEA-4523-ABC5-B2099B7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1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676-55FF-499C-8573-BA7E6E6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45FF0-F056-4AE4-86B9-E208CB5B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1D87-04B5-4C60-BE73-EFA09DA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9DEB-6DE8-447E-B7A3-083ACBD3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AB0F-5821-496A-99CC-D183266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35BEB-7E9B-4B00-92D4-E0DAF68C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8D97-449F-46E7-A7B2-9759577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9DA-9442-4853-85F0-0B674E94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29E9-F5C0-4A79-9975-F5BD1A93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F185-C47D-4D2B-91CF-24EE618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5B35-2CC0-4EF5-9AAC-65C27FD8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0D4C-A465-41D9-A1A1-AB0A6260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63D0-BECA-44E2-8243-7816E1C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3E9F-57D1-4F9A-9572-26D8BDA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4291D-69C5-45F3-B714-E6E9EF7E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86F6-9188-4479-83E2-BF704C0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B61E-E3EF-4683-9C78-044558E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CA82-82CD-4994-8979-FF9552D2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D23-EE0A-4443-8292-10917433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6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6762-F64A-4BF9-8D2A-A999194B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97DC-C0FF-4B62-936A-48489224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5DFE-19BB-4AC5-9583-4096A7FC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275B-2097-48DE-B656-43971ABD0F10}" type="datetimeFigureOut">
              <a:rPr lang="en-CA" smtClean="0"/>
              <a:t>2021-06-27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8660-F27C-410E-82B4-CE926C72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1B4C-77B3-4C16-ACB6-AF2F4659E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8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tmp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A2F2-AA17-4F46-A308-BE098130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altLang="zh-CN" sz="7400" dirty="0">
                <a:solidFill>
                  <a:srgbClr val="FFFFFF"/>
                </a:solidFill>
              </a:rPr>
              <a:t>Reversible Circuits</a:t>
            </a:r>
            <a:br>
              <a:rPr lang="en-US" altLang="zh-CN" sz="7400" dirty="0">
                <a:solidFill>
                  <a:srgbClr val="FFFFFF"/>
                </a:solidFill>
              </a:rPr>
            </a:br>
            <a:r>
              <a:rPr lang="en-US" altLang="zh-CN" sz="7400" dirty="0">
                <a:solidFill>
                  <a:srgbClr val="FFFFFF"/>
                </a:solidFill>
              </a:rPr>
              <a:t>and</a:t>
            </a:r>
            <a:br>
              <a:rPr lang="en-US" altLang="zh-CN" sz="7400" dirty="0">
                <a:solidFill>
                  <a:srgbClr val="FFFFFF"/>
                </a:solidFill>
              </a:rPr>
            </a:br>
            <a:r>
              <a:rPr lang="en-US" altLang="zh-CN" sz="7400" dirty="0">
                <a:solidFill>
                  <a:srgbClr val="FFFFFF"/>
                </a:solidFill>
              </a:rPr>
              <a:t>Universal Gates</a:t>
            </a:r>
            <a:endParaRPr lang="en-CA" sz="7400" dirty="0">
              <a:solidFill>
                <a:srgbClr val="FFFFFF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2330F-6836-4A2E-A70F-6F4CA57CB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en-CA" sz="3200" dirty="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45191-0D81-41FE-91C7-9B599EDA9DBD}"/>
              </a:ext>
            </a:extLst>
          </p:cNvPr>
          <p:cNvSpPr txBox="1"/>
          <p:nvPr/>
        </p:nvSpPr>
        <p:spPr>
          <a:xfrm>
            <a:off x="9269097" y="5164732"/>
            <a:ext cx="280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不正经讲师：理科宅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Hunt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F717D-BDA4-4880-9B3D-A9EFFEFA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543175"/>
            <a:ext cx="9854987" cy="4147344"/>
          </a:xfrm>
        </p:spPr>
        <p:txBody>
          <a:bodyPr anchor="t"/>
          <a:lstStyle/>
          <a:p>
            <a:pPr marL="514350" indent="-514350">
              <a:buAutoNum type="arabicPeriod"/>
            </a:pPr>
            <a:r>
              <a:rPr lang="en-US" dirty="0"/>
              <a:t>Quantum circuits are always reversible.</a:t>
            </a:r>
          </a:p>
          <a:p>
            <a:pPr marL="514350" indent="-514350">
              <a:buAutoNum type="arabicPeriod"/>
            </a:pPr>
            <a:r>
              <a:rPr lang="en-US" dirty="0"/>
              <a:t>We can use 4 gates to approximate any unitary operations.</a:t>
            </a:r>
          </a:p>
          <a:p>
            <a:pPr marL="971550" lvl="1" indent="-51435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672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Reversible function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73821-4F75-405A-A6EA-15AF1A82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82449"/>
            <a:ext cx="10280198" cy="1818728"/>
          </a:xfrm>
        </p:spPr>
        <p:txBody>
          <a:bodyPr>
            <a:normAutofit/>
          </a:bodyPr>
          <a:lstStyle/>
          <a:p>
            <a:r>
              <a:rPr lang="en-US" dirty="0"/>
              <a:t>A function is reversible if and only if it is bijective.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9ED3C-9A9F-49AB-92C8-6D92C48D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971" y="3117851"/>
            <a:ext cx="3509963" cy="359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3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Reversible circuits in classical computing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73821-4F75-405A-A6EA-15AF1A82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311" y="2477557"/>
            <a:ext cx="10280198" cy="1818728"/>
          </a:xfrm>
        </p:spPr>
        <p:txBody>
          <a:bodyPr>
            <a:normAutofit/>
          </a:bodyPr>
          <a:lstStyle/>
          <a:p>
            <a:r>
              <a:rPr lang="en-US" dirty="0"/>
              <a:t>Gates in classical computing are not always reversible.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NOT gate is reversible; AND gate is not reversible.</a:t>
            </a:r>
          </a:p>
        </p:txBody>
      </p:sp>
      <p:pic>
        <p:nvPicPr>
          <p:cNvPr id="1026" name="Picture 2" descr="Multiple-input Gates | Logic Gates | Electronics Textbook">
            <a:extLst>
              <a:ext uri="{FF2B5EF4-FFF2-40B4-BE49-F238E27FC236}">
                <a16:creationId xmlns:a16="http://schemas.microsoft.com/office/drawing/2014/main" id="{A77C73C3-E6D3-4A45-A0D6-EF05F93CD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121" y="3981450"/>
            <a:ext cx="27527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gital Signals and Gates | Logic Gates | Electronics Textbook">
            <a:extLst>
              <a:ext uri="{FF2B5EF4-FFF2-40B4-BE49-F238E27FC236}">
                <a16:creationId xmlns:a16="http://schemas.microsoft.com/office/drawing/2014/main" id="{6389C5AD-1A8B-47D4-B19E-901C2B05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55" y="4125383"/>
            <a:ext cx="21907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3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Reversibility in classical computing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197100"/>
                <a:ext cx="10280198" cy="22084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classical computing, we can always make a gate reversible.</a:t>
                </a:r>
              </a:p>
              <a:p>
                <a:r>
                  <a:rPr lang="en-US" dirty="0"/>
                  <a:t>How to make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reversible</a:t>
                </a:r>
              </a:p>
              <a:p>
                <a:pPr lvl="1"/>
                <a:r>
                  <a:rPr lang="en-CA" dirty="0"/>
                  <a:t>Suppose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has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inputs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/>
                  <a:t> outputs</a:t>
                </a:r>
              </a:p>
              <a:p>
                <a:pPr lvl="1"/>
                <a:r>
                  <a:rPr lang="en-CA" dirty="0"/>
                  <a:t>Introduce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extra outputs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/>
                  <a:t> extra inputs</a:t>
                </a:r>
              </a:p>
              <a:p>
                <a:pPr lvl="1"/>
                <a:r>
                  <a:rPr lang="en-CA" dirty="0"/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CA" dirty="0"/>
                  <a:t> is XOR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197100"/>
                <a:ext cx="10280198" cy="2208450"/>
              </a:xfrm>
              <a:blipFill>
                <a:blip r:embed="rId2"/>
                <a:stretch>
                  <a:fillRect l="-1068" t="-4408" b="-41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9132F60-4CA3-4F5D-A354-FAED9D6FA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75" y="4405550"/>
            <a:ext cx="6735115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6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Reversibility in quantum computing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482449"/>
                <a:ext cx="10280198" cy="181872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Quantum circuits(gates only, excluding the measurements) are ALWAYS reversible!</a:t>
                </a:r>
              </a:p>
              <a:p>
                <a:r>
                  <a:rPr lang="en-US" dirty="0"/>
                  <a:t>Since all quantum gates are unitary matrix, so by definition we know that every unitary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has a unique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482449"/>
                <a:ext cx="10280198" cy="1818728"/>
              </a:xfrm>
              <a:blipFill>
                <a:blip r:embed="rId2"/>
                <a:stretch>
                  <a:fillRect l="-1068" t="-5351" r="-1839" b="-66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0069B9-EC8E-437F-B1BD-F5A9A522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57" y="5226580"/>
            <a:ext cx="6462465" cy="150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7034C-3A46-4404-A9B0-FC0C62CFB4B0}"/>
              </a:ext>
            </a:extLst>
          </p:cNvPr>
          <p:cNvSpPr txBox="1"/>
          <p:nvPr/>
        </p:nvSpPr>
        <p:spPr>
          <a:xfrm>
            <a:off x="4164076" y="4786300"/>
            <a:ext cx="385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of Hadamard gate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166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Quantum AND gate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482449"/>
                <a:ext cx="10280198" cy="16794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Since quantum gates are reversible, so it’s the same as the classical reversible AND gate</a:t>
                </a:r>
              </a:p>
              <a:p>
                <a:r>
                  <a:rPr lang="en-US" dirty="0"/>
                  <a:t>To get AND gate,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=|0⟩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To get NAND gate,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=|1⟩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482449"/>
                <a:ext cx="10280198" cy="1679460"/>
              </a:xfrm>
              <a:blipFill>
                <a:blip r:embed="rId2"/>
                <a:stretch>
                  <a:fillRect l="-949" t="-7246" b="-61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6E6DA1D-5971-4D38-90BC-C2FD6061D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44" y="4644509"/>
            <a:ext cx="4182059" cy="19433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AF0D28F-90F7-4D08-9AE3-FCBD6E3DA407}"/>
              </a:ext>
            </a:extLst>
          </p:cNvPr>
          <p:cNvSpPr/>
          <p:nvPr/>
        </p:nvSpPr>
        <p:spPr>
          <a:xfrm>
            <a:off x="2312482" y="4675988"/>
            <a:ext cx="1811866" cy="166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AND gate if c=0;</a:t>
            </a:r>
            <a:endParaRPr lang="en-CA" dirty="0"/>
          </a:p>
          <a:p>
            <a:pPr algn="ctr"/>
            <a:r>
              <a:rPr lang="en-CA" dirty="0"/>
              <a:t>This is a NAND gate if c=1.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F5C21F-8140-447B-864C-CE5693F14BC7}"/>
              </a:ext>
            </a:extLst>
          </p:cNvPr>
          <p:cNvCxnSpPr/>
          <p:nvPr/>
        </p:nvCxnSpPr>
        <p:spPr>
          <a:xfrm>
            <a:off x="1365937" y="4997721"/>
            <a:ext cx="9465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900861-58E0-4BCD-A20A-1F5B2C4098A9}"/>
              </a:ext>
            </a:extLst>
          </p:cNvPr>
          <p:cNvCxnSpPr/>
          <p:nvPr/>
        </p:nvCxnSpPr>
        <p:spPr>
          <a:xfrm>
            <a:off x="1365937" y="5548054"/>
            <a:ext cx="9465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B04D60-8091-4033-9873-A406D6EB13E4}"/>
              </a:ext>
            </a:extLst>
          </p:cNvPr>
          <p:cNvCxnSpPr/>
          <p:nvPr/>
        </p:nvCxnSpPr>
        <p:spPr>
          <a:xfrm>
            <a:off x="1365937" y="6140721"/>
            <a:ext cx="9465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72D509-CB49-4F8E-BB62-4145FDC9623B}"/>
              </a:ext>
            </a:extLst>
          </p:cNvPr>
          <p:cNvCxnSpPr/>
          <p:nvPr/>
        </p:nvCxnSpPr>
        <p:spPr>
          <a:xfrm>
            <a:off x="4049871" y="5014654"/>
            <a:ext cx="9465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A95CCE-A91D-4FA4-86B7-2BB7722E5861}"/>
              </a:ext>
            </a:extLst>
          </p:cNvPr>
          <p:cNvCxnSpPr/>
          <p:nvPr/>
        </p:nvCxnSpPr>
        <p:spPr>
          <a:xfrm>
            <a:off x="4049871" y="5564987"/>
            <a:ext cx="9465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D0D8AD-6664-41F9-81A2-A937EB277652}"/>
              </a:ext>
            </a:extLst>
          </p:cNvPr>
          <p:cNvCxnSpPr/>
          <p:nvPr/>
        </p:nvCxnSpPr>
        <p:spPr>
          <a:xfrm>
            <a:off x="4049871" y="6157654"/>
            <a:ext cx="9465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24D8A9-7C23-464F-919D-CB597E1E2AD6}"/>
                  </a:ext>
                </a:extLst>
              </p:cNvPr>
              <p:cNvSpPr txBox="1"/>
              <p:nvPr/>
            </p:nvSpPr>
            <p:spPr>
              <a:xfrm>
                <a:off x="982551" y="4789256"/>
                <a:ext cx="457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24D8A9-7C23-464F-919D-CB597E1E2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51" y="4789256"/>
                <a:ext cx="4578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68D88E-D142-4796-A535-3364203C2995}"/>
                  </a:ext>
                </a:extLst>
              </p:cNvPr>
              <p:cNvSpPr txBox="1"/>
              <p:nvPr/>
            </p:nvSpPr>
            <p:spPr>
              <a:xfrm>
                <a:off x="968797" y="5358587"/>
                <a:ext cx="457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68D88E-D142-4796-A535-3364203C2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97" y="5358587"/>
                <a:ext cx="4578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855A4F-AF76-47F3-8EF5-510D41FAB28F}"/>
                  </a:ext>
                </a:extLst>
              </p:cNvPr>
              <p:cNvSpPr txBox="1"/>
              <p:nvPr/>
            </p:nvSpPr>
            <p:spPr>
              <a:xfrm>
                <a:off x="982551" y="5908919"/>
                <a:ext cx="457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855A4F-AF76-47F3-8EF5-510D41FAB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51" y="5908919"/>
                <a:ext cx="4578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24991C-AB51-4E0B-AAF5-1D3786B838B0}"/>
                  </a:ext>
                </a:extLst>
              </p:cNvPr>
              <p:cNvSpPr txBox="1"/>
              <p:nvPr/>
            </p:nvSpPr>
            <p:spPr>
              <a:xfrm>
                <a:off x="5010170" y="4829988"/>
                <a:ext cx="457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24991C-AB51-4E0B-AAF5-1D3786B83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70" y="4829988"/>
                <a:ext cx="4578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8770AB-AE0B-4505-8C8E-9A5F6BC12639}"/>
                  </a:ext>
                </a:extLst>
              </p:cNvPr>
              <p:cNvSpPr txBox="1"/>
              <p:nvPr/>
            </p:nvSpPr>
            <p:spPr>
              <a:xfrm>
                <a:off x="5010170" y="5380321"/>
                <a:ext cx="457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8770AB-AE0B-4505-8C8E-9A5F6BC12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70" y="5380321"/>
                <a:ext cx="45786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8FF6A1-9F40-4F8F-89D1-383F6FB01978}"/>
                  </a:ext>
                </a:extLst>
              </p:cNvPr>
              <p:cNvSpPr txBox="1"/>
              <p:nvPr/>
            </p:nvSpPr>
            <p:spPr>
              <a:xfrm>
                <a:off x="5013348" y="5929621"/>
                <a:ext cx="1329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8FF6A1-9F40-4F8F-89D1-383F6FB01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348" y="5929621"/>
                <a:ext cx="1329267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41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Quantum OR gate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73821-4F75-405A-A6EA-15AF1A82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82449"/>
            <a:ext cx="10280198" cy="1437618"/>
          </a:xfrm>
        </p:spPr>
        <p:txBody>
          <a:bodyPr>
            <a:normAutofit/>
          </a:bodyPr>
          <a:lstStyle/>
          <a:p>
            <a:r>
              <a:rPr lang="en-US" dirty="0"/>
              <a:t>Reversible OR gate in classical computing suits our purpose </a:t>
            </a:r>
            <a:endParaRPr lang="en-CA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B7FF4DF-D149-42B1-9077-C06B0E29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08" y="4125945"/>
            <a:ext cx="4191585" cy="1943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FB29BF-6007-4B5A-8158-30EA7E8496C9}"/>
              </a:ext>
            </a:extLst>
          </p:cNvPr>
          <p:cNvSpPr/>
          <p:nvPr/>
        </p:nvSpPr>
        <p:spPr>
          <a:xfrm>
            <a:off x="2065867" y="4199467"/>
            <a:ext cx="1811866" cy="166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OR gate if c=0;</a:t>
            </a:r>
            <a:endParaRPr lang="en-CA" dirty="0"/>
          </a:p>
          <a:p>
            <a:pPr algn="ctr"/>
            <a:r>
              <a:rPr lang="en-CA" dirty="0"/>
              <a:t>This is a NOR gate if c=1.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21D867-FB96-4913-BB69-E6209F7B13EA}"/>
              </a:ext>
            </a:extLst>
          </p:cNvPr>
          <p:cNvCxnSpPr/>
          <p:nvPr/>
        </p:nvCxnSpPr>
        <p:spPr>
          <a:xfrm>
            <a:off x="1119322" y="4521200"/>
            <a:ext cx="9465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BFE9C7-0B41-480C-9DFB-0D3C34E8B343}"/>
              </a:ext>
            </a:extLst>
          </p:cNvPr>
          <p:cNvCxnSpPr/>
          <p:nvPr/>
        </p:nvCxnSpPr>
        <p:spPr>
          <a:xfrm>
            <a:off x="1119322" y="5071533"/>
            <a:ext cx="9465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379A7C-8DD1-45FD-AC38-6FC2B1C71074}"/>
              </a:ext>
            </a:extLst>
          </p:cNvPr>
          <p:cNvCxnSpPr/>
          <p:nvPr/>
        </p:nvCxnSpPr>
        <p:spPr>
          <a:xfrm>
            <a:off x="1119322" y="5664200"/>
            <a:ext cx="9465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136B5E-CB6E-439F-83DB-B212AA007D05}"/>
              </a:ext>
            </a:extLst>
          </p:cNvPr>
          <p:cNvCxnSpPr/>
          <p:nvPr/>
        </p:nvCxnSpPr>
        <p:spPr>
          <a:xfrm>
            <a:off x="3803256" y="4538133"/>
            <a:ext cx="9465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21ED6A-8870-4CE4-82B6-C8AF9E689724}"/>
              </a:ext>
            </a:extLst>
          </p:cNvPr>
          <p:cNvCxnSpPr/>
          <p:nvPr/>
        </p:nvCxnSpPr>
        <p:spPr>
          <a:xfrm>
            <a:off x="3803256" y="5088466"/>
            <a:ext cx="9465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204C1-0B8D-40FF-B1FF-C2A8E314006E}"/>
              </a:ext>
            </a:extLst>
          </p:cNvPr>
          <p:cNvCxnSpPr/>
          <p:nvPr/>
        </p:nvCxnSpPr>
        <p:spPr>
          <a:xfrm>
            <a:off x="3803256" y="5681133"/>
            <a:ext cx="9465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70218E-3823-4529-B9FF-2FEAEE7A3E46}"/>
                  </a:ext>
                </a:extLst>
              </p:cNvPr>
              <p:cNvSpPr txBox="1"/>
              <p:nvPr/>
            </p:nvSpPr>
            <p:spPr>
              <a:xfrm>
                <a:off x="735936" y="4312735"/>
                <a:ext cx="457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70218E-3823-4529-B9FF-2FEAEE7A3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36" y="4312735"/>
                <a:ext cx="4578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417915-C81F-4443-A3C3-07FB6C964354}"/>
                  </a:ext>
                </a:extLst>
              </p:cNvPr>
              <p:cNvSpPr txBox="1"/>
              <p:nvPr/>
            </p:nvSpPr>
            <p:spPr>
              <a:xfrm>
                <a:off x="722182" y="4882066"/>
                <a:ext cx="457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417915-C81F-4443-A3C3-07FB6C964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82" y="4882066"/>
                <a:ext cx="4578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7D2C7A-FF65-4FFC-9A5D-BF521E6F39E3}"/>
                  </a:ext>
                </a:extLst>
              </p:cNvPr>
              <p:cNvSpPr txBox="1"/>
              <p:nvPr/>
            </p:nvSpPr>
            <p:spPr>
              <a:xfrm>
                <a:off x="735936" y="5432398"/>
                <a:ext cx="457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7D2C7A-FF65-4FFC-9A5D-BF521E6F3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36" y="5432398"/>
                <a:ext cx="4578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01006A-2164-43E1-9B5D-18F0989A72C2}"/>
                  </a:ext>
                </a:extLst>
              </p:cNvPr>
              <p:cNvSpPr txBox="1"/>
              <p:nvPr/>
            </p:nvSpPr>
            <p:spPr>
              <a:xfrm>
                <a:off x="4763555" y="4353467"/>
                <a:ext cx="457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01006A-2164-43E1-9B5D-18F0989A7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55" y="4353467"/>
                <a:ext cx="4578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AF7CB1-6492-4324-BFDA-1D9A1A46DAD5}"/>
                  </a:ext>
                </a:extLst>
              </p:cNvPr>
              <p:cNvSpPr txBox="1"/>
              <p:nvPr/>
            </p:nvSpPr>
            <p:spPr>
              <a:xfrm>
                <a:off x="4763555" y="4903800"/>
                <a:ext cx="457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AF7CB1-6492-4324-BFDA-1D9A1A46D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55" y="4903800"/>
                <a:ext cx="4578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AAFB2-2CC4-4289-A5E5-1AADA9D34137}"/>
                  </a:ext>
                </a:extLst>
              </p:cNvPr>
              <p:cNvSpPr txBox="1"/>
              <p:nvPr/>
            </p:nvSpPr>
            <p:spPr>
              <a:xfrm>
                <a:off x="4766733" y="5453100"/>
                <a:ext cx="1329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AAFB2-2CC4-4289-A5E5-1AADA9D3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733" y="5453100"/>
                <a:ext cx="1329267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20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Universal gate sets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543174"/>
                <a:ext cx="9854987" cy="4314825"/>
              </a:xfrm>
            </p:spPr>
            <p:txBody>
              <a:bodyPr anchor="t"/>
              <a:lstStyle/>
              <a:p>
                <a:r>
                  <a:rPr lang="en-US" dirty="0"/>
                  <a:t>We can APPROXIMATE any unitary operators to any given precision by finite number of gates. (Similar to Taylor series)</a:t>
                </a:r>
              </a:p>
              <a:p>
                <a:r>
                  <a:rPr lang="en-US" dirty="0"/>
                  <a:t>The set of gates that does this job is called universal gate set.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𝐻𝑎𝑑𝑎𝑚𝑎𝑟𝑑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𝑃h𝑎𝑠𝑒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/8,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𝐶𝑁𝑂𝑇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𝐻𝑎𝑑𝑎𝑚𝑎𝑟𝑑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𝑃h𝑎𝑠𝑒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𝑇𝑜𝑓𝑓𝑜𝑙𝑖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𝐶𝑁𝑂𝑇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dirty="0"/>
              </a:p>
              <a:p>
                <a:pPr marL="514350" indent="-514350">
                  <a:buAutoNum type="arabicPeriod"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543174"/>
                <a:ext cx="9854987" cy="4314825"/>
              </a:xfrm>
              <a:blipFill>
                <a:blip r:embed="rId2"/>
                <a:stretch>
                  <a:fillRect l="-1300" t="-22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81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Decomposition of unitary matrix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unitary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can be decomposed into products of </a:t>
                </a:r>
                <a:r>
                  <a:rPr lang="en-US" i="1" dirty="0"/>
                  <a:t>two-level</a:t>
                </a:r>
                <a:r>
                  <a:rPr lang="en-US" dirty="0"/>
                  <a:t> unitary matrices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>
                    <a:solidFill>
                      <a:srgbClr val="FF0000"/>
                    </a:solidFill>
                  </a:rPr>
                  <a:t>This means we can use two-level unitary matrices to represent any unitary matrices.</a:t>
                </a:r>
              </a:p>
              <a:p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  <a:blipFill>
                <a:blip r:embed="rId2"/>
                <a:stretch>
                  <a:fillRect l="-1300" t="-23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43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423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Reversible Circuits and Universal Gates</vt:lpstr>
      <vt:lpstr>Reversible function</vt:lpstr>
      <vt:lpstr>Reversible circuits in classical computing</vt:lpstr>
      <vt:lpstr>Reversibility in classical computing</vt:lpstr>
      <vt:lpstr>Reversibility in quantum computing</vt:lpstr>
      <vt:lpstr>Example – Quantum AND gate</vt:lpstr>
      <vt:lpstr>Example – Quantum OR gate</vt:lpstr>
      <vt:lpstr>Universal gate sets</vt:lpstr>
      <vt:lpstr>Decomposition of unitary matrix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and  Dirac Notation</dc:title>
  <dc:creator>HUNT FENG</dc:creator>
  <cp:lastModifiedBy>HUNT FENG</cp:lastModifiedBy>
  <cp:revision>118</cp:revision>
  <dcterms:created xsi:type="dcterms:W3CDTF">2021-05-30T18:16:27Z</dcterms:created>
  <dcterms:modified xsi:type="dcterms:W3CDTF">2021-06-27T18:05:57Z</dcterms:modified>
</cp:coreProperties>
</file>