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Economica" panose="020B0604020202020204" charset="0"/>
      <p:regular r:id="rId26"/>
      <p:bold r:id="rId27"/>
      <p:italic r:id="rId28"/>
      <p:boldItalic r:id="rId29"/>
    </p:embeddedFont>
    <p:embeddedFont>
      <p:font typeface="Open San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mailto:dnevill@beulahinc.com"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ruskal%E2%80%93Wallis_one-way_analysis_of_varianc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nn%E2%80%93Whitney_U_tes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admin@beulahworks.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multithreading-in-cp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mailto:dnevill@beulahinc.com" TargetMode="External"/><Relationship Id="rId5" Type="http://schemas.openxmlformats.org/officeDocument/2006/relationships/hyperlink" Target="https://www.codeproject.com/Articles/874396/Crunching-Numbers-with-AVX-and-AVX" TargetMode="External"/><Relationship Id="rId4" Type="http://schemas.openxmlformats.org/officeDocument/2006/relationships/hyperlink" Target="https://sourceforge.net/projects/mingw-w64/files/Toolchains%20targetting%20Win64/Personal%20Builds/mingw-builds/8.1.0/threads-posix/seh/x86_64-8.1.0-release-posix-seh-rt_v6-rev0.7z"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dnevill@beulahinc.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mathsisfun.com/data/chi-square-test.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khanacademy.org/math/statistics-probability/significance-tests-one-sample/idea-of-significance-tests/v/simple-hypothesis-testing?modal=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mailto:dnevill@beulahin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258850" y="2079375"/>
            <a:ext cx="4626300" cy="1587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200"/>
              <a:buFont typeface="Arial"/>
              <a:buNone/>
            </a:pPr>
            <a:r>
              <a:rPr lang="en" sz="4800" b="1">
                <a:solidFill>
                  <a:srgbClr val="000000"/>
                </a:solidFill>
                <a:latin typeface="Arial"/>
                <a:ea typeface="Arial"/>
                <a:cs typeface="Arial"/>
                <a:sym typeface="Arial"/>
              </a:rPr>
              <a:t>Correlation Analysis</a:t>
            </a:r>
            <a:endParaRPr sz="4800" b="1">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4200"/>
              <a:buFont typeface="Arial"/>
              <a:buNone/>
            </a:pPr>
            <a:r>
              <a:rPr lang="en" sz="4800" b="1">
                <a:solidFill>
                  <a:srgbClr val="000000"/>
                </a:solidFill>
                <a:latin typeface="Arial"/>
                <a:ea typeface="Arial"/>
                <a:cs typeface="Arial"/>
                <a:sym typeface="Arial"/>
              </a:rPr>
              <a:t>In CPU</a:t>
            </a:r>
            <a:endParaRPr sz="4800" b="1">
              <a:solidFill>
                <a:srgbClr val="000000"/>
              </a:solidFill>
              <a:latin typeface="Arial"/>
              <a:ea typeface="Arial"/>
              <a:cs typeface="Arial"/>
              <a:sym typeface="Arial"/>
            </a:endParaRPr>
          </a:p>
        </p:txBody>
      </p:sp>
      <p:sp>
        <p:nvSpPr>
          <p:cNvPr id="63" name="Google Shape;63;p13"/>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Multiple Categorical Variables</a:t>
            </a:r>
            <a:endParaRPr/>
          </a:p>
        </p:txBody>
      </p:sp>
      <p:sp>
        <p:nvSpPr>
          <p:cNvPr id="128" name="Google Shape;128;p22"/>
          <p:cNvSpPr txBox="1"/>
          <p:nvPr/>
        </p:nvSpPr>
        <p:spPr>
          <a:xfrm>
            <a:off x="387050" y="1400175"/>
            <a:ext cx="8520600" cy="3743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A dataset may have more than 2 categorical variables.</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e.g. gender, marital status, education level, state, country, etc.</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Without requiring user to define any constraints, the engine should blindly search for any possible correlations.</a:t>
            </a:r>
            <a:endParaRPr sz="1800" b="0" i="0" u="none" strike="noStrike" cap="none">
              <a:solidFill>
                <a:srgbClr val="000000"/>
              </a:solidFill>
              <a:latin typeface="Open Sans"/>
              <a:ea typeface="Open Sans"/>
              <a:cs typeface="Open Sans"/>
              <a:sym typeface="Open Sans"/>
            </a:endParaRPr>
          </a:p>
          <a:p>
            <a:pPr marL="1371600" marR="0" lvl="2"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E.g. gender v.s. marital status? education level v.s. State?</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Combinatorics: Choose k (k=2) from n (n is number of categorical variables).</a:t>
            </a:r>
            <a:endParaRPr sz="1800" b="0" i="0" u="none" strike="noStrike" cap="none">
              <a:solidFill>
                <a:srgbClr val="000000"/>
              </a:solidFill>
              <a:latin typeface="Open Sans"/>
              <a:ea typeface="Open Sans"/>
              <a:cs typeface="Open Sans"/>
              <a:sym typeface="Open Sans"/>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When k=2, it is O(n(n-1)/2) = O(n</a:t>
            </a:r>
            <a:r>
              <a:rPr lang="en" sz="1800" b="0" i="0" u="none" strike="noStrike" cap="none" baseline="30000">
                <a:solidFill>
                  <a:srgbClr val="000000"/>
                </a:solidFill>
                <a:latin typeface="Open Sans"/>
                <a:ea typeface="Open Sans"/>
                <a:cs typeface="Open Sans"/>
                <a:sym typeface="Open Sans"/>
              </a:rPr>
              <a:t>2</a:t>
            </a:r>
            <a:r>
              <a:rPr lang="en" sz="1800" b="0" i="0" u="none" strike="noStrike" cap="none">
                <a:solidFill>
                  <a:srgbClr val="000000"/>
                </a:solidFill>
                <a:latin typeface="Open Sans"/>
                <a:ea typeface="Open Sans"/>
                <a:cs typeface="Open Sans"/>
                <a:sym typeface="Open Sans"/>
              </a:rPr>
              <a:t>)</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Chi-square on all pair has time complexity of </a:t>
            </a:r>
            <a:r>
              <a:rPr lang="en" sz="1800" b="0" i="0" u="none" strike="noStrike" cap="none">
                <a:solidFill>
                  <a:schemeClr val="dk1"/>
                </a:solidFill>
                <a:latin typeface="Open Sans"/>
                <a:ea typeface="Open Sans"/>
                <a:cs typeface="Open Sans"/>
                <a:sym typeface="Open Sans"/>
              </a:rPr>
              <a:t>O(n</a:t>
            </a:r>
            <a:r>
              <a:rPr lang="en" sz="1800" b="0" i="0" u="none" strike="noStrike" cap="none" baseline="30000">
                <a:solidFill>
                  <a:schemeClr val="dk1"/>
                </a:solidFill>
                <a:latin typeface="Open Sans"/>
                <a:ea typeface="Open Sans"/>
                <a:cs typeface="Open Sans"/>
                <a:sym typeface="Open Sans"/>
              </a:rPr>
              <a:t>2</a:t>
            </a:r>
            <a:r>
              <a:rPr lang="en" sz="1800" b="0" i="0" u="none" strike="noStrike" cap="none">
                <a:solidFill>
                  <a:schemeClr val="dk1"/>
                </a:solidFill>
                <a:latin typeface="Open Sans"/>
                <a:ea typeface="Open Sans"/>
                <a:cs typeface="Open Sans"/>
                <a:sym typeface="Open Sans"/>
              </a:rPr>
              <a:t>r)</a:t>
            </a:r>
            <a:endParaRPr sz="18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pic>
        <p:nvPicPr>
          <p:cNvPr id="129" name="Google Shape;129;p22"/>
          <p:cNvPicPr preferRelativeResize="0"/>
          <p:nvPr/>
        </p:nvPicPr>
        <p:blipFill rotWithShape="1">
          <a:blip r:embed="rId3">
            <a:alphaModFix/>
          </a:blip>
          <a:srcRect/>
          <a:stretch/>
        </p:blipFill>
        <p:spPr>
          <a:xfrm>
            <a:off x="1434600" y="3565538"/>
            <a:ext cx="3124200" cy="619125"/>
          </a:xfrm>
          <a:prstGeom prst="rect">
            <a:avLst/>
          </a:prstGeom>
          <a:noFill/>
          <a:ln>
            <a:noFill/>
          </a:ln>
        </p:spPr>
      </p:pic>
      <p:pic>
        <p:nvPicPr>
          <p:cNvPr id="130" name="Google Shape;130;p22"/>
          <p:cNvPicPr preferRelativeResize="0"/>
          <p:nvPr/>
        </p:nvPicPr>
        <p:blipFill rotWithShape="1">
          <a:blip r:embed="rId4">
            <a:alphaModFix/>
          </a:blip>
          <a:srcRect/>
          <a:stretch/>
        </p:blipFill>
        <p:spPr>
          <a:xfrm>
            <a:off x="4965025" y="3565550"/>
            <a:ext cx="1007875" cy="619125"/>
          </a:xfrm>
          <a:prstGeom prst="rect">
            <a:avLst/>
          </a:prstGeom>
          <a:noFill/>
          <a:ln>
            <a:noFill/>
          </a:ln>
        </p:spPr>
      </p:pic>
      <p:sp>
        <p:nvSpPr>
          <p:cNvPr id="131" name="Google Shape;131;p22"/>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5"/>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Kruskal-Wallis Test</a:t>
            </a:r>
            <a:endParaRPr/>
          </a:p>
        </p:txBody>
      </p:sp>
      <p:sp>
        <p:nvSpPr>
          <p:cNvPr id="137" name="Google Shape;137;p23"/>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When we have a numerical variable and a categorical variable, like below:</a:t>
            </a: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sz="1100">
                <a:latin typeface="Arial"/>
                <a:ea typeface="Arial"/>
                <a:cs typeface="Arial"/>
                <a:sym typeface="Arial"/>
              </a:rPr>
              <a:t>     </a:t>
            </a:r>
            <a:endParaRPr/>
          </a:p>
        </p:txBody>
      </p:sp>
      <p:pic>
        <p:nvPicPr>
          <p:cNvPr id="138" name="Google Shape;138;p23"/>
          <p:cNvPicPr preferRelativeResize="0"/>
          <p:nvPr/>
        </p:nvPicPr>
        <p:blipFill rotWithShape="1">
          <a:blip r:embed="rId3">
            <a:alphaModFix/>
          </a:blip>
          <a:srcRect/>
          <a:stretch/>
        </p:blipFill>
        <p:spPr>
          <a:xfrm>
            <a:off x="813900" y="1967525"/>
            <a:ext cx="6858000" cy="2743200"/>
          </a:xfrm>
          <a:prstGeom prst="rect">
            <a:avLst/>
          </a:prstGeom>
          <a:noFill/>
          <a:ln>
            <a:noFill/>
          </a:ln>
        </p:spPr>
      </p:pic>
      <p:sp>
        <p:nvSpPr>
          <p:cNvPr id="139" name="Google Shape;139;p23"/>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Kruskal-Wallis Test</a:t>
            </a:r>
            <a:endParaRPr/>
          </a:p>
        </p:txBody>
      </p:sp>
      <p:sp>
        <p:nvSpPr>
          <p:cNvPr id="145" name="Google Shape;145;p24"/>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At least 2 groups have significantly different means.</a:t>
            </a: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sz="1100">
                <a:latin typeface="Arial"/>
                <a:ea typeface="Arial"/>
                <a:cs typeface="Arial"/>
                <a:sym typeface="Arial"/>
              </a:rPr>
              <a:t>     </a:t>
            </a:r>
            <a:endParaRPr/>
          </a:p>
        </p:txBody>
      </p:sp>
      <p:pic>
        <p:nvPicPr>
          <p:cNvPr id="146" name="Google Shape;146;p24"/>
          <p:cNvPicPr preferRelativeResize="0"/>
          <p:nvPr/>
        </p:nvPicPr>
        <p:blipFill rotWithShape="1">
          <a:blip r:embed="rId3">
            <a:alphaModFix/>
          </a:blip>
          <a:srcRect/>
          <a:stretch/>
        </p:blipFill>
        <p:spPr>
          <a:xfrm>
            <a:off x="484950" y="1693150"/>
            <a:ext cx="8174100" cy="2979828"/>
          </a:xfrm>
          <a:prstGeom prst="rect">
            <a:avLst/>
          </a:prstGeom>
          <a:noFill/>
          <a:ln>
            <a:noFill/>
          </a:ln>
        </p:spPr>
      </p:pic>
      <p:sp>
        <p:nvSpPr>
          <p:cNvPr id="147" name="Google Shape;147;p24"/>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Kruskal-Wallis Test</a:t>
            </a:r>
            <a:endParaRPr/>
          </a:p>
        </p:txBody>
      </p:sp>
      <p:sp>
        <p:nvSpPr>
          <p:cNvPr id="153" name="Google Shape;153;p25"/>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ANOVA is most widely (mis)used approach.</a:t>
            </a: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It is a parametric approach with the following assumptions / limitations:</a:t>
            </a:r>
            <a:endParaRPr/>
          </a:p>
          <a:p>
            <a:pPr marL="914400" lvl="1" indent="-317500" algn="l" rtl="0">
              <a:lnSpc>
                <a:spcPct val="115000"/>
              </a:lnSpc>
              <a:spcBef>
                <a:spcPts val="0"/>
              </a:spcBef>
              <a:spcAft>
                <a:spcPts val="0"/>
              </a:spcAft>
              <a:buSzPts val="1400"/>
              <a:buChar char="○"/>
            </a:pPr>
            <a:r>
              <a:rPr lang="en"/>
              <a:t>The experimental errors of data are normally distributed.</a:t>
            </a:r>
            <a:endParaRPr/>
          </a:p>
          <a:p>
            <a:pPr marL="914400" lvl="1" indent="-317500" algn="l" rtl="0">
              <a:lnSpc>
                <a:spcPct val="115000"/>
              </a:lnSpc>
              <a:spcBef>
                <a:spcPts val="0"/>
              </a:spcBef>
              <a:spcAft>
                <a:spcPts val="0"/>
              </a:spcAft>
              <a:buSzPts val="1400"/>
              <a:buChar char="○"/>
            </a:pPr>
            <a:r>
              <a:rPr lang="en"/>
              <a:t>Equal variances between categories.</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u="sng">
                <a:solidFill>
                  <a:schemeClr val="hlink"/>
                </a:solidFill>
                <a:hlinkClick r:id="rId3"/>
              </a:rPr>
              <a:t>Kruskal-Wallis H Test</a:t>
            </a:r>
            <a:r>
              <a:rPr lang="en"/>
              <a:t> is the nonparametric version of ANOVA.</a:t>
            </a: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sz="1100">
                <a:latin typeface="Arial"/>
                <a:ea typeface="Arial"/>
                <a:cs typeface="Arial"/>
                <a:sym typeface="Arial"/>
              </a:rPr>
              <a:t>     </a:t>
            </a:r>
            <a:endParaRPr/>
          </a:p>
        </p:txBody>
      </p:sp>
      <p:sp>
        <p:nvSpPr>
          <p:cNvPr id="154" name="Google Shape;154;p25"/>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Kruskal-Wallis Test</a:t>
            </a:r>
            <a:endParaRPr/>
          </a:p>
        </p:txBody>
      </p:sp>
      <p:sp>
        <p:nvSpPr>
          <p:cNvPr id="160" name="Google Shape;160;p26"/>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Time Complexity: r is number of rows, c is number of categorical columns, n is number of numerical columns.</a:t>
            </a:r>
            <a:endParaRPr/>
          </a:p>
          <a:p>
            <a:pPr marL="914400" lvl="1" indent="-317500" algn="l" rtl="0">
              <a:lnSpc>
                <a:spcPct val="115000"/>
              </a:lnSpc>
              <a:spcBef>
                <a:spcPts val="0"/>
              </a:spcBef>
              <a:spcAft>
                <a:spcPts val="0"/>
              </a:spcAft>
              <a:buSzPts val="1400"/>
              <a:buChar char="○"/>
            </a:pPr>
            <a:r>
              <a:rPr lang="en"/>
              <a:t>Rank numbers: r*log(r)</a:t>
            </a:r>
            <a:endParaRPr/>
          </a:p>
          <a:p>
            <a:pPr marL="914400" lvl="1" indent="-317500" algn="l" rtl="0">
              <a:lnSpc>
                <a:spcPct val="115000"/>
              </a:lnSpc>
              <a:spcBef>
                <a:spcPts val="0"/>
              </a:spcBef>
              <a:spcAft>
                <a:spcPts val="0"/>
              </a:spcAft>
              <a:buSzPts val="1400"/>
              <a:buChar char="○"/>
            </a:pPr>
            <a:r>
              <a:rPr lang="en"/>
              <a:t>Calculating statistic: O(r)</a:t>
            </a:r>
            <a:endParaRPr/>
          </a:p>
          <a:p>
            <a:pPr marL="914400" lvl="1" indent="-317500" algn="l" rtl="0">
              <a:lnSpc>
                <a:spcPct val="115000"/>
              </a:lnSpc>
              <a:spcBef>
                <a:spcPts val="0"/>
              </a:spcBef>
              <a:spcAft>
                <a:spcPts val="0"/>
              </a:spcAft>
              <a:buSzPts val="1400"/>
              <a:buChar char="○"/>
            </a:pPr>
            <a:r>
              <a:rPr lang="en"/>
              <a:t>Total: O(r*log(r)) for one pair of columns.</a:t>
            </a:r>
            <a:endParaRPr/>
          </a:p>
          <a:p>
            <a:pPr marL="914400" lvl="1" indent="-317500" algn="l" rtl="0">
              <a:lnSpc>
                <a:spcPct val="115000"/>
              </a:lnSpc>
              <a:spcBef>
                <a:spcPts val="0"/>
              </a:spcBef>
              <a:spcAft>
                <a:spcPts val="0"/>
              </a:spcAft>
              <a:buSzPts val="1400"/>
              <a:buChar char="○"/>
            </a:pPr>
            <a:r>
              <a:rPr lang="en"/>
              <a:t>Choose 1 categorical and 1 numerical column has c*n possibilities.</a:t>
            </a:r>
            <a:endParaRPr/>
          </a:p>
          <a:p>
            <a:pPr marL="914400" lvl="1" indent="-317500" algn="l" rtl="0">
              <a:lnSpc>
                <a:spcPct val="115000"/>
              </a:lnSpc>
              <a:spcBef>
                <a:spcPts val="0"/>
              </a:spcBef>
              <a:spcAft>
                <a:spcPts val="0"/>
              </a:spcAft>
              <a:buSzPts val="1400"/>
              <a:buChar char="○"/>
            </a:pPr>
            <a:r>
              <a:rPr lang="en"/>
              <a:t>Grandtotal: O(c*n*r*log(r))</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Hypothesis Testing</a:t>
            </a:r>
            <a:endParaRPr/>
          </a:p>
          <a:p>
            <a:pPr marL="914400" lvl="1" indent="-317500" algn="l" rtl="0">
              <a:lnSpc>
                <a:spcPct val="115000"/>
              </a:lnSpc>
              <a:spcBef>
                <a:spcPts val="0"/>
              </a:spcBef>
              <a:spcAft>
                <a:spcPts val="0"/>
              </a:spcAft>
              <a:buSzPts val="1400"/>
              <a:buChar char="○"/>
            </a:pPr>
            <a:r>
              <a:rPr lang="en"/>
              <a:t>Call a library function (will be provided) to get the p-value.</a:t>
            </a:r>
            <a:endParaRPr/>
          </a:p>
          <a:p>
            <a:pPr marL="914400" lvl="1" indent="-317500" algn="l" rtl="0">
              <a:lnSpc>
                <a:spcPct val="115000"/>
              </a:lnSpc>
              <a:spcBef>
                <a:spcPts val="0"/>
              </a:spcBef>
              <a:spcAft>
                <a:spcPts val="0"/>
              </a:spcAft>
              <a:buSzPts val="1400"/>
              <a:buChar char="○"/>
            </a:pPr>
            <a:r>
              <a:rPr lang="en"/>
              <a:t>If p-value is less than the threshold, then ignore this pair.</a:t>
            </a:r>
            <a:endParaRPr/>
          </a:p>
          <a:p>
            <a:pPr marL="914400" lvl="0" indent="0" algn="l" rtl="0">
              <a:lnSpc>
                <a:spcPct val="115000"/>
              </a:lnSpc>
              <a:spcBef>
                <a:spcPts val="1600"/>
              </a:spcBef>
              <a:spcAft>
                <a:spcPts val="0"/>
              </a:spcAft>
              <a:buSzPts val="1800"/>
              <a:buNone/>
            </a:pP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sz="1100">
                <a:latin typeface="Arial"/>
                <a:ea typeface="Arial"/>
                <a:cs typeface="Arial"/>
                <a:sym typeface="Arial"/>
              </a:rPr>
              <a:t>     </a:t>
            </a:r>
            <a:endParaRPr/>
          </a:p>
        </p:txBody>
      </p:sp>
      <p:sp>
        <p:nvSpPr>
          <p:cNvPr id="161" name="Google Shape;161;p26"/>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Mann-Whitney U Test</a:t>
            </a:r>
            <a:endParaRPr/>
          </a:p>
        </p:txBody>
      </p:sp>
      <p:sp>
        <p:nvSpPr>
          <p:cNvPr id="167" name="Google Shape;167;p27"/>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If the categorical variable has &gt;2 unique values (groups), the Kruskal-Wallis Test does not tell you which pair of groups have significant differences.</a:t>
            </a:r>
            <a:endParaRPr/>
          </a:p>
          <a:p>
            <a:pPr marL="457200" lvl="0" indent="-342900" algn="l" rtl="0">
              <a:lnSpc>
                <a:spcPct val="115000"/>
              </a:lnSpc>
              <a:spcBef>
                <a:spcPts val="0"/>
              </a:spcBef>
              <a:spcAft>
                <a:spcPts val="0"/>
              </a:spcAft>
              <a:buSzPts val="1800"/>
              <a:buChar char="●"/>
            </a:pPr>
            <a:r>
              <a:rPr lang="en" u="sng">
                <a:solidFill>
                  <a:schemeClr val="hlink"/>
                </a:solidFill>
                <a:hlinkClick r:id="rId3"/>
              </a:rPr>
              <a:t>Mann-Whitney U Test</a:t>
            </a:r>
            <a:r>
              <a:rPr lang="en"/>
              <a:t> is used for that.</a:t>
            </a:r>
            <a:endParaRPr/>
          </a:p>
          <a:p>
            <a:pPr marL="457200" lvl="0" indent="-342900" algn="l" rtl="0">
              <a:lnSpc>
                <a:spcPct val="115000"/>
              </a:lnSpc>
              <a:spcBef>
                <a:spcPts val="0"/>
              </a:spcBef>
              <a:spcAft>
                <a:spcPts val="0"/>
              </a:spcAft>
              <a:buSzPts val="1800"/>
              <a:buChar char="●"/>
            </a:pPr>
            <a:r>
              <a:rPr lang="en"/>
              <a:t>Time Complexity:</a:t>
            </a:r>
            <a:endParaRPr/>
          </a:p>
          <a:p>
            <a:pPr marL="914400" lvl="1" indent="-317500" algn="l" rtl="0">
              <a:lnSpc>
                <a:spcPct val="115000"/>
              </a:lnSpc>
              <a:spcBef>
                <a:spcPts val="0"/>
              </a:spcBef>
              <a:spcAft>
                <a:spcPts val="0"/>
              </a:spcAft>
              <a:buSzPts val="1400"/>
              <a:buChar char="○"/>
            </a:pPr>
            <a:r>
              <a:rPr lang="en"/>
              <a:t>Choose 2 groups from g groups: O(g</a:t>
            </a:r>
            <a:r>
              <a:rPr lang="en" baseline="30000"/>
              <a:t>2</a:t>
            </a:r>
            <a:r>
              <a:rPr lang="en"/>
              <a:t>).</a:t>
            </a:r>
            <a:endParaRPr/>
          </a:p>
          <a:p>
            <a:pPr marL="914400" lvl="1" indent="-317500" algn="l" rtl="0">
              <a:lnSpc>
                <a:spcPct val="115000"/>
              </a:lnSpc>
              <a:spcBef>
                <a:spcPts val="0"/>
              </a:spcBef>
              <a:spcAft>
                <a:spcPts val="0"/>
              </a:spcAft>
              <a:buSzPts val="1400"/>
              <a:buChar char="○"/>
            </a:pPr>
            <a:r>
              <a:rPr lang="en"/>
              <a:t>For each pair, rank the numerical variables: O(r).</a:t>
            </a:r>
            <a:endParaRPr/>
          </a:p>
          <a:p>
            <a:pPr marL="914400" lvl="1" indent="-317500" algn="l" rtl="0">
              <a:lnSpc>
                <a:spcPct val="115000"/>
              </a:lnSpc>
              <a:spcBef>
                <a:spcPts val="0"/>
              </a:spcBef>
              <a:spcAft>
                <a:spcPts val="0"/>
              </a:spcAft>
              <a:buSzPts val="1400"/>
              <a:buChar char="○"/>
            </a:pPr>
            <a:r>
              <a:rPr lang="en"/>
              <a:t>Calculating statistics: O(r).</a:t>
            </a:r>
            <a:endParaRPr/>
          </a:p>
          <a:p>
            <a:pPr marL="914400" lvl="1" indent="-317500" algn="l" rtl="0">
              <a:lnSpc>
                <a:spcPct val="115000"/>
              </a:lnSpc>
              <a:spcBef>
                <a:spcPts val="0"/>
              </a:spcBef>
              <a:spcAft>
                <a:spcPts val="0"/>
              </a:spcAft>
              <a:buSzPts val="1400"/>
              <a:buChar char="○"/>
            </a:pPr>
            <a:r>
              <a:rPr lang="en"/>
              <a:t>Total: O(r*g</a:t>
            </a:r>
            <a:r>
              <a:rPr lang="en" baseline="30000"/>
              <a:t>2</a:t>
            </a:r>
            <a:r>
              <a:rPr lang="en"/>
              <a:t>)</a:t>
            </a:r>
            <a:endParaRPr/>
          </a:p>
          <a:p>
            <a:pPr marL="914400" lvl="0" indent="0" algn="l" rtl="0">
              <a:lnSpc>
                <a:spcPct val="115000"/>
              </a:lnSpc>
              <a:spcBef>
                <a:spcPts val="1600"/>
              </a:spcBef>
              <a:spcAft>
                <a:spcPts val="0"/>
              </a:spcAft>
              <a:buSzPts val="1800"/>
              <a:buNone/>
            </a:pP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sz="1100">
                <a:latin typeface="Arial"/>
                <a:ea typeface="Arial"/>
                <a:cs typeface="Arial"/>
                <a:sym typeface="Arial"/>
              </a:rPr>
              <a:t>     </a:t>
            </a:r>
            <a:endParaRPr/>
          </a:p>
        </p:txBody>
      </p:sp>
      <p:sp>
        <p:nvSpPr>
          <p:cNvPr id="168" name="Google Shape;168;p27"/>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174" name="Google Shape;174;p28"/>
          <p:cNvSpPr txBox="1">
            <a:spLocks noGrp="1"/>
          </p:cNvSpPr>
          <p:nvPr>
            <p:ph type="body" idx="1"/>
          </p:nvPr>
        </p:nvSpPr>
        <p:spPr>
          <a:xfrm>
            <a:off x="3532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Implement the correlation algorithms with fast execution speed using C++.</a:t>
            </a:r>
            <a:endParaRPr/>
          </a:p>
          <a:p>
            <a:pPr marL="457200" lvl="0" indent="-342900" algn="l" rtl="0">
              <a:lnSpc>
                <a:spcPct val="115000"/>
              </a:lnSpc>
              <a:spcBef>
                <a:spcPts val="0"/>
              </a:spcBef>
              <a:spcAft>
                <a:spcPts val="0"/>
              </a:spcAft>
              <a:buSzPts val="1800"/>
              <a:buChar char="●"/>
            </a:pPr>
            <a:r>
              <a:rPr lang="en"/>
              <a:t>Code shall be written in C++ 11 or older standard. </a:t>
            </a:r>
            <a:endParaRPr/>
          </a:p>
          <a:p>
            <a:pPr marL="457200" lvl="0" indent="-342900" algn="l" rtl="0">
              <a:lnSpc>
                <a:spcPct val="115000"/>
              </a:lnSpc>
              <a:spcBef>
                <a:spcPts val="0"/>
              </a:spcBef>
              <a:spcAft>
                <a:spcPts val="0"/>
              </a:spcAft>
              <a:buSzPts val="1800"/>
              <a:buChar char="●"/>
            </a:pPr>
            <a:r>
              <a:rPr lang="en"/>
              <a:t>Code shall contain an ‘entry’ function (e.g. chisquare()) that is called by main().</a:t>
            </a:r>
            <a:endParaRPr/>
          </a:p>
          <a:p>
            <a:pPr marL="457200" lvl="0" indent="-342900" algn="l" rtl="0">
              <a:lnSpc>
                <a:spcPct val="115000"/>
              </a:lnSpc>
              <a:spcBef>
                <a:spcPts val="0"/>
              </a:spcBef>
              <a:spcAft>
                <a:spcPts val="0"/>
              </a:spcAft>
              <a:buSzPts val="1800"/>
              <a:buChar char="●"/>
            </a:pPr>
            <a:r>
              <a:rPr lang="en"/>
              <a:t>main() shall not contain any logic other than a) read input dataset (csv files) and b) call the ‘entry’ function.</a:t>
            </a:r>
            <a:endParaRPr/>
          </a:p>
          <a:p>
            <a:pPr marL="0" lvl="0" indent="0" algn="l" rtl="0">
              <a:lnSpc>
                <a:spcPct val="115000"/>
              </a:lnSpc>
              <a:spcBef>
                <a:spcPts val="1600"/>
              </a:spcBef>
              <a:spcAft>
                <a:spcPts val="1600"/>
              </a:spcAft>
              <a:buSzPts val="1800"/>
              <a:buNone/>
            </a:pPr>
            <a:endParaRPr/>
          </a:p>
        </p:txBody>
      </p:sp>
      <p:sp>
        <p:nvSpPr>
          <p:cNvPr id="175" name="Google Shape;175;p28"/>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181" name="Google Shape;181;p29"/>
          <p:cNvSpPr txBox="1">
            <a:spLocks noGrp="1"/>
          </p:cNvSpPr>
          <p:nvPr>
            <p:ph type="body" idx="1"/>
          </p:nvPr>
        </p:nvSpPr>
        <p:spPr>
          <a:xfrm>
            <a:off x="3532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The ‘entry’ function should take at least the following arguments:</a:t>
            </a:r>
            <a:endParaRPr/>
          </a:p>
          <a:p>
            <a:pPr marL="914400" lvl="1" indent="-317500" algn="l" rtl="0">
              <a:lnSpc>
                <a:spcPct val="115000"/>
              </a:lnSpc>
              <a:spcBef>
                <a:spcPts val="0"/>
              </a:spcBef>
              <a:spcAft>
                <a:spcPts val="0"/>
              </a:spcAft>
              <a:buSzPts val="1400"/>
              <a:buChar char="○"/>
            </a:pPr>
            <a:r>
              <a:rPr lang="en"/>
              <a:t>The input dataset.</a:t>
            </a:r>
            <a:endParaRPr/>
          </a:p>
          <a:p>
            <a:pPr marL="914400" lvl="1" indent="-317500" algn="l" rtl="0">
              <a:lnSpc>
                <a:spcPct val="115000"/>
              </a:lnSpc>
              <a:spcBef>
                <a:spcPts val="0"/>
              </a:spcBef>
              <a:spcAft>
                <a:spcPts val="0"/>
              </a:spcAft>
              <a:buSzPts val="1400"/>
              <a:buChar char="○"/>
            </a:pPr>
            <a:r>
              <a:rPr lang="en"/>
              <a:t>The p-value threshold (usually 0.05, but can be configured).</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The input dataset shall be a struct containing the number of rows and columns, and 2 unordered_maps holding the categorical and numerical columns. The keys are strings (name of column, must be unique) and the values are either a string or floating point vector (column data). The input struct is like below:</a:t>
            </a:r>
            <a:endParaRPr/>
          </a:p>
          <a:p>
            <a:pPr marL="457200" lvl="0" indent="0" algn="l" rtl="0">
              <a:lnSpc>
                <a:spcPct val="115000"/>
              </a:lnSpc>
              <a:spcBef>
                <a:spcPts val="1600"/>
              </a:spcBef>
              <a:spcAft>
                <a:spcPts val="1600"/>
              </a:spcAft>
              <a:buSzPts val="1800"/>
              <a:buNone/>
            </a:pPr>
            <a:endParaRPr/>
          </a:p>
        </p:txBody>
      </p:sp>
      <p:sp>
        <p:nvSpPr>
          <p:cNvPr id="182" name="Google Shape;182;p29"/>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188" name="Google Shape;188;p3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struct Dataset{</a:t>
            </a:r>
            <a:endParaRPr/>
          </a:p>
          <a:p>
            <a:pPr marL="457200" lvl="0" indent="0" algn="l" rtl="0">
              <a:lnSpc>
                <a:spcPct val="115000"/>
              </a:lnSpc>
              <a:spcBef>
                <a:spcPts val="1600"/>
              </a:spcBef>
              <a:spcAft>
                <a:spcPts val="0"/>
              </a:spcAft>
              <a:buClr>
                <a:schemeClr val="dk1"/>
              </a:buClr>
              <a:buSzPts val="1100"/>
              <a:buFont typeface="Arial"/>
              <a:buNone/>
            </a:pPr>
            <a:r>
              <a:rPr lang="en"/>
              <a:t>int nrow; //number of rows</a:t>
            </a:r>
            <a:endParaRPr/>
          </a:p>
          <a:p>
            <a:pPr marL="457200" lvl="0" indent="0" algn="l" rtl="0">
              <a:lnSpc>
                <a:spcPct val="115000"/>
              </a:lnSpc>
              <a:spcBef>
                <a:spcPts val="1600"/>
              </a:spcBef>
              <a:spcAft>
                <a:spcPts val="0"/>
              </a:spcAft>
              <a:buClr>
                <a:schemeClr val="dk1"/>
              </a:buClr>
              <a:buSzPts val="1100"/>
              <a:buFont typeface="Arial"/>
              <a:buNone/>
            </a:pPr>
            <a:r>
              <a:rPr lang="en"/>
              <a:t>int ncol; //number of columns</a:t>
            </a:r>
            <a:endParaRPr/>
          </a:p>
          <a:p>
            <a:pPr marL="457200" lvl="0" indent="0" algn="l" rtl="0">
              <a:lnSpc>
                <a:spcPct val="115000"/>
              </a:lnSpc>
              <a:spcBef>
                <a:spcPts val="1600"/>
              </a:spcBef>
              <a:spcAft>
                <a:spcPts val="0"/>
              </a:spcAft>
              <a:buSzPts val="1800"/>
              <a:buNone/>
            </a:pPr>
            <a:r>
              <a:rPr lang="en"/>
              <a:t>std::unordered_map&lt;string, vector&lt;string&gt;&gt; cat_cols;//categorical cols</a:t>
            </a:r>
            <a:endParaRPr/>
          </a:p>
          <a:p>
            <a:pPr marL="457200" lvl="0" indent="0" algn="l" rtl="0">
              <a:lnSpc>
                <a:spcPct val="115000"/>
              </a:lnSpc>
              <a:spcBef>
                <a:spcPts val="1600"/>
              </a:spcBef>
              <a:spcAft>
                <a:spcPts val="0"/>
              </a:spcAft>
              <a:buSzPts val="1800"/>
              <a:buNone/>
            </a:pPr>
            <a:r>
              <a:rPr lang="en"/>
              <a:t>std::unordered_map&lt;string, vector&lt;float&gt;&gt; num_cols;//numerical cols</a:t>
            </a:r>
            <a:endParaRPr/>
          </a:p>
          <a:p>
            <a:pPr marL="0" lvl="0" indent="0" algn="l" rtl="0">
              <a:lnSpc>
                <a:spcPct val="115000"/>
              </a:lnSpc>
              <a:spcBef>
                <a:spcPts val="1600"/>
              </a:spcBef>
              <a:spcAft>
                <a:spcPts val="0"/>
              </a:spcAft>
              <a:buClr>
                <a:schemeClr val="dk1"/>
              </a:buClr>
              <a:buSzPts val="1100"/>
              <a:buFont typeface="Arial"/>
              <a:buNone/>
            </a:pPr>
            <a:r>
              <a:rPr lang="en"/>
              <a:t>};</a:t>
            </a:r>
            <a:endParaRPr/>
          </a:p>
          <a:p>
            <a:pPr marL="0" lvl="0" indent="0" algn="l" rtl="0">
              <a:lnSpc>
                <a:spcPct val="115000"/>
              </a:lnSpc>
              <a:spcBef>
                <a:spcPts val="1600"/>
              </a:spcBef>
              <a:spcAft>
                <a:spcPts val="1600"/>
              </a:spcAft>
              <a:buSzPts val="1800"/>
              <a:buNone/>
            </a:pPr>
            <a:endParaRPr/>
          </a:p>
        </p:txBody>
      </p:sp>
      <p:sp>
        <p:nvSpPr>
          <p:cNvPr id="189" name="Google Shape;189;p30"/>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195" name="Google Shape;195;p31"/>
          <p:cNvSpPr txBox="1">
            <a:spLocks noGrp="1"/>
          </p:cNvSpPr>
          <p:nvPr>
            <p:ph type="body" idx="1"/>
          </p:nvPr>
        </p:nvSpPr>
        <p:spPr>
          <a:xfrm>
            <a:off x="353200" y="1225225"/>
            <a:ext cx="8520600" cy="3487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The ‘entry’ function should return the following:</a:t>
            </a:r>
            <a:endParaRPr/>
          </a:p>
          <a:p>
            <a:pPr marL="914400" lvl="1" indent="-317500" algn="l" rtl="0">
              <a:lnSpc>
                <a:spcPct val="115000"/>
              </a:lnSpc>
              <a:spcBef>
                <a:spcPts val="0"/>
              </a:spcBef>
              <a:spcAft>
                <a:spcPts val="0"/>
              </a:spcAft>
              <a:buSzPts val="1400"/>
              <a:buChar char="○"/>
            </a:pPr>
            <a:r>
              <a:rPr lang="en"/>
              <a:t>For each pair of correlated columns with p-value &gt; threshold, return a struct that contains:</a:t>
            </a:r>
            <a:endParaRPr/>
          </a:p>
          <a:p>
            <a:pPr marL="1371600" lvl="2" indent="-317500" algn="l" rtl="0">
              <a:lnSpc>
                <a:spcPct val="115000"/>
              </a:lnSpc>
              <a:spcBef>
                <a:spcPts val="0"/>
              </a:spcBef>
              <a:spcAft>
                <a:spcPts val="0"/>
              </a:spcAft>
              <a:buSzPts val="1400"/>
              <a:buChar char="■"/>
            </a:pPr>
            <a:r>
              <a:rPr lang="en"/>
              <a:t>the two columns’ names.</a:t>
            </a:r>
            <a:endParaRPr/>
          </a:p>
          <a:p>
            <a:pPr marL="1371600" lvl="2" indent="-317500" algn="l" rtl="0">
              <a:lnSpc>
                <a:spcPct val="115000"/>
              </a:lnSpc>
              <a:spcBef>
                <a:spcPts val="0"/>
              </a:spcBef>
              <a:spcAft>
                <a:spcPts val="0"/>
              </a:spcAft>
              <a:buSzPts val="1400"/>
              <a:buChar char="■"/>
            </a:pPr>
            <a:r>
              <a:rPr lang="en"/>
              <a:t>the correlation coefficient</a:t>
            </a:r>
            <a:endParaRPr/>
          </a:p>
          <a:p>
            <a:pPr marL="914400" lvl="1" indent="-317500" algn="l" rtl="0">
              <a:lnSpc>
                <a:spcPct val="115000"/>
              </a:lnSpc>
              <a:spcBef>
                <a:spcPts val="0"/>
              </a:spcBef>
              <a:spcAft>
                <a:spcPts val="0"/>
              </a:spcAft>
              <a:buSzPts val="1400"/>
              <a:buChar char="○"/>
            </a:pPr>
            <a:r>
              <a:rPr lang="en"/>
              <a:t>The result shall be a vector of the above construct.  </a:t>
            </a:r>
            <a:endParaRPr/>
          </a:p>
          <a:p>
            <a:pPr marL="0" lvl="0" indent="0" algn="l" rtl="0">
              <a:lnSpc>
                <a:spcPct val="115000"/>
              </a:lnSpc>
              <a:spcBef>
                <a:spcPts val="1600"/>
              </a:spcBef>
              <a:spcAft>
                <a:spcPts val="0"/>
              </a:spcAft>
              <a:buSzPts val="1800"/>
              <a:buNone/>
            </a:pPr>
            <a:r>
              <a:rPr lang="en"/>
              <a:t>		</a:t>
            </a:r>
            <a:r>
              <a:rPr lang="en" sz="1200"/>
              <a:t>struct Correlation{                                                vector&lt;Correlation&gt;* result = new vector&lt;Correlation&gt;();</a:t>
            </a:r>
            <a:endParaRPr sz="1200"/>
          </a:p>
          <a:p>
            <a:pPr marL="0" lvl="0" indent="0" algn="l" rtl="0">
              <a:lnSpc>
                <a:spcPct val="115000"/>
              </a:lnSpc>
              <a:spcBef>
                <a:spcPts val="1600"/>
              </a:spcBef>
              <a:spcAft>
                <a:spcPts val="0"/>
              </a:spcAft>
              <a:buSzPts val="1800"/>
              <a:buNone/>
            </a:pPr>
            <a:r>
              <a:rPr lang="en" sz="1200"/>
              <a:t>			string column_1_name;			result-&gt;push_back(...);</a:t>
            </a:r>
            <a:endParaRPr sz="1200"/>
          </a:p>
          <a:p>
            <a:pPr marL="0" lvl="0" indent="0" algn="l" rtl="0">
              <a:lnSpc>
                <a:spcPct val="115000"/>
              </a:lnSpc>
              <a:spcBef>
                <a:spcPts val="1600"/>
              </a:spcBef>
              <a:spcAft>
                <a:spcPts val="0"/>
              </a:spcAft>
              <a:buSzPts val="1800"/>
              <a:buNone/>
            </a:pPr>
            <a:r>
              <a:rPr lang="en" sz="1200"/>
              <a:t>			string column_2_name;			return result;</a:t>
            </a:r>
            <a:endParaRPr sz="1200"/>
          </a:p>
          <a:p>
            <a:pPr marL="0" lvl="0" indent="0" algn="l" rtl="0">
              <a:lnSpc>
                <a:spcPct val="115000"/>
              </a:lnSpc>
              <a:spcBef>
                <a:spcPts val="1600"/>
              </a:spcBef>
              <a:spcAft>
                <a:spcPts val="0"/>
              </a:spcAft>
              <a:buSzPts val="1800"/>
              <a:buNone/>
            </a:pPr>
            <a:r>
              <a:rPr lang="en" sz="1200"/>
              <a:t>			float coefficient;</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457200" lvl="0" indent="0" algn="l" rtl="0">
              <a:lnSpc>
                <a:spcPct val="115000"/>
              </a:lnSpc>
              <a:spcBef>
                <a:spcPts val="1600"/>
              </a:spcBef>
              <a:spcAft>
                <a:spcPts val="1600"/>
              </a:spcAft>
              <a:buSzPts val="1800"/>
              <a:buNone/>
            </a:pPr>
            <a:endParaRPr/>
          </a:p>
        </p:txBody>
      </p:sp>
      <p:sp>
        <p:nvSpPr>
          <p:cNvPr id="196" name="Google Shape;196;p31"/>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BeulahWorks Data Analysis Engine</a:t>
            </a:r>
            <a:endParaRPr/>
          </a:p>
        </p:txBody>
      </p:sp>
      <p:sp>
        <p:nvSpPr>
          <p:cNvPr id="69" name="Google Shape;69;p14"/>
          <p:cNvSpPr txBox="1">
            <a:spLocks noGrp="1"/>
          </p:cNvSpPr>
          <p:nvPr>
            <p:ph type="body" idx="1"/>
          </p:nvPr>
        </p:nvSpPr>
        <p:spPr>
          <a:xfrm>
            <a:off x="3532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 cloud-based service designed to allow non-statisticians to analyze data. Currently it is implemented in R.</a:t>
            </a: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An important part of the system is correlation analysis.</a:t>
            </a: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sp>
        <p:nvSpPr>
          <p:cNvPr id="70" name="Google Shape;70;p14"/>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202" name="Google Shape;202;p32"/>
          <p:cNvSpPr txBox="1">
            <a:spLocks noGrp="1"/>
          </p:cNvSpPr>
          <p:nvPr>
            <p:ph type="body" idx="1"/>
          </p:nvPr>
        </p:nvSpPr>
        <p:spPr>
          <a:xfrm>
            <a:off x="311700" y="1053775"/>
            <a:ext cx="8832300" cy="3830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All input dataset will be clean, which means:</a:t>
            </a:r>
            <a:endParaRPr/>
          </a:p>
          <a:p>
            <a:pPr marL="914400" lvl="1" indent="-317500" algn="l" rtl="0">
              <a:lnSpc>
                <a:spcPct val="115000"/>
              </a:lnSpc>
              <a:spcBef>
                <a:spcPts val="0"/>
              </a:spcBef>
              <a:spcAft>
                <a:spcPts val="0"/>
              </a:spcAft>
              <a:buSzPts val="1400"/>
              <a:buChar char="○"/>
            </a:pPr>
            <a:r>
              <a:rPr lang="en"/>
              <a:t>There are no missing values.</a:t>
            </a:r>
            <a:endParaRPr/>
          </a:p>
          <a:p>
            <a:pPr marL="914400" lvl="1" indent="-317500" algn="l" rtl="0">
              <a:lnSpc>
                <a:spcPct val="115000"/>
              </a:lnSpc>
              <a:spcBef>
                <a:spcPts val="0"/>
              </a:spcBef>
              <a:spcAft>
                <a:spcPts val="0"/>
              </a:spcAft>
              <a:buSzPts val="1400"/>
              <a:buChar char="○"/>
            </a:pPr>
            <a:r>
              <a:rPr lang="en"/>
              <a:t>There are no characters in a numeric column.</a:t>
            </a:r>
            <a:endParaRPr/>
          </a:p>
          <a:p>
            <a:pPr marL="914400" lvl="1" indent="-317500" algn="l" rtl="0">
              <a:lnSpc>
                <a:spcPct val="115000"/>
              </a:lnSpc>
              <a:spcBef>
                <a:spcPts val="0"/>
              </a:spcBef>
              <a:spcAft>
                <a:spcPts val="0"/>
              </a:spcAft>
              <a:buSzPts val="1400"/>
              <a:buChar char="○"/>
            </a:pPr>
            <a:r>
              <a:rPr lang="en"/>
              <a:t>The dataset has at least 2 rows and 2 columns.</a:t>
            </a:r>
            <a:endParaRPr/>
          </a:p>
          <a:p>
            <a:pPr marL="914400" lvl="1" indent="-317500" algn="l" rtl="0">
              <a:lnSpc>
                <a:spcPct val="115000"/>
              </a:lnSpc>
              <a:spcBef>
                <a:spcPts val="0"/>
              </a:spcBef>
              <a:spcAft>
                <a:spcPts val="0"/>
              </a:spcAft>
              <a:buSzPts val="1400"/>
              <a:buChar char="○"/>
            </a:pPr>
            <a:r>
              <a:rPr lang="en"/>
              <a:t>The dataset for chi-square correlation has at least 2 categorical columns.</a:t>
            </a:r>
            <a:endParaRPr/>
          </a:p>
          <a:p>
            <a:pPr marL="914400" lvl="1" indent="-317500" algn="l" rtl="0">
              <a:lnSpc>
                <a:spcPct val="115000"/>
              </a:lnSpc>
              <a:spcBef>
                <a:spcPts val="0"/>
              </a:spcBef>
              <a:spcAft>
                <a:spcPts val="0"/>
              </a:spcAft>
              <a:buSzPts val="1400"/>
              <a:buChar char="○"/>
            </a:pPr>
            <a:r>
              <a:rPr lang="en"/>
              <a:t>The dataset for kruskal-wallis correlation has at least 1 categorical and 1 numerical column.</a:t>
            </a:r>
            <a:endParaRPr/>
          </a:p>
          <a:p>
            <a:pPr marL="457200" lvl="0" indent="-342900" algn="l" rtl="0">
              <a:lnSpc>
                <a:spcPct val="115000"/>
              </a:lnSpc>
              <a:spcBef>
                <a:spcPts val="0"/>
              </a:spcBef>
              <a:spcAft>
                <a:spcPts val="0"/>
              </a:spcAft>
              <a:buSzPts val="1800"/>
              <a:buChar char="●"/>
            </a:pPr>
            <a:r>
              <a:rPr lang="en"/>
              <a:t>All functions must have 100% test coverage, except the main() function. A code coverage tool must be used to generate a report showing 100% test coverage rate. You may select any tool you like.</a:t>
            </a:r>
            <a:endParaRPr/>
          </a:p>
          <a:p>
            <a:pPr marL="457200" lvl="0" indent="-342900" algn="l" rtl="0">
              <a:lnSpc>
                <a:spcPct val="115000"/>
              </a:lnSpc>
              <a:spcBef>
                <a:spcPts val="0"/>
              </a:spcBef>
              <a:spcAft>
                <a:spcPts val="0"/>
              </a:spcAft>
              <a:buSzPts val="1800"/>
              <a:buChar char="●"/>
            </a:pPr>
            <a:r>
              <a:rPr lang="en"/>
              <a:t>R’s chisq.test() and kruskal.test() functions from the standard package will be used to provide the ‘standard answer’ for testing your code’s correctness. The difference shall be within 0.1 for test statistics and 0.001 for p values.</a:t>
            </a:r>
            <a:endParaRPr/>
          </a:p>
          <a:p>
            <a:pPr marL="45720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457200" lvl="0" indent="0" algn="l" rtl="0">
              <a:lnSpc>
                <a:spcPct val="115000"/>
              </a:lnSpc>
              <a:spcBef>
                <a:spcPts val="1600"/>
              </a:spcBef>
              <a:spcAft>
                <a:spcPts val="1600"/>
              </a:spcAft>
              <a:buSzPts val="1800"/>
              <a:buNone/>
            </a:pPr>
            <a:endParaRPr/>
          </a:p>
        </p:txBody>
      </p:sp>
      <p:sp>
        <p:nvSpPr>
          <p:cNvPr id="203" name="Google Shape;203;p32"/>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209" name="Google Shape;209;p33"/>
          <p:cNvSpPr txBox="1">
            <a:spLocks noGrp="1"/>
          </p:cNvSpPr>
          <p:nvPr>
            <p:ph type="body" idx="1"/>
          </p:nvPr>
        </p:nvSpPr>
        <p:spPr>
          <a:xfrm>
            <a:off x="3532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Standard datasets will be used to benchmark your code. </a:t>
            </a:r>
            <a:endParaRPr/>
          </a:p>
          <a:p>
            <a:pPr marL="457200" lvl="0" indent="-342900" algn="l" rtl="0">
              <a:lnSpc>
                <a:spcPct val="115000"/>
              </a:lnSpc>
              <a:spcBef>
                <a:spcPts val="0"/>
              </a:spcBef>
              <a:spcAft>
                <a:spcPts val="0"/>
              </a:spcAft>
              <a:buSzPts val="1800"/>
              <a:buChar char="●"/>
            </a:pPr>
            <a:r>
              <a:rPr lang="en"/>
              <a:t>Benchmarking platform will be provided as a google cloud VM.</a:t>
            </a:r>
            <a:endParaRPr/>
          </a:p>
          <a:p>
            <a:pPr marL="457200" lvl="0" indent="-342900" algn="l" rtl="0">
              <a:lnSpc>
                <a:spcPct val="115000"/>
              </a:lnSpc>
              <a:spcBef>
                <a:spcPts val="0"/>
              </a:spcBef>
              <a:spcAft>
                <a:spcPts val="0"/>
              </a:spcAft>
              <a:buSzPts val="1800"/>
              <a:buChar char="●"/>
            </a:pPr>
            <a:r>
              <a:rPr lang="en"/>
              <a:t>Ubuntu 18.04, Intel Sky Lake CPU with 32 physical threads, enough memory. X-Window system for GUI. Remote Desktop server.</a:t>
            </a:r>
            <a:endParaRPr/>
          </a:p>
          <a:p>
            <a:pPr marL="457200" lvl="0" indent="-342900" algn="l" rtl="0">
              <a:lnSpc>
                <a:spcPct val="115000"/>
              </a:lnSpc>
              <a:spcBef>
                <a:spcPts val="0"/>
              </a:spcBef>
              <a:spcAft>
                <a:spcPts val="0"/>
              </a:spcAft>
              <a:buSzPts val="1800"/>
              <a:buChar char="●"/>
            </a:pPr>
            <a:r>
              <a:rPr lang="en"/>
              <a:t>GCC 8.1.0 for compilation. gprof for benchmarking. main() function’s time will NOT be counted (that’s mostly reading csv files).</a:t>
            </a:r>
            <a:endParaRPr/>
          </a:p>
          <a:p>
            <a:pPr marL="457200" lvl="0" indent="-342900" algn="l" rtl="0">
              <a:lnSpc>
                <a:spcPct val="115000"/>
              </a:lnSpc>
              <a:spcBef>
                <a:spcPts val="0"/>
              </a:spcBef>
              <a:spcAft>
                <a:spcPts val="0"/>
              </a:spcAft>
              <a:buSzPts val="1800"/>
              <a:buChar char="●"/>
            </a:pPr>
            <a:r>
              <a:rPr lang="en"/>
              <a:t>Up to 3 benchmarking opportunities will be provided to each team before the final presentation. Date/Time to be arranged via email.</a:t>
            </a:r>
            <a:endParaRPr/>
          </a:p>
          <a:p>
            <a:pPr marL="457200" lvl="0" indent="-342900" algn="l" rtl="0">
              <a:lnSpc>
                <a:spcPct val="115000"/>
              </a:lnSpc>
              <a:spcBef>
                <a:spcPts val="0"/>
              </a:spcBef>
              <a:spcAft>
                <a:spcPts val="0"/>
              </a:spcAft>
              <a:buSzPts val="1800"/>
              <a:buChar char="●"/>
            </a:pPr>
            <a:r>
              <a:rPr lang="en"/>
              <a:t>Team leaders, send your email to </a:t>
            </a:r>
            <a:r>
              <a:rPr lang="en" u="sng">
                <a:solidFill>
                  <a:schemeClr val="hlink"/>
                </a:solidFill>
                <a:hlinkClick r:id="rId3"/>
              </a:rPr>
              <a:t>admin@beulahworks.com</a:t>
            </a:r>
            <a:r>
              <a:rPr lang="en"/>
              <a:t> for communications.</a:t>
            </a:r>
            <a:endParaRPr/>
          </a:p>
          <a:p>
            <a:pPr marL="457200" lvl="0" indent="-342900" algn="l" rtl="0">
              <a:lnSpc>
                <a:spcPct val="115000"/>
              </a:lnSpc>
              <a:spcBef>
                <a:spcPts val="0"/>
              </a:spcBef>
              <a:spcAft>
                <a:spcPts val="0"/>
              </a:spcAft>
              <a:buSzPts val="1800"/>
              <a:buChar char="●"/>
            </a:pPr>
            <a:r>
              <a:rPr lang="en"/>
              <a:t>There will be a final benchmarking on the final presentation. It’s performance will be considered as final. It will affect your score.</a:t>
            </a:r>
            <a:endParaRPr/>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457200" lvl="0" indent="0" algn="l" rtl="0">
              <a:lnSpc>
                <a:spcPct val="115000"/>
              </a:lnSpc>
              <a:spcBef>
                <a:spcPts val="1600"/>
              </a:spcBef>
              <a:spcAft>
                <a:spcPts val="1600"/>
              </a:spcAft>
              <a:buSzPts val="1800"/>
              <a:buNone/>
            </a:pPr>
            <a:endParaRPr/>
          </a:p>
        </p:txBody>
      </p:sp>
      <p:sp>
        <p:nvSpPr>
          <p:cNvPr id="210" name="Google Shape;210;p33"/>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216" name="Google Shape;216;p34"/>
          <p:cNvSpPr txBox="1">
            <a:spLocks noGrp="1"/>
          </p:cNvSpPr>
          <p:nvPr>
            <p:ph type="body" idx="1"/>
          </p:nvPr>
        </p:nvSpPr>
        <p:spPr>
          <a:xfrm>
            <a:off x="3532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Multithreading shall be used to achieve maximum performance.</a:t>
            </a:r>
            <a:endParaRPr/>
          </a:p>
          <a:p>
            <a:pPr marL="914400" lvl="1" indent="-317500" algn="l" rtl="0">
              <a:lnSpc>
                <a:spcPct val="115000"/>
              </a:lnSpc>
              <a:spcBef>
                <a:spcPts val="0"/>
              </a:spcBef>
              <a:spcAft>
                <a:spcPts val="0"/>
              </a:spcAft>
              <a:buSzPts val="1400"/>
              <a:buChar char="○"/>
            </a:pPr>
            <a:r>
              <a:rPr lang="en" u="sng">
                <a:solidFill>
                  <a:schemeClr val="hlink"/>
                </a:solidFill>
                <a:hlinkClick r:id="rId3"/>
              </a:rPr>
              <a:t>C++ Multithreading Tutorial</a:t>
            </a:r>
            <a:endParaRPr/>
          </a:p>
          <a:p>
            <a:pPr marL="914400" lvl="1" indent="-317500" algn="l" rtl="0">
              <a:lnSpc>
                <a:spcPct val="115000"/>
              </a:lnSpc>
              <a:spcBef>
                <a:spcPts val="0"/>
              </a:spcBef>
              <a:spcAft>
                <a:spcPts val="0"/>
              </a:spcAft>
              <a:buSzPts val="1400"/>
              <a:buChar char="○"/>
            </a:pPr>
            <a:r>
              <a:rPr lang="en"/>
              <a:t>Use </a:t>
            </a:r>
            <a:r>
              <a:rPr lang="en" u="sng">
                <a:solidFill>
                  <a:schemeClr val="hlink"/>
                </a:solidFill>
                <a:hlinkClick r:id="rId4"/>
              </a:rPr>
              <a:t>MinGW with pthread support</a:t>
            </a:r>
            <a:r>
              <a:rPr lang="en"/>
              <a:t> on Windows.</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Consider using SIMD instructions and it’s not required (AVX).</a:t>
            </a:r>
            <a:endParaRPr/>
          </a:p>
          <a:p>
            <a:pPr marL="914400" lvl="1" indent="-317500" algn="l" rtl="0">
              <a:lnSpc>
                <a:spcPct val="115000"/>
              </a:lnSpc>
              <a:spcBef>
                <a:spcPts val="0"/>
              </a:spcBef>
              <a:spcAft>
                <a:spcPts val="0"/>
              </a:spcAft>
              <a:buSzPts val="1400"/>
              <a:buChar char="○"/>
            </a:pPr>
            <a:r>
              <a:rPr lang="en" u="sng">
                <a:solidFill>
                  <a:schemeClr val="hlink"/>
                </a:solidFill>
                <a:hlinkClick r:id="rId5"/>
              </a:rPr>
              <a:t>AVX Vector programming in C++.</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And don’t forget about the -O3 gcc option!</a:t>
            </a:r>
            <a:endParaRPr/>
          </a:p>
          <a:p>
            <a:pPr marL="914400" lvl="1" indent="-317500" algn="l" rtl="0">
              <a:lnSpc>
                <a:spcPct val="115000"/>
              </a:lnSpc>
              <a:spcBef>
                <a:spcPts val="0"/>
              </a:spcBef>
              <a:spcAft>
                <a:spcPts val="0"/>
              </a:spcAft>
              <a:buSzPts val="1400"/>
              <a:buChar char="○"/>
            </a:pPr>
            <a:r>
              <a:rPr lang="en"/>
              <a:t>Warning: there can be bugs with g++ -O3. If so, you may either debug it in assembly or use -O2.</a:t>
            </a:r>
            <a:endParaRPr/>
          </a:p>
          <a:p>
            <a:pPr marL="914400" lvl="0" indent="0" algn="l" rtl="0">
              <a:lnSpc>
                <a:spcPct val="115000"/>
              </a:lnSpc>
              <a:spcBef>
                <a:spcPts val="1600"/>
              </a:spcBef>
              <a:spcAft>
                <a:spcPts val="1600"/>
              </a:spcAft>
              <a:buSzPts val="1800"/>
              <a:buNone/>
            </a:pPr>
            <a:endParaRPr/>
          </a:p>
        </p:txBody>
      </p:sp>
      <p:sp>
        <p:nvSpPr>
          <p:cNvPr id="217" name="Google Shape;217;p34"/>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6"/>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Project Requirements</a:t>
            </a:r>
            <a:endParaRPr/>
          </a:p>
        </p:txBody>
      </p:sp>
      <p:sp>
        <p:nvSpPr>
          <p:cNvPr id="223" name="Google Shape;223;p35"/>
          <p:cNvSpPr txBox="1">
            <a:spLocks noGrp="1"/>
          </p:cNvSpPr>
          <p:nvPr>
            <p:ph type="body" idx="1"/>
          </p:nvPr>
        </p:nvSpPr>
        <p:spPr>
          <a:xfrm>
            <a:off x="353200" y="1225225"/>
            <a:ext cx="8520600" cy="3918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 GUI shall be built to demo your code.</a:t>
            </a:r>
            <a:endParaRPr/>
          </a:p>
          <a:p>
            <a:pPr marL="457200" lvl="0" indent="-342900" algn="l" rtl="0">
              <a:lnSpc>
                <a:spcPct val="115000"/>
              </a:lnSpc>
              <a:spcBef>
                <a:spcPts val="0"/>
              </a:spcBef>
              <a:spcAft>
                <a:spcPts val="0"/>
              </a:spcAft>
              <a:buSzPts val="1800"/>
              <a:buChar char="●"/>
            </a:pPr>
            <a:r>
              <a:rPr lang="en"/>
              <a:t>The GUI shall allow user to select a (clean) csv file and run correlation analysis on it.</a:t>
            </a:r>
            <a:endParaRPr/>
          </a:p>
          <a:p>
            <a:pPr marL="457200" lvl="0" indent="-342900" algn="l" rtl="0">
              <a:lnSpc>
                <a:spcPct val="115000"/>
              </a:lnSpc>
              <a:spcBef>
                <a:spcPts val="0"/>
              </a:spcBef>
              <a:spcAft>
                <a:spcPts val="0"/>
              </a:spcAft>
              <a:buSzPts val="1800"/>
              <a:buChar char="●"/>
            </a:pPr>
            <a:r>
              <a:rPr lang="en"/>
              <a:t>The GUI shall show at minimum the following information:</a:t>
            </a:r>
            <a:endParaRPr/>
          </a:p>
          <a:p>
            <a:pPr marL="914400" lvl="1" indent="-317500" algn="l" rtl="0">
              <a:lnSpc>
                <a:spcPct val="115000"/>
              </a:lnSpc>
              <a:spcBef>
                <a:spcPts val="0"/>
              </a:spcBef>
              <a:spcAft>
                <a:spcPts val="0"/>
              </a:spcAft>
              <a:buSzPts val="1400"/>
              <a:buChar char="○"/>
            </a:pPr>
            <a:r>
              <a:rPr lang="en"/>
              <a:t>The number of rows, categorical columns and numerical columns of the input dataset.</a:t>
            </a:r>
            <a:endParaRPr/>
          </a:p>
          <a:p>
            <a:pPr marL="914400" lvl="1" indent="-317500" algn="l" rtl="0">
              <a:lnSpc>
                <a:spcPct val="115000"/>
              </a:lnSpc>
              <a:spcBef>
                <a:spcPts val="0"/>
              </a:spcBef>
              <a:spcAft>
                <a:spcPts val="0"/>
              </a:spcAft>
              <a:buSzPts val="1400"/>
              <a:buChar char="○"/>
            </a:pPr>
            <a:r>
              <a:rPr lang="en"/>
              <a:t>The number of pairs of correlated columns. </a:t>
            </a:r>
            <a:endParaRPr/>
          </a:p>
          <a:p>
            <a:pPr marL="914400" lvl="1" indent="-317500" algn="l" rtl="0">
              <a:lnSpc>
                <a:spcPct val="115000"/>
              </a:lnSpc>
              <a:spcBef>
                <a:spcPts val="0"/>
              </a:spcBef>
              <a:spcAft>
                <a:spcPts val="0"/>
              </a:spcAft>
              <a:buSzPts val="1400"/>
              <a:buChar char="○"/>
            </a:pPr>
            <a:r>
              <a:rPr lang="en"/>
              <a:t>The top 10 pairs ranked by their correlation coefficient.</a:t>
            </a:r>
            <a:endParaRPr/>
          </a:p>
          <a:p>
            <a:pPr marL="914400" lvl="1" indent="-317500" algn="l" rtl="0">
              <a:lnSpc>
                <a:spcPct val="115000"/>
              </a:lnSpc>
              <a:spcBef>
                <a:spcPts val="0"/>
              </a:spcBef>
              <a:spcAft>
                <a:spcPts val="0"/>
              </a:spcAft>
              <a:buSzPts val="1400"/>
              <a:buChar char="○"/>
            </a:pPr>
            <a:r>
              <a:rPr lang="en"/>
              <a:t>The execution time.</a:t>
            </a:r>
            <a:endParaRPr/>
          </a:p>
          <a:p>
            <a:pPr marL="457200" lvl="0" indent="-342900" algn="l" rtl="0">
              <a:lnSpc>
                <a:spcPct val="115000"/>
              </a:lnSpc>
              <a:spcBef>
                <a:spcPts val="0"/>
              </a:spcBef>
              <a:spcAft>
                <a:spcPts val="0"/>
              </a:spcAft>
              <a:buSzPts val="1800"/>
              <a:buChar char="●"/>
            </a:pPr>
            <a:r>
              <a:rPr lang="en"/>
              <a:t>The GUI can be built with any programming language for any OS, not necessarily Ubuntu. In other words, you can run the code twice: once in GUI mode to demo its functionality, and another in non-GUI mode for benchmarking purposes.</a:t>
            </a:r>
            <a:endParaRPr/>
          </a:p>
          <a:p>
            <a:pPr marL="457200" lvl="0" indent="-342900" algn="l" rtl="0">
              <a:lnSpc>
                <a:spcPct val="115000"/>
              </a:lnSpc>
              <a:spcBef>
                <a:spcPts val="0"/>
              </a:spcBef>
              <a:spcAft>
                <a:spcPts val="0"/>
              </a:spcAft>
              <a:buSzPts val="1800"/>
              <a:buChar char="●"/>
            </a:pPr>
            <a:r>
              <a:rPr lang="en"/>
              <a:t>Your GUI shall call your C++ code for execution.</a:t>
            </a:r>
            <a:endParaRPr/>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0" lvl="0" indent="0" algn="l" rtl="0">
              <a:lnSpc>
                <a:spcPct val="115000"/>
              </a:lnSpc>
              <a:spcBef>
                <a:spcPts val="1600"/>
              </a:spcBef>
              <a:spcAft>
                <a:spcPts val="0"/>
              </a:spcAft>
              <a:buSzPts val="1800"/>
              <a:buNone/>
            </a:pPr>
            <a:r>
              <a:rPr lang="en" sz="1200"/>
              <a:t>			</a:t>
            </a:r>
            <a:endParaRPr sz="1200"/>
          </a:p>
          <a:p>
            <a:pPr marL="457200" lvl="0" indent="0" algn="l" rtl="0">
              <a:lnSpc>
                <a:spcPct val="115000"/>
              </a:lnSpc>
              <a:spcBef>
                <a:spcPts val="1600"/>
              </a:spcBef>
              <a:spcAft>
                <a:spcPts val="1600"/>
              </a:spcAft>
              <a:buSzPts val="1800"/>
              <a:buNone/>
            </a:pPr>
            <a:endParaRPr/>
          </a:p>
        </p:txBody>
      </p:sp>
      <p:sp>
        <p:nvSpPr>
          <p:cNvPr id="224" name="Google Shape;224;p35"/>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What is correlation</a:t>
            </a:r>
            <a:endParaRPr/>
          </a:p>
        </p:txBody>
      </p:sp>
      <p:sp>
        <p:nvSpPr>
          <p:cNvPr id="76" name="Google Shape;76;p15"/>
          <p:cNvSpPr txBox="1">
            <a:spLocks noGrp="1"/>
          </p:cNvSpPr>
          <p:nvPr>
            <p:ph type="body" idx="1"/>
          </p:nvPr>
        </p:nvSpPr>
        <p:spPr>
          <a:xfrm>
            <a:off x="311700" y="1225225"/>
            <a:ext cx="8520600" cy="3603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 statistical technique that can show whether and how strongly two variables are related.</a:t>
            </a:r>
            <a:endParaRPr/>
          </a:p>
          <a:p>
            <a:pPr marL="457200" lvl="0" indent="-342900" algn="l" rtl="0">
              <a:lnSpc>
                <a:spcPct val="115000"/>
              </a:lnSpc>
              <a:spcBef>
                <a:spcPts val="0"/>
              </a:spcBef>
              <a:spcAft>
                <a:spcPts val="0"/>
              </a:spcAft>
              <a:buSzPts val="1800"/>
              <a:buChar char="●"/>
            </a:pPr>
            <a:r>
              <a:rPr lang="en"/>
              <a:t>Examples</a:t>
            </a:r>
            <a:endParaRPr/>
          </a:p>
          <a:p>
            <a:pPr marL="914400" lvl="1" indent="-317500" algn="l" rtl="0">
              <a:lnSpc>
                <a:spcPct val="115000"/>
              </a:lnSpc>
              <a:spcBef>
                <a:spcPts val="0"/>
              </a:spcBef>
              <a:spcAft>
                <a:spcPts val="0"/>
              </a:spcAft>
              <a:buSzPts val="1400"/>
              <a:buChar char="○"/>
            </a:pPr>
            <a:r>
              <a:rPr lang="en"/>
              <a:t>Height v.s. Weight.</a:t>
            </a:r>
            <a:endParaRPr/>
          </a:p>
          <a:p>
            <a:pPr marL="914400" lvl="1" indent="-317500" algn="l" rtl="0">
              <a:lnSpc>
                <a:spcPct val="115000"/>
              </a:lnSpc>
              <a:spcBef>
                <a:spcPts val="0"/>
              </a:spcBef>
              <a:spcAft>
                <a:spcPts val="0"/>
              </a:spcAft>
              <a:buSzPts val="1400"/>
              <a:buChar char="○"/>
            </a:pPr>
            <a:r>
              <a:rPr lang="en"/>
              <a:t>Education level v.s. Income</a:t>
            </a:r>
            <a:endParaRPr/>
          </a:p>
          <a:p>
            <a:pPr marL="914400" lvl="1" indent="-317500" algn="l" rtl="0">
              <a:lnSpc>
                <a:spcPct val="115000"/>
              </a:lnSpc>
              <a:spcBef>
                <a:spcPts val="0"/>
              </a:spcBef>
              <a:spcAft>
                <a:spcPts val="0"/>
              </a:spcAft>
              <a:buSzPts val="1400"/>
              <a:buChar char="○"/>
            </a:pPr>
            <a:r>
              <a:rPr lang="en"/>
              <a:t>Smoking v.s. Cancer </a:t>
            </a:r>
            <a:endParaRPr/>
          </a:p>
          <a:p>
            <a:pPr marL="914400" lvl="1" indent="-317500" algn="l" rtl="0">
              <a:lnSpc>
                <a:spcPct val="115000"/>
              </a:lnSpc>
              <a:spcBef>
                <a:spcPts val="0"/>
              </a:spcBef>
              <a:spcAft>
                <a:spcPts val="0"/>
              </a:spcAft>
              <a:buSzPts val="1400"/>
              <a:buChar char="○"/>
            </a:pPr>
            <a:r>
              <a:rPr lang="en"/>
              <a:t>Public park use rate v.s. Ice-cream sales. </a:t>
            </a:r>
            <a:endParaRPr/>
          </a:p>
          <a:p>
            <a:pPr marL="914400" lvl="1" indent="-317500" algn="l" rtl="0">
              <a:lnSpc>
                <a:spcPct val="115000"/>
              </a:lnSpc>
              <a:spcBef>
                <a:spcPts val="0"/>
              </a:spcBef>
              <a:spcAft>
                <a:spcPts val="0"/>
              </a:spcAft>
              <a:buSzPts val="1400"/>
              <a:buChar char="○"/>
            </a:pPr>
            <a:r>
              <a:rPr lang="en"/>
              <a:t>Temperature v.s. Employee Efficiency</a:t>
            </a:r>
            <a:endParaRPr/>
          </a:p>
          <a:p>
            <a:pPr marL="9144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Correlation != Causation</a:t>
            </a:r>
            <a:endParaRPr/>
          </a:p>
        </p:txBody>
      </p:sp>
      <p:sp>
        <p:nvSpPr>
          <p:cNvPr id="77" name="Google Shape;77;p15"/>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Types of data</a:t>
            </a:r>
            <a:endParaRPr/>
          </a:p>
        </p:txBody>
      </p:sp>
      <p:sp>
        <p:nvSpPr>
          <p:cNvPr id="83" name="Google Shape;83;p16"/>
          <p:cNvSpPr txBox="1">
            <a:spLocks noGrp="1"/>
          </p:cNvSpPr>
          <p:nvPr>
            <p:ph type="body" idx="1"/>
          </p:nvPr>
        </p:nvSpPr>
        <p:spPr>
          <a:xfrm>
            <a:off x="311700" y="1225225"/>
            <a:ext cx="6777600" cy="3316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Categorical </a:t>
            </a:r>
            <a:endParaRPr/>
          </a:p>
          <a:p>
            <a:pPr marL="1371600" lvl="2" indent="-317500" algn="l" rtl="0">
              <a:lnSpc>
                <a:spcPct val="115000"/>
              </a:lnSpc>
              <a:spcBef>
                <a:spcPts val="0"/>
              </a:spcBef>
              <a:spcAft>
                <a:spcPts val="0"/>
              </a:spcAft>
              <a:buSzPts val="1400"/>
              <a:buChar char="■"/>
            </a:pPr>
            <a:r>
              <a:rPr lang="en"/>
              <a:t>e.g. gender, country, language</a:t>
            </a:r>
            <a:endParaRPr/>
          </a:p>
          <a:p>
            <a:pPr marL="13716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Numerical</a:t>
            </a:r>
            <a:endParaRPr/>
          </a:p>
          <a:p>
            <a:pPr marL="1371600" lvl="2" indent="-317500" algn="l" rtl="0">
              <a:lnSpc>
                <a:spcPct val="115000"/>
              </a:lnSpc>
              <a:spcBef>
                <a:spcPts val="0"/>
              </a:spcBef>
              <a:spcAft>
                <a:spcPts val="0"/>
              </a:spcAft>
              <a:buSzPts val="1400"/>
              <a:buChar char="■"/>
            </a:pPr>
            <a:r>
              <a:rPr lang="en"/>
              <a:t>e.g. height, weight, grade.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
        <p:nvSpPr>
          <p:cNvPr id="84" name="Google Shape;84;p16"/>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3"/>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Chi-square Test</a:t>
            </a:r>
            <a:endParaRPr/>
          </a:p>
        </p:txBody>
      </p:sp>
      <p:sp>
        <p:nvSpPr>
          <p:cNvPr id="90" name="Google Shape;90;p17"/>
          <p:cNvSpPr txBox="1"/>
          <p:nvPr/>
        </p:nvSpPr>
        <p:spPr>
          <a:xfrm>
            <a:off x="387050" y="1400175"/>
            <a:ext cx="8378100" cy="3232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When we have 2 categorical variables like below:</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pic>
        <p:nvPicPr>
          <p:cNvPr id="91" name="Google Shape;91;p17"/>
          <p:cNvPicPr preferRelativeResize="0"/>
          <p:nvPr/>
        </p:nvPicPr>
        <p:blipFill rotWithShape="1">
          <a:blip r:embed="rId3">
            <a:alphaModFix/>
          </a:blip>
          <a:srcRect/>
          <a:stretch/>
        </p:blipFill>
        <p:spPr>
          <a:xfrm>
            <a:off x="717850" y="1996325"/>
            <a:ext cx="7860650" cy="1910575"/>
          </a:xfrm>
          <a:prstGeom prst="rect">
            <a:avLst/>
          </a:prstGeom>
          <a:noFill/>
          <a:ln>
            <a:noFill/>
          </a:ln>
        </p:spPr>
      </p:pic>
      <p:sp>
        <p:nvSpPr>
          <p:cNvPr id="92" name="Google Shape;92;p17"/>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Chi-square Test</a:t>
            </a:r>
            <a:endParaRPr/>
          </a:p>
        </p:txBody>
      </p:sp>
      <p:sp>
        <p:nvSpPr>
          <p:cNvPr id="98" name="Google Shape;98;p18"/>
          <p:cNvSpPr txBox="1"/>
          <p:nvPr/>
        </p:nvSpPr>
        <p:spPr>
          <a:xfrm>
            <a:off x="387050" y="1400175"/>
            <a:ext cx="8378100" cy="3232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How to calculate the correlation between marital status and education level?</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Open Sans"/>
                <a:ea typeface="Open Sans"/>
                <a:cs typeface="Open Sans"/>
                <a:sym typeface="Open Sans"/>
              </a:rPr>
              <a:t>Contingency Table</a:t>
            </a:r>
            <a:endParaRPr sz="1800" b="0" i="0" u="none" strike="noStrike" cap="none">
              <a:solidFill>
                <a:srgbClr val="000000"/>
              </a:solidFill>
              <a:latin typeface="Open Sans"/>
              <a:ea typeface="Open Sans"/>
              <a:cs typeface="Open Sans"/>
              <a:sym typeface="Open Sans"/>
            </a:endParaRPr>
          </a:p>
        </p:txBody>
      </p:sp>
      <p:pic>
        <p:nvPicPr>
          <p:cNvPr id="99" name="Google Shape;99;p18"/>
          <p:cNvPicPr preferRelativeResize="0"/>
          <p:nvPr/>
        </p:nvPicPr>
        <p:blipFill rotWithShape="1">
          <a:blip r:embed="rId3">
            <a:alphaModFix/>
          </a:blip>
          <a:srcRect/>
          <a:stretch/>
        </p:blipFill>
        <p:spPr>
          <a:xfrm>
            <a:off x="883750" y="2310450"/>
            <a:ext cx="6858000" cy="2057400"/>
          </a:xfrm>
          <a:prstGeom prst="rect">
            <a:avLst/>
          </a:prstGeom>
          <a:noFill/>
          <a:ln>
            <a:noFill/>
          </a:ln>
        </p:spPr>
      </p:pic>
      <p:sp>
        <p:nvSpPr>
          <p:cNvPr id="100" name="Google Shape;100;p18"/>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Chi-square Test</a:t>
            </a:r>
            <a:endParaRPr/>
          </a:p>
        </p:txBody>
      </p:sp>
      <p:sp>
        <p:nvSpPr>
          <p:cNvPr id="106" name="Google Shape;106;p19"/>
          <p:cNvSpPr txBox="1"/>
          <p:nvPr/>
        </p:nvSpPr>
        <p:spPr>
          <a:xfrm>
            <a:off x="387050" y="1400175"/>
            <a:ext cx="8594700" cy="3611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Arial"/>
                <a:ea typeface="Arial"/>
                <a:cs typeface="Arial"/>
                <a:sym typeface="Arial"/>
              </a:rPr>
              <a:t>Chi-square Test (χ²) is a non-parametric test that analyzes correlation between categorical variables. </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Open Sans"/>
              <a:buChar char="●"/>
            </a:pPr>
            <a:r>
              <a:rPr lang="en" sz="1800" b="0" i="0" u="sng" strike="noStrike" cap="none">
                <a:solidFill>
                  <a:schemeClr val="hlink"/>
                </a:solidFill>
                <a:latin typeface="Open Sans"/>
                <a:ea typeface="Open Sans"/>
                <a:cs typeface="Open Sans"/>
                <a:sym typeface="Open Sans"/>
                <a:hlinkClick r:id="rId3"/>
              </a:rPr>
              <a:t>Formula with example</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Data size assumptions:</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All cells in contingency table must have &gt;=1 frequency.</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At least 80% of cells must have &gt;=5 frequency.</a:t>
            </a:r>
            <a:endParaRPr sz="1800" b="0" i="0" u="none" strike="noStrike" cap="none">
              <a:solidFill>
                <a:srgbClr val="000000"/>
              </a:solidFill>
              <a:latin typeface="Open Sans"/>
              <a:ea typeface="Open Sans"/>
              <a:cs typeface="Open Sans"/>
              <a:sym typeface="Open Sans"/>
            </a:endParaRPr>
          </a:p>
          <a:p>
            <a:pPr marL="9144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Time Complexity:</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Count frequency and build contingency table: O(r) r is number of rows</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Calculate the difference between expected and actual: O(mn)</a:t>
            </a:r>
            <a:endParaRPr sz="1800" b="0" i="0" u="none" strike="noStrike" cap="none">
              <a:solidFill>
                <a:srgbClr val="000000"/>
              </a:solidFill>
              <a:latin typeface="Open Sans"/>
              <a:ea typeface="Open Sans"/>
              <a:cs typeface="Open Sans"/>
              <a:sym typeface="Open Sans"/>
            </a:endParaRPr>
          </a:p>
          <a:p>
            <a:pPr marL="914400" marR="0" lvl="1"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Overall: O(r + mn) = O(r)</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07" name="Google Shape;107;p19"/>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Hypothesis Testing</a:t>
            </a:r>
            <a:endParaRPr/>
          </a:p>
        </p:txBody>
      </p:sp>
      <p:sp>
        <p:nvSpPr>
          <p:cNvPr id="113" name="Google Shape;113;p20"/>
          <p:cNvSpPr txBox="1">
            <a:spLocks noGrp="1"/>
          </p:cNvSpPr>
          <p:nvPr>
            <p:ph type="body" idx="1"/>
          </p:nvPr>
        </p:nvSpPr>
        <p:spPr>
          <a:xfrm>
            <a:off x="311700" y="1225225"/>
            <a:ext cx="7862400" cy="3552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u="sng">
                <a:solidFill>
                  <a:schemeClr val="hlink"/>
                </a:solidFill>
                <a:hlinkClick r:id="rId3"/>
              </a:rPr>
              <a:t>A simple hypothesis testing</a:t>
            </a: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Null Hypothesis H</a:t>
            </a:r>
            <a:r>
              <a:rPr lang="en" baseline="-25000"/>
              <a:t>0</a:t>
            </a:r>
            <a:r>
              <a:rPr lang="en"/>
              <a:t>:  Bill was being honest.</a:t>
            </a: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a:t>Alternative Hypothesis H</a:t>
            </a:r>
            <a:r>
              <a:rPr lang="en" baseline="-25000"/>
              <a:t>a</a:t>
            </a:r>
            <a:r>
              <a:rPr lang="en"/>
              <a:t>: Bill was cheating.</a:t>
            </a:r>
            <a:endParaRPr/>
          </a:p>
          <a:p>
            <a:pPr marL="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457200" lvl="0" indent="-342900" algn="l" rtl="0">
              <a:lnSpc>
                <a:spcPct val="115000"/>
              </a:lnSpc>
              <a:spcBef>
                <a:spcPts val="1600"/>
              </a:spcBef>
              <a:spcAft>
                <a:spcPts val="0"/>
              </a:spcAft>
              <a:buSzPts val="1800"/>
              <a:buChar char="●"/>
            </a:pPr>
            <a:r>
              <a:rPr lang="en" sz="1100">
                <a:latin typeface="Arial"/>
                <a:ea typeface="Arial"/>
                <a:cs typeface="Arial"/>
                <a:sym typeface="Arial"/>
              </a:rPr>
              <a:t>   	       </a:t>
            </a:r>
            <a:endParaRPr/>
          </a:p>
        </p:txBody>
      </p:sp>
      <p:sp>
        <p:nvSpPr>
          <p:cNvPr id="114" name="Google Shape;114;p20"/>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Hypothesis Testing</a:t>
            </a:r>
            <a:endParaRPr/>
          </a:p>
        </p:txBody>
      </p:sp>
      <p:pic>
        <p:nvPicPr>
          <p:cNvPr id="120" name="Google Shape;120;p21"/>
          <p:cNvPicPr preferRelativeResize="0"/>
          <p:nvPr/>
        </p:nvPicPr>
        <p:blipFill rotWithShape="1">
          <a:blip r:embed="rId3">
            <a:alphaModFix/>
          </a:blip>
          <a:srcRect/>
          <a:stretch/>
        </p:blipFill>
        <p:spPr>
          <a:xfrm>
            <a:off x="4725177" y="561875"/>
            <a:ext cx="3288825" cy="4244901"/>
          </a:xfrm>
          <a:prstGeom prst="rect">
            <a:avLst/>
          </a:prstGeom>
          <a:noFill/>
          <a:ln>
            <a:noFill/>
          </a:ln>
        </p:spPr>
      </p:pic>
      <p:sp>
        <p:nvSpPr>
          <p:cNvPr id="121" name="Google Shape;121;p21"/>
          <p:cNvSpPr txBox="1"/>
          <p:nvPr/>
        </p:nvSpPr>
        <p:spPr>
          <a:xfrm>
            <a:off x="387050" y="1400175"/>
            <a:ext cx="3917400" cy="3200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Call a library function (will be provided) to calculate the p-value, giving the chi-square value and degree of freedom.</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If p-value is less than threshold, then ignore this pair.</a:t>
            </a:r>
            <a:endParaRPr sz="1800" b="0" i="0" u="none" strike="noStrike" cap="none">
              <a:solidFill>
                <a:srgbClr val="000000"/>
              </a:solidFill>
              <a:latin typeface="Open Sans"/>
              <a:ea typeface="Open Sans"/>
              <a:cs typeface="Open Sans"/>
              <a:sym typeface="Open Sans"/>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a:p>
            <a:pPr marL="457200" marR="0" lvl="0" indent="-342900" algn="l" rtl="0">
              <a:lnSpc>
                <a:spcPct val="100000"/>
              </a:lnSpc>
              <a:spcBef>
                <a:spcPts val="0"/>
              </a:spcBef>
              <a:spcAft>
                <a:spcPts val="0"/>
              </a:spcAft>
              <a:buClr>
                <a:srgbClr val="000000"/>
              </a:buClr>
              <a:buSzPts val="1800"/>
              <a:buFont typeface="Open Sans"/>
              <a:buChar char="●"/>
            </a:pPr>
            <a:r>
              <a:rPr lang="en" sz="1800" b="0" i="0" u="none" strike="noStrike" cap="none">
                <a:solidFill>
                  <a:srgbClr val="000000"/>
                </a:solidFill>
                <a:latin typeface="Open Sans"/>
                <a:ea typeface="Open Sans"/>
                <a:cs typeface="Open Sans"/>
                <a:sym typeface="Open Sans"/>
              </a:rPr>
              <a:t>Time Complexity: O(1)</a:t>
            </a:r>
            <a:endParaRPr sz="1800" b="0" i="0" u="none" strike="noStrike" cap="none">
              <a:solidFill>
                <a:srgbClr val="000000"/>
              </a:solidFill>
              <a:latin typeface="Open Sans"/>
              <a:ea typeface="Open Sans"/>
              <a:cs typeface="Open Sans"/>
              <a:sym typeface="Open Sans"/>
            </a:endParaRPr>
          </a:p>
        </p:txBody>
      </p:sp>
      <p:sp>
        <p:nvSpPr>
          <p:cNvPr id="122" name="Google Shape;122;p21"/>
          <p:cNvSpPr txBox="1"/>
          <p:nvPr/>
        </p:nvSpPr>
        <p:spPr>
          <a:xfrm>
            <a:off x="0" y="0"/>
            <a:ext cx="5893200" cy="458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FF0000"/>
                </a:solidFill>
                <a:latin typeface="Arial"/>
                <a:ea typeface="Arial"/>
                <a:cs typeface="Arial"/>
                <a:sym typeface="Arial"/>
              </a:rPr>
              <a:t>CONFIDENTIAL </a:t>
            </a:r>
            <a:r>
              <a:rPr lang="en" sz="1000" b="1" i="0" u="none" strike="noStrike" cap="none">
                <a:solidFill>
                  <a:srgbClr val="000000"/>
                </a:solidFill>
                <a:latin typeface="Arial"/>
                <a:ea typeface="Arial"/>
                <a:cs typeface="Arial"/>
                <a:sym typeface="Arial"/>
              </a:rPr>
              <a:t>Copyright 2008-2020 BeulahWorks LLC All rights Reserved Confidential </a:t>
            </a:r>
            <a:r>
              <a:rPr lang="en" sz="1000" b="1" i="0" u="sng" strike="noStrike" cap="none">
                <a:solidFill>
                  <a:schemeClr val="hlink"/>
                </a:solidFill>
                <a:latin typeface="Arial"/>
                <a:ea typeface="Arial"/>
                <a:cs typeface="Arial"/>
                <a:sym typeface="Arial"/>
                <a:hlinkClick r:id="rId4"/>
              </a:rPr>
              <a:t>dnevill@beulahworks.com</a:t>
            </a:r>
            <a:r>
              <a:rPr lang="en" sz="1000" b="1" i="0" u="none" strike="noStrike" cap="none">
                <a:solidFill>
                  <a:srgbClr val="FF0000"/>
                </a:solidFill>
                <a:latin typeface="Arial"/>
                <a:ea typeface="Arial"/>
                <a:cs typeface="Arial"/>
                <a:sym typeface="Arial"/>
              </a:rPr>
              <a:t> All information contained here is proprietary to BeulahWorks LLC</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2118</Words>
  <Application>Microsoft Office PowerPoint</Application>
  <PresentationFormat>On-screen Show (16:9)</PresentationFormat>
  <Paragraphs>226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Open Sans</vt:lpstr>
      <vt:lpstr>Arial</vt:lpstr>
      <vt:lpstr>Economica</vt:lpstr>
      <vt:lpstr>Luxe</vt:lpstr>
      <vt:lpstr>Correlation Analysis In CPU</vt:lpstr>
      <vt:lpstr>BeulahWorks Data Analysis Engine</vt:lpstr>
      <vt:lpstr>What is correlation</vt:lpstr>
      <vt:lpstr>Types of data</vt:lpstr>
      <vt:lpstr>Chi-square Test</vt:lpstr>
      <vt:lpstr>Chi-square Test</vt:lpstr>
      <vt:lpstr>Chi-square Test</vt:lpstr>
      <vt:lpstr>Hypothesis Testing</vt:lpstr>
      <vt:lpstr>Hypothesis Testing</vt:lpstr>
      <vt:lpstr>Multiple Categorical Variables</vt:lpstr>
      <vt:lpstr>Kruskal-Wallis Test</vt:lpstr>
      <vt:lpstr>Kruskal-Wallis Test</vt:lpstr>
      <vt:lpstr>Kruskal-Wallis Test</vt:lpstr>
      <vt:lpstr>Kruskal-Wallis Test</vt:lpstr>
      <vt:lpstr>Mann-Whitney U Test</vt:lpstr>
      <vt:lpstr>Project Requirements</vt:lpstr>
      <vt:lpstr>Project Requirements</vt:lpstr>
      <vt:lpstr>Project Requirements</vt:lpstr>
      <vt:lpstr>Project Requirements</vt:lpstr>
      <vt:lpstr>Project Requirements</vt:lpstr>
      <vt:lpstr>Project Requirements</vt:lpstr>
      <vt:lpstr>Project Requirements</vt:lpstr>
      <vt:lpstr>Project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Analysis In CPU</dc:title>
  <dc:creator>Sean Laptop</dc:creator>
  <cp:lastModifiedBy>Sean Hasse</cp:lastModifiedBy>
  <cp:revision>1</cp:revision>
  <dcterms:modified xsi:type="dcterms:W3CDTF">2020-01-23T21:40:16Z</dcterms:modified>
</cp:coreProperties>
</file>