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3" r:id="rId6"/>
    <p:sldId id="258" r:id="rId7"/>
    <p:sldId id="259" r:id="rId8"/>
    <p:sldId id="260" r:id="rId9"/>
    <p:sldId id="320" r:id="rId10"/>
    <p:sldId id="283" r:id="rId11"/>
    <p:sldId id="268" r:id="rId12"/>
    <p:sldId id="323" r:id="rId13"/>
    <p:sldId id="324" r:id="rId14"/>
    <p:sldId id="327" r:id="rId15"/>
    <p:sldId id="284" r:id="rId16"/>
    <p:sldId id="326" r:id="rId17"/>
    <p:sldId id="265" r:id="rId18"/>
    <p:sldId id="328" r:id="rId19"/>
    <p:sldId id="267" r:id="rId20"/>
    <p:sldId id="330" r:id="rId21"/>
    <p:sldId id="285" r:id="rId22"/>
    <p:sldId id="278" r:id="rId23"/>
    <p:sldId id="274" r:id="rId24"/>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64" y="-96"/>
      </p:cViewPr>
      <p:guideLst>
        <p:guide orient="horz" pos="2208"/>
        <p:guide pos="3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787092" y="2767435"/>
            <a:ext cx="8145780" cy="1753235"/>
          </a:xfrm>
          <a:prstGeom prst="rect">
            <a:avLst/>
          </a:prstGeom>
          <a:noFill/>
        </p:spPr>
        <p:txBody>
          <a:bodyPr wrap="none" rtlCol="0">
            <a:spAutoFit/>
          </a:bodyPr>
          <a:lstStyle/>
          <a:p>
            <a:pPr algn="ctr"/>
            <a:r>
              <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rPr>
              <a:t>基于</a:t>
            </a:r>
            <a:r>
              <a:rPr lang="en-US" altLang="zh-CN" sz="5400" spc="300" dirty="0">
                <a:solidFill>
                  <a:schemeClr val="tx1">
                    <a:lumMod val="85000"/>
                    <a:lumOff val="15000"/>
                  </a:schemeClr>
                </a:solidFill>
                <a:latin typeface="Arial" panose="020B0604020202020204"/>
                <a:ea typeface="微软雅黑" panose="020B0503020204020204" charset="-122"/>
                <a:sym typeface="Arial" panose="020B0604020202020204"/>
              </a:rPr>
              <a:t>89C51</a:t>
            </a:r>
            <a:r>
              <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rPr>
              <a:t>的</a:t>
            </a:r>
            <a:endPar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endParaRPr>
          </a:p>
          <a:p>
            <a:pPr algn="ctr"/>
            <a:r>
              <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rPr>
              <a:t>医用点滴预警系统的设计</a:t>
            </a:r>
            <a:endPar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0" name="圆角矩形 29"/>
          <p:cNvSpPr/>
          <p:nvPr/>
        </p:nvSpPr>
        <p:spPr>
          <a:xfrm>
            <a:off x="4461179" y="4711650"/>
            <a:ext cx="2847083" cy="102160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Arial" panose="020B0604020202020204"/>
                <a:ea typeface="微软雅黑" panose="020B0503020204020204" charset="-122"/>
                <a:sym typeface="Arial" panose="020B0604020202020204"/>
              </a:rPr>
              <a:t>汇报时间：</a:t>
            </a:r>
            <a:r>
              <a:rPr lang="en-US" altLang="zh-CN" dirty="0">
                <a:solidFill>
                  <a:schemeClr val="bg1"/>
                </a:solidFill>
                <a:latin typeface="Arial" panose="020B0604020202020204"/>
                <a:ea typeface="微软雅黑" panose="020B0503020204020204" charset="-122"/>
                <a:sym typeface="Arial" panose="020B0604020202020204"/>
              </a:rPr>
              <a:t>2019</a:t>
            </a:r>
            <a:r>
              <a:rPr lang="zh-CN" altLang="en-US" dirty="0">
                <a:solidFill>
                  <a:schemeClr val="bg1"/>
                </a:solidFill>
                <a:latin typeface="Arial" panose="020B0604020202020204"/>
                <a:ea typeface="微软雅黑" panose="020B0503020204020204" charset="-122"/>
                <a:sym typeface="Arial" panose="020B0604020202020204"/>
              </a:rPr>
              <a:t>年</a:t>
            </a:r>
            <a:r>
              <a:rPr lang="en-US" altLang="zh-CN" dirty="0">
                <a:solidFill>
                  <a:schemeClr val="bg1"/>
                </a:solidFill>
                <a:latin typeface="Arial" panose="020B0604020202020204"/>
                <a:ea typeface="微软雅黑" panose="020B0503020204020204" charset="-122"/>
                <a:sym typeface="Arial" panose="020B0604020202020204"/>
              </a:rPr>
              <a:t>5</a:t>
            </a:r>
            <a:r>
              <a:rPr lang="zh-CN" altLang="en-US" dirty="0">
                <a:solidFill>
                  <a:schemeClr val="bg1"/>
                </a:solidFill>
                <a:latin typeface="Arial" panose="020B0604020202020204"/>
                <a:ea typeface="微软雅黑" panose="020B0503020204020204" charset="-122"/>
                <a:sym typeface="Arial" panose="020B0604020202020204"/>
              </a:rPr>
              <a:t>月      汇报人：何润</a:t>
            </a:r>
            <a:endParaRPr lang="zh-CN" altLang="en-US" dirty="0">
              <a:solidFill>
                <a:schemeClr val="bg1"/>
              </a:solidFill>
              <a:latin typeface="Arial" panose="020B0604020202020204"/>
              <a:ea typeface="微软雅黑" panose="020B0503020204020204" charset="-122"/>
              <a:sym typeface="Arial" panose="020B0604020202020204"/>
            </a:endParaRP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ppt_w</p:attrName>
                                        </p:attrNameLst>
                                      </p:cBhvr>
                                      <p:tavLst>
                                        <p:tav tm="0">
                                          <p:val>
                                            <p:fltVal val="0"/>
                                          </p:val>
                                        </p:tav>
                                        <p:tav tm="100000">
                                          <p:val>
                                            <p:strVal val="#ppt_w"/>
                                          </p:val>
                                        </p:tav>
                                      </p:tavLst>
                                    </p:anim>
                                    <p:anim calcmode="lin" valueType="num">
                                      <p:cBhvr>
                                        <p:cTn id="76" dur="1000" fill="hold"/>
                                        <p:tgtEl>
                                          <p:spTgt spid="26"/>
                                        </p:tgtEl>
                                        <p:attrNameLst>
                                          <p:attrName>ppt_h</p:attrName>
                                        </p:attrNameLst>
                                      </p:cBhvr>
                                      <p:tavLst>
                                        <p:tav tm="0">
                                          <p:val>
                                            <p:fltVal val="0"/>
                                          </p:val>
                                        </p:tav>
                                        <p:tav tm="100000">
                                          <p:val>
                                            <p:strVal val="#ppt_h"/>
                                          </p:val>
                                        </p:tav>
                                      </p:tavLst>
                                    </p:anim>
                                    <p:anim calcmode="lin" valueType="num">
                                      <p:cBhvr>
                                        <p:cTn id="77" dur="1000" fill="hold"/>
                                        <p:tgtEl>
                                          <p:spTgt spid="26"/>
                                        </p:tgtEl>
                                        <p:attrNameLst>
                                          <p:attrName>style.rotation</p:attrName>
                                        </p:attrNameLst>
                                      </p:cBhvr>
                                      <p:tavLst>
                                        <p:tav tm="0">
                                          <p:val>
                                            <p:fltVal val="90"/>
                                          </p:val>
                                        </p:tav>
                                        <p:tav tm="100000">
                                          <p:val>
                                            <p:fltVal val="0"/>
                                          </p:val>
                                        </p:tav>
                                      </p:tavLst>
                                    </p:anim>
                                    <p:animEffect transition="in" filter="fade">
                                      <p:cBhvr>
                                        <p:cTn id="78" dur="1000"/>
                                        <p:tgtEl>
                                          <p:spTgt spid="26"/>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 grpId="0"/>
      <p:bldP spid="15" grpId="0" animBg="1"/>
      <p:bldP spid="21" grpId="0" animBg="1"/>
      <p:bldP spid="22" grpId="0" animBg="1"/>
      <p:bldP spid="23" grpId="0" animBg="1"/>
      <p:bldP spid="26" grpId="0" animBg="1"/>
      <p:bldP spid="30" grpId="0" animBg="1"/>
      <p:bldP spid="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 name="矩形 6"/>
          <p:cNvSpPr/>
          <p:nvPr/>
        </p:nvSpPr>
        <p:spPr>
          <a:xfrm>
            <a:off x="-457522" y="4149080"/>
            <a:ext cx="13105456" cy="288032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11" name="Picture 25"/>
          <p:cNvPicPr>
            <a:picLocks noChangeAspect="1"/>
          </p:cNvPicPr>
          <p:nvPr/>
        </p:nvPicPr>
        <p:blipFill>
          <a:blip r:embed="rId1"/>
          <a:stretch>
            <a:fillRect/>
          </a:stretch>
        </p:blipFill>
        <p:spPr>
          <a:xfrm>
            <a:off x="1226820" y="-338455"/>
            <a:ext cx="9416415" cy="7329170"/>
          </a:xfrm>
          <a:prstGeom prst="rect">
            <a:avLst/>
          </a:prstGeom>
        </p:spPr>
      </p:pic>
      <p:sp>
        <p:nvSpPr>
          <p:cNvPr id="12" name="TextBox 11"/>
          <p:cNvSpPr txBox="1"/>
          <p:nvPr/>
        </p:nvSpPr>
        <p:spPr>
          <a:xfrm>
            <a:off x="1019810" y="5665470"/>
            <a:ext cx="10150475" cy="922020"/>
          </a:xfrm>
          <a:prstGeom prst="rect">
            <a:avLst/>
          </a:prstGeom>
          <a:noFill/>
        </p:spPr>
        <p:txBody>
          <a:bodyPr wrap="square" rtlCol="0">
            <a:spAutoFit/>
          </a:bodyPr>
          <a:lstStyle/>
          <a:p>
            <a:pPr algn="ctr">
              <a:lnSpc>
                <a:spcPct val="150000"/>
              </a:lnSpc>
            </a:pPr>
            <a:r>
              <a:rPr lang="zh-CN" altLang="en-US" sz="3600" b="1" spc="300" dirty="0">
                <a:solidFill>
                  <a:schemeClr val="bg1"/>
                </a:solidFill>
                <a:latin typeface="Arial" panose="020B0604020202020204"/>
                <a:ea typeface="微软雅黑" panose="020B0503020204020204" charset="-122"/>
                <a:cs typeface="Open Sans" pitchFamily="34" charset="0"/>
                <a:sym typeface="Arial" panose="020B0604020202020204"/>
              </a:rPr>
              <a:t>原理图</a:t>
            </a:r>
            <a:endParaRPr lang="zh-CN" altLang="en-US" sz="3600" b="1" spc="300" dirty="0">
              <a:solidFill>
                <a:schemeClr val="bg1"/>
              </a:solidFill>
              <a:latin typeface="Arial" panose="020B0604020202020204"/>
              <a:ea typeface="微软雅黑" panose="020B0503020204020204" charset="-122"/>
              <a:cs typeface="Open Sans" pitchFamily="34" charset="0"/>
              <a:sym typeface="Arial" panose="020B0604020202020204"/>
            </a:endParaRPr>
          </a:p>
        </p:txBody>
      </p:sp>
      <p:sp>
        <p:nvSpPr>
          <p:cNvPr id="16" name="矩形 15"/>
          <p:cNvSpPr/>
          <p:nvPr/>
        </p:nvSpPr>
        <p:spPr>
          <a:xfrm>
            <a:off x="9768383" y="678726"/>
            <a:ext cx="1554480" cy="368300"/>
          </a:xfrm>
          <a:prstGeom prst="rect">
            <a:avLst/>
          </a:prstGeom>
        </p:spPr>
        <p:txBody>
          <a:bodyPr wrap="none">
            <a:spAutoFit/>
          </a:bodyPr>
          <a:p>
            <a:pPr algn="l"/>
            <a:r>
              <a:rPr lang="zh-CN" altLang="en-US" b="1" dirty="0">
                <a:latin typeface="Arial" panose="020B0604020202020204"/>
                <a:ea typeface="微软雅黑" panose="020B0503020204020204" charset="-122"/>
                <a:sym typeface="Arial" panose="020B0604020202020204"/>
              </a:rPr>
              <a:t>系统硬件设计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pic>
        <p:nvPicPr>
          <p:cNvPr id="47" name="图片 3"/>
          <p:cNvPicPr>
            <a:picLocks noChangeAspect="1"/>
          </p:cNvPicPr>
          <p:nvPr/>
        </p:nvPicPr>
        <p:blipFill>
          <a:blip r:embed="rId2"/>
          <a:stretch>
            <a:fillRect/>
          </a:stretch>
        </p:blipFill>
        <p:spPr>
          <a:xfrm>
            <a:off x="3085465" y="1047115"/>
            <a:ext cx="5742940" cy="38373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554480" cy="368300"/>
          </a:xfrm>
          <a:prstGeom prst="rect">
            <a:avLst/>
          </a:prstGeom>
        </p:spPr>
        <p:txBody>
          <a:bodyPr wrap="none">
            <a:spAutoFit/>
          </a:bodyPr>
          <a:lstStyle/>
          <a:p>
            <a:pPr algn="l"/>
            <a:r>
              <a:rPr lang="zh-CN" altLang="en-US" b="1" dirty="0">
                <a:latin typeface="Arial" panose="020B0604020202020204"/>
                <a:ea typeface="微软雅黑" panose="020B0503020204020204" charset="-122"/>
                <a:sym typeface="Arial" panose="020B0604020202020204"/>
              </a:rPr>
              <a:t>系统硬件设计</a:t>
            </a:r>
            <a:endParaRPr lang="zh-CN" altLang="en-US" b="1" dirty="0">
              <a:latin typeface="Arial" panose="020B0604020202020204"/>
              <a:ea typeface="微软雅黑" panose="020B0503020204020204" charset="-122"/>
              <a:sym typeface="Arial" panose="020B0604020202020204"/>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Rectangle 80"/>
          <p:cNvSpPr/>
          <p:nvPr/>
        </p:nvSpPr>
        <p:spPr>
          <a:xfrm>
            <a:off x="7702299" y="1480639"/>
            <a:ext cx="2266950" cy="587375"/>
          </a:xfrm>
          <a:prstGeom prst="rect">
            <a:avLst/>
          </a:prstGeom>
        </p:spPr>
        <p:txBody>
          <a:bodyPr wrap="none" lIns="219419" tIns="109710" rIns="219419" bIns="109710">
            <a:spAutoFit/>
          </a:bodyPr>
          <a:lstStyle/>
          <a:p>
            <a:pPr algn="l"/>
            <a:r>
              <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rPr>
              <a:t>点滴检测模块</a:t>
            </a:r>
            <a:endPar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endParaRPr>
          </a:p>
        </p:txBody>
      </p:sp>
      <p:grpSp>
        <p:nvGrpSpPr>
          <p:cNvPr id="18" name="Group 20"/>
          <p:cNvGrpSpPr/>
          <p:nvPr/>
        </p:nvGrpSpPr>
        <p:grpSpPr>
          <a:xfrm>
            <a:off x="3522622" y="1483531"/>
            <a:ext cx="4183603" cy="4330210"/>
            <a:chOff x="7683929" y="2978422"/>
            <a:chExt cx="8677039" cy="8670987"/>
          </a:xfrm>
        </p:grpSpPr>
        <p:cxnSp>
          <p:nvCxnSpPr>
            <p:cNvPr id="19"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36" name="Group 45"/>
            <p:cNvGrpSpPr/>
            <p:nvPr/>
          </p:nvGrpSpPr>
          <p:grpSpPr>
            <a:xfrm rot="21316916">
              <a:off x="7683929" y="9649658"/>
              <a:ext cx="1999231" cy="1999751"/>
              <a:chOff x="5013110" y="5059616"/>
              <a:chExt cx="3378533" cy="3379413"/>
            </a:xfrm>
          </p:grpSpPr>
          <p:sp>
            <p:nvSpPr>
              <p:cNvPr id="38"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sp>
            <p:nvSpPr>
              <p:cNvPr id="39" name="Oval 47"/>
              <p:cNvSpPr/>
              <p:nvPr/>
            </p:nvSpPr>
            <p:spPr>
              <a:xfrm>
                <a:off x="5286107" y="5332685"/>
                <a:ext cx="2832537" cy="28332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grpSp>
        <p:grpSp>
          <p:nvGrpSpPr>
            <p:cNvPr id="32" name="Group 70"/>
            <p:cNvGrpSpPr/>
            <p:nvPr/>
          </p:nvGrpSpPr>
          <p:grpSpPr>
            <a:xfrm rot="21316916">
              <a:off x="14361737" y="2978422"/>
              <a:ext cx="1999231" cy="1999751"/>
              <a:chOff x="5013110" y="5059616"/>
              <a:chExt cx="3378533" cy="3379413"/>
            </a:xfrm>
          </p:grpSpPr>
          <p:sp>
            <p:nvSpPr>
              <p:cNvPr id="34"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sp>
            <p:nvSpPr>
              <p:cNvPr id="35" name="Oval 72"/>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grpSp>
        <p:grpSp>
          <p:nvGrpSpPr>
            <p:cNvPr id="28" name="Group 67"/>
            <p:cNvGrpSpPr/>
            <p:nvPr/>
          </p:nvGrpSpPr>
          <p:grpSpPr>
            <a:xfrm rot="21316916">
              <a:off x="12208442" y="5274468"/>
              <a:ext cx="1999231" cy="1999751"/>
              <a:chOff x="5013110" y="5059616"/>
              <a:chExt cx="3378533" cy="3379413"/>
            </a:xfrm>
          </p:grpSpPr>
          <p:sp>
            <p:nvSpPr>
              <p:cNvPr id="30"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sp>
            <p:nvSpPr>
              <p:cNvPr id="31" name="Oval 69"/>
              <p:cNvSpPr/>
              <p:nvPr/>
            </p:nvSpPr>
            <p:spPr>
              <a:xfrm>
                <a:off x="5286107" y="5332685"/>
                <a:ext cx="2832537" cy="28332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grpSp>
        <p:grpSp>
          <p:nvGrpSpPr>
            <p:cNvPr id="24" name="Group 64"/>
            <p:cNvGrpSpPr/>
            <p:nvPr/>
          </p:nvGrpSpPr>
          <p:grpSpPr>
            <a:xfrm rot="21316916">
              <a:off x="9907711" y="7463572"/>
              <a:ext cx="1999231" cy="1999751"/>
              <a:chOff x="5013110" y="5059616"/>
              <a:chExt cx="3378533" cy="3379413"/>
            </a:xfrm>
          </p:grpSpPr>
          <p:sp>
            <p:nvSpPr>
              <p:cNvPr id="26"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sp>
            <p:nvSpPr>
              <p:cNvPr id="27" name="Oval 66"/>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latin typeface="Arial" panose="020B0604020202020204"/>
                  <a:ea typeface="微软雅黑" panose="020B0503020204020204" charset="-122"/>
                  <a:sym typeface="Arial" panose="020B0604020202020204"/>
                </a:endParaRPr>
              </a:p>
            </p:txBody>
          </p:sp>
        </p:grpSp>
      </p:grpSp>
      <p:sp>
        <p:nvSpPr>
          <p:cNvPr id="41" name="TextBox 40"/>
          <p:cNvSpPr txBox="1"/>
          <p:nvPr/>
        </p:nvSpPr>
        <p:spPr>
          <a:xfrm>
            <a:off x="7051014" y="1753652"/>
            <a:ext cx="583057" cy="523220"/>
          </a:xfrm>
          <a:prstGeom prst="rect">
            <a:avLst/>
          </a:prstGeom>
          <a:noFill/>
        </p:spPr>
        <p:txBody>
          <a:bodyPr wrap="square" rtlCol="0">
            <a:spAutoFit/>
          </a:bodyPr>
          <a:lstStyle/>
          <a:p>
            <a:r>
              <a:rPr lang="en-US" altLang="zh-CN" sz="2800" dirty="0">
                <a:solidFill>
                  <a:schemeClr val="bg1"/>
                </a:solidFill>
                <a:latin typeface="Arial" panose="020B0604020202020204"/>
                <a:ea typeface="微软雅黑" panose="020B0503020204020204" charset="-122"/>
                <a:sym typeface="Arial" panose="020B0604020202020204"/>
              </a:rPr>
              <a:t>1</a:t>
            </a:r>
            <a:endParaRPr lang="zh-CN" altLang="en-US" sz="2800" dirty="0">
              <a:solidFill>
                <a:schemeClr val="bg1"/>
              </a:solidFill>
              <a:latin typeface="Arial" panose="020B0604020202020204"/>
              <a:ea typeface="微软雅黑" panose="020B0503020204020204" charset="-122"/>
              <a:sym typeface="Arial" panose="020B0604020202020204"/>
            </a:endParaRPr>
          </a:p>
        </p:txBody>
      </p:sp>
      <p:sp>
        <p:nvSpPr>
          <p:cNvPr id="42" name="TextBox 41"/>
          <p:cNvSpPr txBox="1"/>
          <p:nvPr/>
        </p:nvSpPr>
        <p:spPr>
          <a:xfrm>
            <a:off x="6035909" y="2905780"/>
            <a:ext cx="583057" cy="523220"/>
          </a:xfrm>
          <a:prstGeom prst="rect">
            <a:avLst/>
          </a:prstGeom>
          <a:noFill/>
        </p:spPr>
        <p:txBody>
          <a:bodyPr wrap="square" rtlCol="0">
            <a:spAutoFit/>
          </a:bodyPr>
          <a:lstStyle/>
          <a:p>
            <a:r>
              <a:rPr lang="en-US" altLang="zh-CN" sz="2800" dirty="0">
                <a:solidFill>
                  <a:schemeClr val="bg1"/>
                </a:solidFill>
                <a:latin typeface="Arial" panose="020B0604020202020204"/>
                <a:ea typeface="微软雅黑" panose="020B0503020204020204" charset="-122"/>
                <a:sym typeface="Arial" panose="020B0604020202020204"/>
              </a:rPr>
              <a:t>2</a:t>
            </a:r>
            <a:endParaRPr lang="zh-CN" altLang="en-US" sz="2800" dirty="0">
              <a:solidFill>
                <a:schemeClr val="bg1"/>
              </a:solidFill>
              <a:latin typeface="Arial" panose="020B0604020202020204"/>
              <a:ea typeface="微软雅黑" panose="020B0503020204020204" charset="-122"/>
              <a:sym typeface="Arial" panose="020B0604020202020204"/>
            </a:endParaRPr>
          </a:p>
        </p:txBody>
      </p:sp>
      <p:sp>
        <p:nvSpPr>
          <p:cNvPr id="43" name="TextBox 42"/>
          <p:cNvSpPr txBox="1"/>
          <p:nvPr/>
        </p:nvSpPr>
        <p:spPr>
          <a:xfrm>
            <a:off x="4890774" y="3985900"/>
            <a:ext cx="583057" cy="523220"/>
          </a:xfrm>
          <a:prstGeom prst="rect">
            <a:avLst/>
          </a:prstGeom>
          <a:noFill/>
        </p:spPr>
        <p:txBody>
          <a:bodyPr wrap="square" rtlCol="0">
            <a:spAutoFit/>
          </a:bodyPr>
          <a:lstStyle/>
          <a:p>
            <a:r>
              <a:rPr lang="en-US" altLang="zh-CN" sz="2800" dirty="0">
                <a:solidFill>
                  <a:schemeClr val="bg1"/>
                </a:solidFill>
                <a:latin typeface="Arial" panose="020B0604020202020204"/>
                <a:ea typeface="微软雅黑" panose="020B0503020204020204" charset="-122"/>
                <a:sym typeface="Arial" panose="020B0604020202020204"/>
              </a:rPr>
              <a:t>3</a:t>
            </a:r>
            <a:endParaRPr lang="zh-CN" altLang="en-US" sz="2800" dirty="0">
              <a:solidFill>
                <a:schemeClr val="bg1"/>
              </a:solidFill>
              <a:latin typeface="Arial" panose="020B0604020202020204"/>
              <a:ea typeface="微软雅黑" panose="020B0503020204020204" charset="-122"/>
              <a:sym typeface="Arial" panose="020B0604020202020204"/>
            </a:endParaRPr>
          </a:p>
        </p:txBody>
      </p:sp>
      <p:sp>
        <p:nvSpPr>
          <p:cNvPr id="44" name="TextBox 43"/>
          <p:cNvSpPr txBox="1"/>
          <p:nvPr/>
        </p:nvSpPr>
        <p:spPr>
          <a:xfrm>
            <a:off x="3807157" y="5066020"/>
            <a:ext cx="291529" cy="523220"/>
          </a:xfrm>
          <a:prstGeom prst="rect">
            <a:avLst/>
          </a:prstGeom>
          <a:noFill/>
        </p:spPr>
        <p:txBody>
          <a:bodyPr wrap="square" rtlCol="0">
            <a:spAutoFit/>
          </a:bodyPr>
          <a:lstStyle/>
          <a:p>
            <a:r>
              <a:rPr lang="en-US" altLang="zh-CN" sz="2800" dirty="0">
                <a:solidFill>
                  <a:schemeClr val="bg1"/>
                </a:solidFill>
                <a:latin typeface="Arial" panose="020B0604020202020204"/>
                <a:ea typeface="微软雅黑" panose="020B0503020204020204" charset="-122"/>
                <a:sym typeface="Arial" panose="020B0604020202020204"/>
              </a:rPr>
              <a:t>4</a:t>
            </a:r>
            <a:endParaRPr lang="zh-CN" altLang="en-US" sz="2800" dirty="0">
              <a:solidFill>
                <a:schemeClr val="bg1"/>
              </a:solidFill>
              <a:latin typeface="Arial" panose="020B0604020202020204"/>
              <a:ea typeface="微软雅黑" panose="020B0503020204020204" charset="-122"/>
              <a:sym typeface="Arial" panose="020B0604020202020204"/>
            </a:endParaRPr>
          </a:p>
        </p:txBody>
      </p:sp>
      <p:sp>
        <p:nvSpPr>
          <p:cNvPr id="45" name="Rectangle 80"/>
          <p:cNvSpPr/>
          <p:nvPr/>
        </p:nvSpPr>
        <p:spPr>
          <a:xfrm>
            <a:off x="6599262" y="2924944"/>
            <a:ext cx="2266950" cy="587375"/>
          </a:xfrm>
          <a:prstGeom prst="rect">
            <a:avLst/>
          </a:prstGeom>
        </p:spPr>
        <p:txBody>
          <a:bodyPr wrap="none" lIns="219419" tIns="109710" rIns="219419" bIns="109710">
            <a:spAutoFit/>
          </a:bodyPr>
          <a:lstStyle/>
          <a:p>
            <a:pPr algn="l"/>
            <a:r>
              <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rPr>
              <a:t>滴速控制模块</a:t>
            </a:r>
            <a:endPar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endParaRPr>
          </a:p>
        </p:txBody>
      </p:sp>
      <p:sp>
        <p:nvSpPr>
          <p:cNvPr id="47" name="Rectangle 80"/>
          <p:cNvSpPr/>
          <p:nvPr/>
        </p:nvSpPr>
        <p:spPr>
          <a:xfrm>
            <a:off x="4435942" y="5264196"/>
            <a:ext cx="2266950" cy="587375"/>
          </a:xfrm>
          <a:prstGeom prst="rect">
            <a:avLst/>
          </a:prstGeom>
        </p:spPr>
        <p:txBody>
          <a:bodyPr wrap="none" lIns="219419" tIns="109710" rIns="219419" bIns="109710">
            <a:spAutoFit/>
          </a:bodyPr>
          <a:lstStyle/>
          <a:p>
            <a:pPr algn="l"/>
            <a:r>
              <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rPr>
              <a:t>无线通信模块</a:t>
            </a:r>
            <a:endPar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endParaRPr>
          </a:p>
        </p:txBody>
      </p:sp>
      <p:sp>
        <p:nvSpPr>
          <p:cNvPr id="49" name="Rectangle 80"/>
          <p:cNvSpPr/>
          <p:nvPr/>
        </p:nvSpPr>
        <p:spPr>
          <a:xfrm>
            <a:off x="5519142" y="4221088"/>
            <a:ext cx="2266950" cy="587375"/>
          </a:xfrm>
          <a:prstGeom prst="rect">
            <a:avLst/>
          </a:prstGeom>
        </p:spPr>
        <p:txBody>
          <a:bodyPr wrap="none" lIns="219419" tIns="109710" rIns="219419" bIns="109710">
            <a:spAutoFit/>
          </a:bodyPr>
          <a:lstStyle/>
          <a:p>
            <a:pPr algn="l"/>
            <a:r>
              <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rPr>
              <a:t>数据显示模块</a:t>
            </a:r>
            <a:endParaRPr lang="zh-CN" altLang="en-US" sz="2400"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1000"/>
                                        <p:tgtEl>
                                          <p:spTgt spid="49"/>
                                        </p:tgtEl>
                                      </p:cBhvr>
                                    </p:animEffect>
                                    <p:anim calcmode="lin" valueType="num">
                                      <p:cBhvr>
                                        <p:cTn id="21" dur="1000" fill="hold"/>
                                        <p:tgtEl>
                                          <p:spTgt spid="49"/>
                                        </p:tgtEl>
                                        <p:attrNameLst>
                                          <p:attrName>ppt_x</p:attrName>
                                        </p:attrNameLst>
                                      </p:cBhvr>
                                      <p:tavLst>
                                        <p:tav tm="0">
                                          <p:val>
                                            <p:strVal val="#ppt_x"/>
                                          </p:val>
                                        </p:tav>
                                        <p:tav tm="100000">
                                          <p:val>
                                            <p:strVal val="#ppt_x"/>
                                          </p:val>
                                        </p:tav>
                                      </p:tavLst>
                                    </p:anim>
                                    <p:anim calcmode="lin" valueType="num">
                                      <p:cBhvr>
                                        <p:cTn id="22" dur="1000" fill="hold"/>
                                        <p:tgtEl>
                                          <p:spTgt spid="4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5" grpId="0"/>
      <p:bldP spid="47"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nvGrpSpPr>
          <p:cNvPr id="10" name="组合 9"/>
          <p:cNvGrpSpPr/>
          <p:nvPr/>
        </p:nvGrpSpPr>
        <p:grpSpPr>
          <a:xfrm>
            <a:off x="796925" y="1397000"/>
            <a:ext cx="4958080" cy="5241290"/>
            <a:chOff x="2155" y="4051"/>
            <a:chExt cx="14360" cy="8254"/>
          </a:xfrm>
        </p:grpSpPr>
        <p:sp>
          <p:nvSpPr>
            <p:cNvPr id="7" name="Rectangle 80"/>
            <p:cNvSpPr/>
            <p:nvPr/>
          </p:nvSpPr>
          <p:spPr>
            <a:xfrm>
              <a:off x="2155" y="4051"/>
              <a:ext cx="5974" cy="780"/>
            </a:xfrm>
            <a:prstGeom prst="rect">
              <a:avLst/>
            </a:prstGeom>
          </p:spPr>
          <p:txBody>
            <a:bodyPr wrap="square" lIns="219419" tIns="109710" rIns="219419" bIns="109710">
              <a:spAutoFit/>
            </a:bodyPr>
            <a:lstStyle/>
            <a:p>
              <a:pPr algn="l"/>
              <a:r>
                <a:rPr lang="zh-CN" altLang="en-US"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rPr>
                <a:t>滴速检测电路</a:t>
              </a:r>
              <a:endParaRPr lang="en-US" b="1" dirty="0">
                <a:solidFill>
                  <a:schemeClr val="tx1">
                    <a:lumMod val="85000"/>
                    <a:lumOff val="15000"/>
                  </a:schemeClr>
                </a:solidFill>
                <a:latin typeface="Arial" panose="020B0604020202020204"/>
                <a:ea typeface="微软雅黑" panose="020B0503020204020204" charset="-122"/>
                <a:cs typeface="Aparajita" panose="020B0604020202020204" pitchFamily="34" charset="0"/>
                <a:sym typeface="Arial" panose="020B0604020202020204"/>
              </a:endParaRPr>
            </a:p>
          </p:txBody>
        </p:sp>
        <p:sp>
          <p:nvSpPr>
            <p:cNvPr id="8" name="TextBox 7"/>
            <p:cNvSpPr txBox="1"/>
            <p:nvPr/>
          </p:nvSpPr>
          <p:spPr>
            <a:xfrm>
              <a:off x="2268" y="4836"/>
              <a:ext cx="14247" cy="7469"/>
            </a:xfrm>
            <a:prstGeom prst="rect">
              <a:avLst/>
            </a:prstGeom>
            <a:noFill/>
          </p:spPr>
          <p:txBody>
            <a:bodyPr wrap="square" lIns="219419" tIns="109710" rIns="219419" bIns="109710" rtlCol="0">
              <a:spAutoFit/>
            </a:bodyPr>
            <a:lstStyle/>
            <a:p>
              <a:pPr>
                <a:lnSpc>
                  <a:spcPct val="150000"/>
                </a:lnSpc>
              </a:pPr>
              <a:r>
                <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rPr>
                <a:t>这是本设计硬件设计的核心。本设计中采用红外对管安装于滴斗两侧作为传感器来测量输液速度。滴斗一侧的红外发射管发射的红外光线会穿透过输液软管的滴斗，另一侧的光电三极管会将照射到其上的红外光线变成电流信号输出。具体的工作过程为：若滴斗里没有药液滴下，则光线的衰减就比较小，光电三极管接收的光信号较强，光电三极管就会导通；若有药滴在滴斗中滴下，由于药滴会对红外光光线吸收和散射，此时到达光电三极管的红外光线较弱，因此光电三极管处于截止状态。这两种情况下，光电三极管输出端产生的电流信号值不同，转换为电压信号后检测电压的高低就可检测出是否有药液滴下。</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cxnSp>
          <p:nvCxnSpPr>
            <p:cNvPr id="24" name="直接连接符 23"/>
            <p:cNvCxnSpPr/>
            <p:nvPr/>
          </p:nvCxnSpPr>
          <p:spPr>
            <a:xfrm flipV="1">
              <a:off x="2438" y="4833"/>
              <a:ext cx="13964" cy="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797873" y="611396"/>
            <a:ext cx="3180080" cy="368300"/>
          </a:xfrm>
          <a:prstGeom prst="rect">
            <a:avLst/>
          </a:prstGeom>
        </p:spPr>
        <p:txBody>
          <a:bodyPr wrap="none">
            <a:spAutoFit/>
          </a:bodyPr>
          <a:p>
            <a:pPr algn="l"/>
            <a:r>
              <a:rPr lang="en-US" altLang="zh-CN" b="1" dirty="0">
                <a:solidFill>
                  <a:srgbClr val="C00000"/>
                </a:solidFill>
                <a:latin typeface="Arial" panose="020B0604020202020204"/>
                <a:ea typeface="微软雅黑" panose="020B0503020204020204" charset="-122"/>
                <a:sym typeface="Arial" panose="020B0604020202020204"/>
              </a:rPr>
              <a:t>3</a:t>
            </a:r>
            <a:r>
              <a:rPr lang="en-US" altLang="zh-CN" b="1" dirty="0">
                <a:latin typeface="Arial" panose="020B0604020202020204"/>
                <a:ea typeface="微软雅黑" panose="020B0503020204020204" charset="-122"/>
                <a:sym typeface="Arial" panose="020B0604020202020204"/>
              </a:rPr>
              <a:t>  </a:t>
            </a:r>
            <a:r>
              <a:rPr lang="zh-CN" altLang="en-US" b="1" dirty="0">
                <a:latin typeface="Arial" panose="020B0604020202020204"/>
                <a:ea typeface="微软雅黑" panose="020B0503020204020204" charset="-122"/>
                <a:sym typeface="Arial" panose="020B0604020202020204"/>
              </a:rPr>
              <a:t>智能医疗输液系统硬件设计</a:t>
            </a:r>
            <a:endParaRPr lang="zh-CN" altLang="en-US" b="1" dirty="0">
              <a:latin typeface="Arial" panose="020B0604020202020204"/>
              <a:ea typeface="微软雅黑" panose="020B0503020204020204" charset="-122"/>
              <a:sym typeface="Arial" panose="020B0604020202020204"/>
            </a:endParaRPr>
          </a:p>
        </p:txBody>
      </p:sp>
      <p:pic>
        <p:nvPicPr>
          <p:cNvPr id="4" name="图片 3" descr="搜狗截图20181028192201"/>
          <p:cNvPicPr>
            <a:picLocks noChangeAspect="1"/>
          </p:cNvPicPr>
          <p:nvPr/>
        </p:nvPicPr>
        <p:blipFill>
          <a:blip r:embed="rId1"/>
          <a:stretch>
            <a:fillRect/>
          </a:stretch>
        </p:blipFill>
        <p:spPr>
          <a:xfrm>
            <a:off x="5842635" y="1892300"/>
            <a:ext cx="6179185" cy="3960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rPr>
              <a:t>PART</a:t>
            </a:r>
            <a:endPar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panose="020B0604020202020204"/>
                <a:ea typeface="微软雅黑" panose="020B0503020204020204" charset="-122"/>
                <a:sym typeface="Arial" panose="020B0604020202020204"/>
              </a:rPr>
              <a:t>3</a:t>
            </a:r>
            <a:endParaRPr lang="zh-CN" altLang="en-US" sz="9600" b="1"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28" name="TextBox 27"/>
          <p:cNvSpPr txBox="1"/>
          <p:nvPr/>
        </p:nvSpPr>
        <p:spPr>
          <a:xfrm>
            <a:off x="5375126" y="2955654"/>
            <a:ext cx="2926080" cy="645160"/>
          </a:xfrm>
          <a:prstGeom prst="rect">
            <a:avLst/>
          </a:prstGeom>
          <a:noFill/>
        </p:spPr>
        <p:txBody>
          <a:bodyPr wrap="none" rtlCol="0">
            <a:spAutoFit/>
          </a:bodyPr>
          <a:lstStyle/>
          <a:p>
            <a:pPr algn="l"/>
            <a:r>
              <a:rPr lang="zh-CN" altLang="en-US" sz="3600" b="1" dirty="0">
                <a:latin typeface="Arial" panose="020B0604020202020204"/>
                <a:ea typeface="微软雅黑" panose="020B0503020204020204" charset="-122"/>
                <a:sym typeface="Arial" panose="020B0604020202020204"/>
              </a:rPr>
              <a:t>系统软件设计</a:t>
            </a:r>
            <a:endParaRPr lang="zh-CN" altLang="en-US" sz="3600" spc="300" dirty="0">
              <a:latin typeface="Arial" panose="020B0604020202020204"/>
              <a:ea typeface="微软雅黑" panose="020B0503020204020204" charset="-122"/>
              <a:sym typeface="Arial" panose="020B0604020202020204"/>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nvGrpSpPr>
          <p:cNvPr id="9" name="组合 8"/>
          <p:cNvGrpSpPr/>
          <p:nvPr/>
        </p:nvGrpSpPr>
        <p:grpSpPr>
          <a:xfrm>
            <a:off x="4078982" y="1916832"/>
            <a:ext cx="3456384" cy="3456384"/>
            <a:chOff x="4078982" y="1916832"/>
            <a:chExt cx="3456384" cy="3456384"/>
          </a:xfrm>
        </p:grpSpPr>
        <p:sp>
          <p:nvSpPr>
            <p:cNvPr id="7" name="矩形 6"/>
            <p:cNvSpPr/>
            <p:nvPr/>
          </p:nvSpPr>
          <p:spPr>
            <a:xfrm>
              <a:off x="4078982" y="1916832"/>
              <a:ext cx="3456384" cy="345638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矩形 7"/>
            <p:cNvSpPr/>
            <p:nvPr/>
          </p:nvSpPr>
          <p:spPr>
            <a:xfrm>
              <a:off x="4078982" y="1916832"/>
              <a:ext cx="3456384" cy="3456384"/>
            </a:xfrm>
            <a:prstGeom prst="rect">
              <a:avLst/>
            </a:prstGeom>
            <a:solidFill>
              <a:srgbClr val="262626">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椭圆 9"/>
          <p:cNvSpPr/>
          <p:nvPr/>
        </p:nvSpPr>
        <p:spPr>
          <a:xfrm>
            <a:off x="1414686" y="1340768"/>
            <a:ext cx="4680520" cy="468052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弧形 10"/>
          <p:cNvSpPr/>
          <p:nvPr/>
        </p:nvSpPr>
        <p:spPr>
          <a:xfrm rot="19892759">
            <a:off x="6308322" y="3235613"/>
            <a:ext cx="1121202" cy="1333094"/>
          </a:xfrm>
          <a:custGeom>
            <a:avLst/>
            <a:gdLst>
              <a:gd name="connsiteX0" fmla="*/ 1022930 w 2045860"/>
              <a:gd name="connsiteY0" fmla="*/ 0 h 1995500"/>
              <a:gd name="connsiteX1" fmla="*/ 1802919 w 2045860"/>
              <a:gd name="connsiteY1" fmla="*/ 352223 h 1995500"/>
              <a:gd name="connsiteX2" fmla="*/ 2026922 w 2045860"/>
              <a:gd name="connsiteY2" fmla="*/ 1188853 h 1995500"/>
              <a:gd name="connsiteX3" fmla="*/ 1022930 w 2045860"/>
              <a:gd name="connsiteY3" fmla="*/ 997750 h 1995500"/>
              <a:gd name="connsiteX4" fmla="*/ 1022930 w 2045860"/>
              <a:gd name="connsiteY4" fmla="*/ 0 h 1995500"/>
              <a:gd name="connsiteX0-1" fmla="*/ 1022930 w 2045860"/>
              <a:gd name="connsiteY0-2" fmla="*/ 0 h 1995500"/>
              <a:gd name="connsiteX1-3" fmla="*/ 1802919 w 2045860"/>
              <a:gd name="connsiteY1-4" fmla="*/ 352223 h 1995500"/>
              <a:gd name="connsiteX2-5" fmla="*/ 2026922 w 2045860"/>
              <a:gd name="connsiteY2-6" fmla="*/ 1188853 h 1995500"/>
              <a:gd name="connsiteX0-7" fmla="*/ 0 w 1022940"/>
              <a:gd name="connsiteY0-8" fmla="*/ 0 h 1188853"/>
              <a:gd name="connsiteX1-9" fmla="*/ 779989 w 1022940"/>
              <a:gd name="connsiteY1-10" fmla="*/ 352223 h 1188853"/>
              <a:gd name="connsiteX2-11" fmla="*/ 1003992 w 1022940"/>
              <a:gd name="connsiteY2-12" fmla="*/ 1188853 h 1188853"/>
              <a:gd name="connsiteX3-13" fmla="*/ 0 w 1022940"/>
              <a:gd name="connsiteY3-14" fmla="*/ 997750 h 1188853"/>
              <a:gd name="connsiteX4-15" fmla="*/ 0 w 1022940"/>
              <a:gd name="connsiteY4-16" fmla="*/ 0 h 1188853"/>
              <a:gd name="connsiteX0-17" fmla="*/ 19295 w 1022940"/>
              <a:gd name="connsiteY0-18" fmla="*/ 10457 h 1188853"/>
              <a:gd name="connsiteX1-19" fmla="*/ 779989 w 1022940"/>
              <a:gd name="connsiteY1-20" fmla="*/ 352223 h 1188853"/>
              <a:gd name="connsiteX2-21" fmla="*/ 1003992 w 1022940"/>
              <a:gd name="connsiteY2-22" fmla="*/ 1188853 h 1188853"/>
            </a:gdLst>
            <a:ahLst/>
            <a:cxnLst>
              <a:cxn ang="0">
                <a:pos x="connsiteX0-1" y="connsiteY0-2"/>
              </a:cxn>
              <a:cxn ang="0">
                <a:pos x="connsiteX1-3" y="connsiteY1-4"/>
              </a:cxn>
              <a:cxn ang="0">
                <a:pos x="connsiteX2-5" y="connsiteY2-6"/>
              </a:cxn>
            </a:cxnLst>
            <a:rect l="l" t="t" r="r" b="b"/>
            <a:pathLst>
              <a:path w="1022940" h="1188853" stroke="0" extrusionOk="0">
                <a:moveTo>
                  <a:pt x="0" y="0"/>
                </a:moveTo>
                <a:cubicBezTo>
                  <a:pt x="300408" y="0"/>
                  <a:pt x="585630" y="128799"/>
                  <a:pt x="779989" y="352223"/>
                </a:cubicBezTo>
                <a:cubicBezTo>
                  <a:pt x="981106" y="583416"/>
                  <a:pt x="1063531" y="891265"/>
                  <a:pt x="1003992" y="1188853"/>
                </a:cubicBezTo>
                <a:lnTo>
                  <a:pt x="0" y="997750"/>
                </a:lnTo>
                <a:lnTo>
                  <a:pt x="0" y="0"/>
                </a:lnTo>
                <a:close/>
              </a:path>
              <a:path w="1022940" h="1188853" fill="none">
                <a:moveTo>
                  <a:pt x="19295" y="10457"/>
                </a:moveTo>
                <a:cubicBezTo>
                  <a:pt x="319703" y="10457"/>
                  <a:pt x="585630" y="128799"/>
                  <a:pt x="779989" y="352223"/>
                </a:cubicBezTo>
                <a:cubicBezTo>
                  <a:pt x="981106" y="583416"/>
                  <a:pt x="1063531" y="891265"/>
                  <a:pt x="1003992" y="1188853"/>
                </a:cubicBezTo>
              </a:path>
            </a:pathLst>
          </a:cu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2" name="TextBox 11"/>
          <p:cNvSpPr txBox="1"/>
          <p:nvPr/>
        </p:nvSpPr>
        <p:spPr>
          <a:xfrm>
            <a:off x="4655046" y="3068960"/>
            <a:ext cx="681597" cy="1107996"/>
          </a:xfrm>
          <a:prstGeom prst="rect">
            <a:avLst/>
          </a:prstGeom>
          <a:noFill/>
        </p:spPr>
        <p:txBody>
          <a:bodyPr wrap="none" rtlCol="0">
            <a:spAutoFit/>
          </a:bodyPr>
          <a:lstStyle/>
          <a:p>
            <a:r>
              <a:rPr lang="en-US" altLang="zh-CN" sz="6600" dirty="0">
                <a:solidFill>
                  <a:schemeClr val="bg1"/>
                </a:solidFill>
                <a:latin typeface="Arial" panose="020B0604020202020204"/>
                <a:ea typeface="微软雅黑" panose="020B0503020204020204" charset="-122"/>
                <a:sym typeface="Arial" panose="020B0604020202020204"/>
              </a:rPr>
              <a:t>1</a:t>
            </a:r>
            <a:endParaRPr lang="zh-CN" altLang="en-US" sz="6600" dirty="0">
              <a:solidFill>
                <a:schemeClr val="bg1"/>
              </a:solidFill>
              <a:latin typeface="Arial" panose="020B0604020202020204"/>
              <a:ea typeface="微软雅黑" panose="020B0503020204020204" charset="-122"/>
              <a:sym typeface="Arial" panose="020B0604020202020204"/>
            </a:endParaRPr>
          </a:p>
        </p:txBody>
      </p:sp>
      <p:sp>
        <p:nvSpPr>
          <p:cNvPr id="13" name="TextBox 12"/>
          <p:cNvSpPr txBox="1"/>
          <p:nvPr/>
        </p:nvSpPr>
        <p:spPr>
          <a:xfrm>
            <a:off x="6527254" y="2361654"/>
            <a:ext cx="590226" cy="923330"/>
          </a:xfrm>
          <a:prstGeom prst="rect">
            <a:avLst/>
          </a:prstGeom>
          <a:noFill/>
        </p:spPr>
        <p:txBody>
          <a:bodyPr wrap="none" rtlCol="0">
            <a:spAutoFit/>
          </a:bodyPr>
          <a:lstStyle/>
          <a:p>
            <a:r>
              <a:rPr lang="en-US" altLang="zh-CN" sz="5400" dirty="0">
                <a:solidFill>
                  <a:schemeClr val="bg1"/>
                </a:solidFill>
                <a:latin typeface="Arial" panose="020B0604020202020204"/>
                <a:ea typeface="微软雅黑" panose="020B0503020204020204" charset="-122"/>
                <a:sym typeface="Arial" panose="020B0604020202020204"/>
              </a:rPr>
              <a:t>2</a:t>
            </a:r>
            <a:endParaRPr lang="zh-CN" altLang="en-US" sz="5400" dirty="0">
              <a:solidFill>
                <a:schemeClr val="bg1"/>
              </a:solidFill>
              <a:latin typeface="Arial" panose="020B0604020202020204"/>
              <a:ea typeface="微软雅黑" panose="020B0503020204020204" charset="-122"/>
              <a:sym typeface="Arial" panose="020B0604020202020204"/>
            </a:endParaRPr>
          </a:p>
        </p:txBody>
      </p:sp>
      <p:sp>
        <p:nvSpPr>
          <p:cNvPr id="14" name="TextBox 13"/>
          <p:cNvSpPr txBox="1"/>
          <p:nvPr/>
        </p:nvSpPr>
        <p:spPr>
          <a:xfrm>
            <a:off x="6456011" y="4077072"/>
            <a:ext cx="590226" cy="923330"/>
          </a:xfrm>
          <a:prstGeom prst="rect">
            <a:avLst/>
          </a:prstGeom>
          <a:noFill/>
        </p:spPr>
        <p:txBody>
          <a:bodyPr wrap="none" rtlCol="0">
            <a:spAutoFit/>
          </a:bodyPr>
          <a:lstStyle/>
          <a:p>
            <a:r>
              <a:rPr lang="en-US" altLang="zh-CN" sz="5400" dirty="0">
                <a:solidFill>
                  <a:schemeClr val="bg1"/>
                </a:solidFill>
                <a:latin typeface="Arial" panose="020B0604020202020204"/>
                <a:ea typeface="微软雅黑" panose="020B0503020204020204" charset="-122"/>
                <a:sym typeface="Arial" panose="020B0604020202020204"/>
              </a:rPr>
              <a:t>3</a:t>
            </a:r>
            <a:endParaRPr lang="zh-CN" altLang="en-US" sz="5400" dirty="0">
              <a:solidFill>
                <a:schemeClr val="bg1"/>
              </a:solidFill>
              <a:latin typeface="Arial" panose="020B0604020202020204"/>
              <a:ea typeface="微软雅黑" panose="020B0503020204020204" charset="-122"/>
              <a:sym typeface="Arial" panose="020B0604020202020204"/>
            </a:endParaRPr>
          </a:p>
        </p:txBody>
      </p:sp>
      <p:sp>
        <p:nvSpPr>
          <p:cNvPr id="15" name="TextBox 14"/>
          <p:cNvSpPr txBox="1"/>
          <p:nvPr/>
        </p:nvSpPr>
        <p:spPr>
          <a:xfrm>
            <a:off x="1073886" y="1916832"/>
            <a:ext cx="2933088" cy="3138170"/>
          </a:xfrm>
          <a:prstGeom prst="rect">
            <a:avLst/>
          </a:prstGeom>
          <a:noFill/>
        </p:spPr>
        <p:txBody>
          <a:bodyPr wrap="square" rtlCol="0">
            <a:spAutoFit/>
          </a:bodyPr>
          <a:lstStyle/>
          <a:p>
            <a:pPr algn="ctr">
              <a:lnSpc>
                <a:spcPct val="150000"/>
              </a:lnSpc>
            </a:pPr>
            <a:r>
              <a:rPr lang="en-US" altLang="zh-CN" sz="2000" b="1" spc="300" dirty="0">
                <a:solidFill>
                  <a:schemeClr val="tx1"/>
                </a:solidFill>
                <a:latin typeface="Arial" panose="020B0604020202020204"/>
                <a:ea typeface="微软雅黑" panose="020B0503020204020204" charset="-122"/>
                <a:cs typeface="Open Sans" pitchFamily="34" charset="0"/>
                <a:sym typeface="Arial" panose="020B0604020202020204"/>
              </a:rPr>
              <a:t>51</a:t>
            </a:r>
            <a:r>
              <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rPr>
              <a:t>单片机程序</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gn="ct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嵌入式部分主要分为无线蓝牙模块、传感器（红外）模块、步进电机控制模块和</a:t>
            </a:r>
            <a:r>
              <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rPr>
              <a:t>LCD</a:t>
            </a: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显示模块代码。</a:t>
            </a: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gn="ct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本系统的嵌入式程序用Ｃ语言实现，使用的开发环境为Ｋｅｉｌ。</a:t>
            </a: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7" name="直角三角形 16"/>
          <p:cNvSpPr/>
          <p:nvPr/>
        </p:nvSpPr>
        <p:spPr>
          <a:xfrm flipH="1" flipV="1">
            <a:off x="3718942" y="1916832"/>
            <a:ext cx="216024"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8" name="TextBox 17"/>
          <p:cNvSpPr txBox="1"/>
          <p:nvPr/>
        </p:nvSpPr>
        <p:spPr>
          <a:xfrm>
            <a:off x="7751580" y="1620287"/>
            <a:ext cx="2933088" cy="2768600"/>
          </a:xfrm>
          <a:prstGeom prst="rect">
            <a:avLst/>
          </a:prstGeom>
          <a:noFill/>
        </p:spPr>
        <p:txBody>
          <a:bodyPr wrap="square" rtlCol="0">
            <a:spAutoFit/>
          </a:bodyPr>
          <a:lstStyle/>
          <a:p>
            <a:pPr algn="ctr">
              <a:lnSpc>
                <a:spcPct val="150000"/>
              </a:lnSpc>
            </a:pPr>
            <a:r>
              <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rPr>
              <a:t>安卓</a:t>
            </a:r>
            <a:r>
              <a:rPr lang="en-US" altLang="zh-CN" sz="2000" b="1" spc="300" dirty="0">
                <a:solidFill>
                  <a:schemeClr val="tx1"/>
                </a:solidFill>
                <a:latin typeface="Arial" panose="020B0604020202020204"/>
                <a:ea typeface="微软雅黑" panose="020B0503020204020204" charset="-122"/>
                <a:cs typeface="Open Sans" pitchFamily="34" charset="0"/>
                <a:sym typeface="Arial" panose="020B0604020202020204"/>
              </a:rPr>
              <a:t>APP</a:t>
            </a:r>
            <a:r>
              <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rPr>
              <a:t>程序</a:t>
            </a:r>
            <a:endPar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gn="ct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该部分主要为功能控制和蓝牙连接代码。</a:t>
            </a: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gn="ct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本系统的安卓端程序用</a:t>
            </a:r>
            <a:r>
              <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rPr>
              <a:t>Java</a:t>
            </a: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语言实现，使用的开发环境为</a:t>
            </a:r>
            <a:r>
              <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rPr>
              <a:t>Android Stdio.</a:t>
            </a:r>
            <a:endPar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9" name="直角三角形 18"/>
          <p:cNvSpPr/>
          <p:nvPr/>
        </p:nvSpPr>
        <p:spPr>
          <a:xfrm flipV="1">
            <a:off x="7679382" y="1916832"/>
            <a:ext cx="216024"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 name="直角三角形 19"/>
          <p:cNvSpPr/>
          <p:nvPr/>
        </p:nvSpPr>
        <p:spPr>
          <a:xfrm>
            <a:off x="7679382" y="5085184"/>
            <a:ext cx="216024"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1" name="TextBox 20"/>
          <p:cNvSpPr txBox="1"/>
          <p:nvPr/>
        </p:nvSpPr>
        <p:spPr>
          <a:xfrm>
            <a:off x="7751390" y="4149080"/>
            <a:ext cx="2933088" cy="2399665"/>
          </a:xfrm>
          <a:prstGeom prst="rect">
            <a:avLst/>
          </a:prstGeom>
          <a:noFill/>
        </p:spPr>
        <p:txBody>
          <a:bodyPr wrap="square" rtlCol="0">
            <a:spAutoFit/>
          </a:bodyPr>
          <a:lstStyle/>
          <a:p>
            <a:pPr algn="ctr">
              <a:lnSpc>
                <a:spcPct val="150000"/>
              </a:lnSpc>
            </a:pPr>
            <a:r>
              <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rPr>
              <a:t>点滴控制算法</a:t>
            </a:r>
            <a:endPar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gn="ct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该部分是本系统核心，对比了模糊控制算法和</a:t>
            </a:r>
            <a:r>
              <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rPr>
              <a:t>PID</a:t>
            </a: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控制算法。结合</a:t>
            </a:r>
            <a:r>
              <a:rPr lang="en-US" altLang="zh-CN" sz="1600" spc="300" dirty="0">
                <a:solidFill>
                  <a:schemeClr val="tx1"/>
                </a:solidFill>
                <a:latin typeface="Arial" panose="020B0604020202020204"/>
                <a:ea typeface="微软雅黑" panose="020B0503020204020204" charset="-122"/>
                <a:cs typeface="Open Sans" pitchFamily="34" charset="0"/>
                <a:sym typeface="Arial" panose="020B0604020202020204"/>
              </a:rPr>
              <a:t>51</a:t>
            </a: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单片机的特点通过定时中断来控制。</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6" name="矩形 15"/>
          <p:cNvSpPr/>
          <p:nvPr/>
        </p:nvSpPr>
        <p:spPr>
          <a:xfrm>
            <a:off x="9909988" y="678726"/>
            <a:ext cx="1554480" cy="368300"/>
          </a:xfrm>
          <a:prstGeom prst="rect">
            <a:avLst/>
          </a:prstGeom>
        </p:spPr>
        <p:txBody>
          <a:bodyPr wrap="none">
            <a:spAutoFit/>
          </a:bodyPr>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ldLvl="0" animBg="1"/>
      <p:bldP spid="18" grpId="0"/>
      <p:bldP spid="19" grpId="0" bldLvl="0" animBg="1"/>
      <p:bldP spid="20" grpId="0" bldLvl="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nvGrpSpPr>
          <p:cNvPr id="9" name="组合 8"/>
          <p:cNvGrpSpPr/>
          <p:nvPr/>
        </p:nvGrpSpPr>
        <p:grpSpPr>
          <a:xfrm>
            <a:off x="930275" y="2871470"/>
            <a:ext cx="2916555" cy="3739515"/>
            <a:chOff x="1661" y="5287"/>
            <a:chExt cx="4593" cy="5889"/>
          </a:xfrm>
        </p:grpSpPr>
        <p:sp>
          <p:nvSpPr>
            <p:cNvPr id="16" name="TextBox 15"/>
            <p:cNvSpPr txBox="1"/>
            <p:nvPr/>
          </p:nvSpPr>
          <p:spPr>
            <a:xfrm>
              <a:off x="1661" y="5943"/>
              <a:ext cx="4593" cy="5233"/>
            </a:xfrm>
            <a:prstGeom prst="rect">
              <a:avLst/>
            </a:prstGeom>
            <a:noFill/>
          </p:spPr>
          <p:txBody>
            <a:bodyPr wrap="square" rtlCol="0">
              <a:spAutoFit/>
            </a:bodyPr>
            <a:lstStyle/>
            <a:p>
              <a:pPr>
                <a:lnSpc>
                  <a:spcPct val="150000"/>
                </a:lnSpc>
              </a:pPr>
              <a:r>
                <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rPr>
                <a:t>L. A. Zadeh 在 1965 </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rPr>
                <a:t>年提出了模糊控制的数学基础模糊集合论，模糊控制是</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rPr>
                <a:t>模糊集合论的一个重要应用方向。模糊控制法可以在复杂可变、非线性、测量数据不确切的的被控对象中使用，这种方法其实是通过调整输出量来使被控量不断逼近期望量的的控制方法。</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7" name="TextBox 16"/>
            <p:cNvSpPr txBox="1"/>
            <p:nvPr/>
          </p:nvSpPr>
          <p:spPr>
            <a:xfrm>
              <a:off x="1661" y="5287"/>
              <a:ext cx="2128" cy="628"/>
            </a:xfrm>
            <a:prstGeom prst="rect">
              <a:avLst/>
            </a:prstGeom>
            <a:noFill/>
          </p:spPr>
          <p:txBody>
            <a:bodyPr wrap="none" rtlCol="0">
              <a:spAutoFit/>
            </a:bodyPr>
            <a:lstStyle/>
            <a:p>
              <a:pPr algn="l"/>
              <a:r>
                <a:rPr lang="zh-CN" altLang="en-US" sz="2000" spc="300" dirty="0">
                  <a:solidFill>
                    <a:schemeClr val="tx1"/>
                  </a:solidFill>
                  <a:latin typeface="Arial" panose="020B0604020202020204"/>
                  <a:ea typeface="微软雅黑" panose="020B0503020204020204" charset="-122"/>
                  <a:cs typeface="Open Sans" pitchFamily="34" charset="0"/>
                  <a:sym typeface="Arial" panose="020B0604020202020204"/>
                </a:rPr>
                <a:t>模糊控制</a:t>
              </a:r>
              <a:endParaRPr lang="zh-CN" altLang="en-US" sz="2000" b="1"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cxnSp>
          <p:nvCxnSpPr>
            <p:cNvPr id="20" name="直接连接符 19"/>
            <p:cNvCxnSpPr/>
            <p:nvPr/>
          </p:nvCxnSpPr>
          <p:spPr>
            <a:xfrm>
              <a:off x="1803" y="5967"/>
              <a:ext cx="32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9909988" y="678726"/>
            <a:ext cx="1554480" cy="368300"/>
          </a:xfrm>
          <a:prstGeom prst="rect">
            <a:avLst/>
          </a:prstGeom>
        </p:spPr>
        <p:txBody>
          <a:bodyPr wrap="none">
            <a:spAutoFit/>
          </a:bodyPr>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pic>
        <p:nvPicPr>
          <p:cNvPr id="22" name="图片 21" descr="搜狗截图20181028182401"/>
          <p:cNvPicPr>
            <a:picLocks noChangeAspect="1"/>
          </p:cNvPicPr>
          <p:nvPr/>
        </p:nvPicPr>
        <p:blipFill>
          <a:blip r:embed="rId1"/>
          <a:stretch>
            <a:fillRect/>
          </a:stretch>
        </p:blipFill>
        <p:spPr>
          <a:xfrm>
            <a:off x="3846830" y="2056765"/>
            <a:ext cx="8040370" cy="3467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nvGrpSpPr>
          <p:cNvPr id="9" name="组合 8"/>
          <p:cNvGrpSpPr/>
          <p:nvPr/>
        </p:nvGrpSpPr>
        <p:grpSpPr>
          <a:xfrm>
            <a:off x="930275" y="2871470"/>
            <a:ext cx="2916555" cy="2446655"/>
            <a:chOff x="1661" y="5287"/>
            <a:chExt cx="4593" cy="3853"/>
          </a:xfrm>
        </p:grpSpPr>
        <p:sp>
          <p:nvSpPr>
            <p:cNvPr id="16" name="TextBox 15"/>
            <p:cNvSpPr txBox="1"/>
            <p:nvPr/>
          </p:nvSpPr>
          <p:spPr>
            <a:xfrm>
              <a:off x="1661" y="5943"/>
              <a:ext cx="4593" cy="3197"/>
            </a:xfrm>
            <a:prstGeom prst="rect">
              <a:avLst/>
            </a:prstGeom>
            <a:noFill/>
          </p:spPr>
          <p:txBody>
            <a:bodyPr wrap="square" rtlCol="0">
              <a:spAutoFit/>
            </a:bodyPr>
            <a:lstStyle/>
            <a:p>
              <a:pPr>
                <a:lnSpc>
                  <a:spcPct val="150000"/>
                </a:lnSpc>
              </a:pPr>
              <a:r>
                <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rPr>
                <a:t>在过程控制中，按偏差的比例（P）、积分（I）和微分（D）进行控制的PID控制器（亦称PID调节器）是应用最为广泛的一种自动控制器。</a:t>
              </a:r>
              <a:endParaRPr lang="zh-CN" altLang="en-US" sz="14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7" name="TextBox 16"/>
            <p:cNvSpPr txBox="1"/>
            <p:nvPr/>
          </p:nvSpPr>
          <p:spPr>
            <a:xfrm>
              <a:off x="1661" y="5287"/>
              <a:ext cx="2515" cy="628"/>
            </a:xfrm>
            <a:prstGeom prst="rect">
              <a:avLst/>
            </a:prstGeom>
            <a:noFill/>
          </p:spPr>
          <p:txBody>
            <a:bodyPr wrap="none" rtlCol="0">
              <a:spAutoFit/>
            </a:bodyPr>
            <a:lstStyle/>
            <a:p>
              <a:pPr algn="l"/>
              <a:r>
                <a:rPr lang="zh-CN" altLang="en-US" sz="2000" spc="300" dirty="0">
                  <a:solidFill>
                    <a:schemeClr val="tx1"/>
                  </a:solidFill>
                  <a:latin typeface="Arial" panose="020B0604020202020204"/>
                  <a:ea typeface="微软雅黑" panose="020B0503020204020204" charset="-122"/>
                  <a:cs typeface="Open Sans" pitchFamily="34" charset="0"/>
                  <a:sym typeface="Arial" panose="020B0604020202020204"/>
                </a:rPr>
                <a:t>PID控制器</a:t>
              </a:r>
              <a:endParaRPr lang="zh-CN" altLang="en-US" sz="20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cxnSp>
          <p:nvCxnSpPr>
            <p:cNvPr id="20" name="直接连接符 19"/>
            <p:cNvCxnSpPr/>
            <p:nvPr/>
          </p:nvCxnSpPr>
          <p:spPr>
            <a:xfrm>
              <a:off x="1803" y="5967"/>
              <a:ext cx="326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9796958" y="678726"/>
            <a:ext cx="1554480" cy="368300"/>
          </a:xfrm>
          <a:prstGeom prst="rect">
            <a:avLst/>
          </a:prstGeom>
        </p:spPr>
        <p:txBody>
          <a:bodyPr wrap="none">
            <a:spAutoFit/>
          </a:bodyPr>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pic>
        <p:nvPicPr>
          <p:cNvPr id="4" name="图片 3"/>
          <p:cNvPicPr>
            <a:picLocks noChangeAspect="1"/>
          </p:cNvPicPr>
          <p:nvPr/>
        </p:nvPicPr>
        <p:blipFill>
          <a:blip r:embed="rId1"/>
          <a:stretch>
            <a:fillRect/>
          </a:stretch>
        </p:blipFill>
        <p:spPr>
          <a:xfrm>
            <a:off x="4838065" y="2727325"/>
            <a:ext cx="6254750" cy="2239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67113" y="678726"/>
            <a:ext cx="1554480" cy="368300"/>
          </a:xfrm>
          <a:prstGeom prst="rect">
            <a:avLst/>
          </a:prstGeom>
        </p:spPr>
        <p:txBody>
          <a:bodyPr wrap="none">
            <a:spAutoFit/>
          </a:bodyPr>
          <a:lstStyle/>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pic>
        <p:nvPicPr>
          <p:cNvPr id="8" name="图片 7"/>
          <p:cNvPicPr>
            <a:picLocks noChangeAspect="1"/>
          </p:cNvPicPr>
          <p:nvPr/>
        </p:nvPicPr>
        <p:blipFill>
          <a:blip r:embed="rId2"/>
          <a:stretch>
            <a:fillRect/>
          </a:stretch>
        </p:blipFill>
        <p:spPr>
          <a:xfrm>
            <a:off x="2056765" y="1167765"/>
            <a:ext cx="8030845" cy="562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67113" y="678726"/>
            <a:ext cx="1554480" cy="368300"/>
          </a:xfrm>
          <a:prstGeom prst="rect">
            <a:avLst/>
          </a:prstGeom>
        </p:spPr>
        <p:txBody>
          <a:bodyPr wrap="none">
            <a:spAutoFit/>
          </a:bodyPr>
          <a:lstStyle/>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pic>
        <p:nvPicPr>
          <p:cNvPr id="9" name="图片 8"/>
          <p:cNvPicPr>
            <a:picLocks noChangeAspect="1"/>
          </p:cNvPicPr>
          <p:nvPr/>
        </p:nvPicPr>
        <p:blipFill>
          <a:blip r:embed="rId2"/>
          <a:stretch>
            <a:fillRect/>
          </a:stretch>
        </p:blipFill>
        <p:spPr>
          <a:xfrm>
            <a:off x="1859280" y="1167765"/>
            <a:ext cx="8188960" cy="452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rPr>
              <a:t>PART</a:t>
            </a:r>
            <a:endPar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panose="020B0604020202020204"/>
                <a:ea typeface="微软雅黑" panose="020B0503020204020204" charset="-122"/>
                <a:sym typeface="Arial" panose="020B0604020202020204"/>
              </a:rPr>
              <a:t>4</a:t>
            </a:r>
            <a:endParaRPr lang="zh-CN" altLang="en-US" sz="9600" b="1"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28" name="TextBox 27"/>
          <p:cNvSpPr txBox="1"/>
          <p:nvPr/>
        </p:nvSpPr>
        <p:spPr>
          <a:xfrm>
            <a:off x="5375126" y="2955654"/>
            <a:ext cx="1097280" cy="645160"/>
          </a:xfrm>
          <a:prstGeom prst="rect">
            <a:avLst/>
          </a:prstGeom>
          <a:noFill/>
        </p:spPr>
        <p:txBody>
          <a:bodyPr wrap="none" rtlCol="0">
            <a:spAutoFit/>
          </a:bodyPr>
          <a:lstStyle/>
          <a:p>
            <a:pPr algn="l"/>
            <a:r>
              <a:rPr lang="zh-CN" altLang="en-US" sz="3600" b="1" dirty="0">
                <a:latin typeface="Arial" panose="020B0604020202020204"/>
                <a:ea typeface="微软雅黑" panose="020B0503020204020204" charset="-122"/>
                <a:sym typeface="Arial" panose="020B0604020202020204"/>
              </a:rPr>
              <a:t>总结</a:t>
            </a:r>
            <a:endParaRPr lang="zh-CN" altLang="en-US" sz="3600" spc="300" dirty="0">
              <a:latin typeface="Arial" panose="020B0604020202020204"/>
              <a:ea typeface="微软雅黑" panose="020B0503020204020204" charset="-122"/>
              <a:sym typeface="Arial" panose="020B0604020202020204"/>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358705"/>
          </a:xfrm>
          <a:prstGeom prst="rect">
            <a:avLst/>
          </a:prstGeom>
          <a:noFill/>
        </p:spPr>
        <p:txBody>
          <a:bodyPr wrap="none" rtlCol="0">
            <a:spAutoFit/>
          </a:bodyPr>
          <a:lstStyle/>
          <a:p>
            <a:pPr>
              <a:lnSpc>
                <a:spcPct val="250000"/>
              </a:lnSpc>
            </a:pPr>
            <a:r>
              <a:rPr lang="zh-CN" altLang="en-US" dirty="0">
                <a:latin typeface="Arial" panose="020B0604020202020204"/>
                <a:ea typeface="微软雅黑" panose="020B0503020204020204" charset="-122"/>
                <a:sym typeface="Arial" panose="020B0604020202020204"/>
              </a:rPr>
              <a:t>目</a:t>
            </a:r>
            <a:endParaRPr lang="en-US" altLang="zh-CN" dirty="0">
              <a:latin typeface="Arial" panose="020B0604020202020204"/>
              <a:ea typeface="微软雅黑" panose="020B0503020204020204" charset="-122"/>
              <a:sym typeface="Arial" panose="020B0604020202020204"/>
            </a:endParaRPr>
          </a:p>
          <a:p>
            <a:pPr>
              <a:lnSpc>
                <a:spcPct val="250000"/>
              </a:lnSpc>
            </a:pPr>
            <a:r>
              <a:rPr lang="zh-CN" altLang="en-US" dirty="0">
                <a:latin typeface="Arial" panose="020B0604020202020204"/>
                <a:ea typeface="微软雅黑" panose="020B0503020204020204" charset="-122"/>
                <a:sym typeface="Arial" panose="020B0604020202020204"/>
              </a:rPr>
              <a:t>录</a:t>
            </a:r>
            <a:endParaRPr lang="en-US" altLang="zh-CN" dirty="0">
              <a:latin typeface="Arial" panose="020B0604020202020204"/>
              <a:ea typeface="微软雅黑" panose="020B0503020204020204" charset="-122"/>
              <a:sym typeface="Arial" panose="020B0604020202020204"/>
            </a:endParaRPr>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latin typeface="Arial" panose="020B0604020202020204"/>
                <a:ea typeface="微软雅黑" panose="020B0503020204020204" charset="-122"/>
                <a:sym typeface="Arial" panose="020B0604020202020204"/>
              </a:rPr>
              <a:t>CONTENTS</a:t>
            </a:r>
            <a:endParaRPr lang="zh-CN" altLang="en-US" sz="1000" dirty="0">
              <a:solidFill>
                <a:prstClr val="black"/>
              </a:solidFill>
              <a:latin typeface="Arial" panose="020B0604020202020204"/>
              <a:ea typeface="微软雅黑" panose="020B0503020204020204" charset="-122"/>
              <a:sym typeface="Arial" panose="020B0604020202020204"/>
            </a:endParaRPr>
          </a:p>
        </p:txBody>
      </p:sp>
      <p:grpSp>
        <p:nvGrpSpPr>
          <p:cNvPr id="33" name="组合 32"/>
          <p:cNvGrpSpPr/>
          <p:nvPr/>
        </p:nvGrpSpPr>
        <p:grpSpPr>
          <a:xfrm>
            <a:off x="4696533" y="1124744"/>
            <a:ext cx="2202552" cy="488790"/>
            <a:chOff x="4727054" y="1768670"/>
            <a:chExt cx="2202552"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1</a:t>
              </a:r>
              <a:endParaRPr lang="zh-CN" altLang="en-US" dirty="0">
                <a:latin typeface="Arial" panose="020B0604020202020204"/>
                <a:ea typeface="微软雅黑" panose="020B0503020204020204" charset="-122"/>
                <a:sym typeface="Arial" panose="020B0604020202020204"/>
              </a:endParaRPr>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TextBox 15"/>
            <p:cNvSpPr txBox="1"/>
            <p:nvPr/>
          </p:nvSpPr>
          <p:spPr>
            <a:xfrm>
              <a:off x="5375126" y="1772816"/>
              <a:ext cx="1554480" cy="368300"/>
            </a:xfrm>
            <a:prstGeom prst="rect">
              <a:avLst/>
            </a:prstGeom>
            <a:noFill/>
          </p:spPr>
          <p:txBody>
            <a:bodyPr wrap="none" rtlCol="0">
              <a:spAutoFit/>
            </a:bodyPr>
            <a:lstStyle/>
            <a:p>
              <a:pPr algn="l"/>
              <a:r>
                <a:rPr lang="zh-CN" altLang="en-US" b="1" dirty="0">
                  <a:latin typeface="Arial" panose="020B0604020202020204"/>
                  <a:ea typeface="微软雅黑" panose="020B0503020204020204" charset="-122"/>
                  <a:sym typeface="Arial" panose="020B0604020202020204"/>
                </a:rPr>
                <a:t>系统总体架构</a:t>
              </a:r>
              <a:endParaRPr lang="zh-CN" altLang="en-US" b="1" dirty="0">
                <a:latin typeface="Arial" panose="020B0604020202020204"/>
                <a:ea typeface="微软雅黑" panose="020B0503020204020204" charset="-122"/>
                <a:sym typeface="Arial" panose="020B0604020202020204"/>
              </a:endParaRPr>
            </a:p>
          </p:txBody>
        </p:sp>
      </p:grpSp>
      <p:grpSp>
        <p:nvGrpSpPr>
          <p:cNvPr id="34" name="组合 33"/>
          <p:cNvGrpSpPr/>
          <p:nvPr/>
        </p:nvGrpSpPr>
        <p:grpSpPr>
          <a:xfrm>
            <a:off x="4696533" y="2449466"/>
            <a:ext cx="2202552" cy="488790"/>
            <a:chOff x="4727054" y="3140968"/>
            <a:chExt cx="2202552"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2</a:t>
              </a:r>
              <a:endParaRPr lang="zh-CN" altLang="en-US" dirty="0">
                <a:latin typeface="Arial" panose="020B0604020202020204"/>
                <a:ea typeface="微软雅黑" panose="020B0503020204020204" charset="-122"/>
                <a:sym typeface="Arial" panose="020B0604020202020204"/>
              </a:endParaRPr>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5" name="TextBox 24"/>
            <p:cNvSpPr txBox="1"/>
            <p:nvPr/>
          </p:nvSpPr>
          <p:spPr>
            <a:xfrm>
              <a:off x="5375126" y="3145114"/>
              <a:ext cx="1554480" cy="368300"/>
            </a:xfrm>
            <a:prstGeom prst="rect">
              <a:avLst/>
            </a:prstGeom>
            <a:noFill/>
          </p:spPr>
          <p:txBody>
            <a:bodyPr wrap="none" rtlCol="0">
              <a:spAutoFit/>
            </a:bodyPr>
            <a:lstStyle/>
            <a:p>
              <a:pPr algn="l"/>
              <a:r>
                <a:rPr lang="zh-CN" altLang="en-US" b="1" dirty="0">
                  <a:latin typeface="Arial" panose="020B0604020202020204"/>
                  <a:ea typeface="微软雅黑" panose="020B0503020204020204" charset="-122"/>
                  <a:sym typeface="Arial" panose="020B0604020202020204"/>
                </a:rPr>
                <a:t>系统硬件设计</a:t>
              </a:r>
              <a:endParaRPr lang="zh-CN" altLang="en-US" b="1" dirty="0">
                <a:latin typeface="Arial" panose="020B0604020202020204"/>
                <a:ea typeface="微软雅黑" panose="020B0503020204020204" charset="-122"/>
                <a:sym typeface="Arial" panose="020B0604020202020204"/>
              </a:endParaRPr>
            </a:p>
          </p:txBody>
        </p:sp>
      </p:grpSp>
      <p:grpSp>
        <p:nvGrpSpPr>
          <p:cNvPr id="35" name="组合 34"/>
          <p:cNvGrpSpPr/>
          <p:nvPr/>
        </p:nvGrpSpPr>
        <p:grpSpPr>
          <a:xfrm>
            <a:off x="4696533" y="3770042"/>
            <a:ext cx="2202552" cy="488790"/>
            <a:chOff x="4727054" y="4413802"/>
            <a:chExt cx="2202552"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3</a:t>
              </a:r>
              <a:endParaRPr lang="zh-CN" altLang="en-US" dirty="0">
                <a:latin typeface="Arial" panose="020B0604020202020204"/>
                <a:ea typeface="微软雅黑" panose="020B0503020204020204" charset="-122"/>
                <a:sym typeface="Arial" panose="020B0604020202020204"/>
              </a:endParaRPr>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31" name="TextBox 30"/>
            <p:cNvSpPr txBox="1"/>
            <p:nvPr/>
          </p:nvSpPr>
          <p:spPr>
            <a:xfrm>
              <a:off x="5375126" y="4417948"/>
              <a:ext cx="1554480" cy="368300"/>
            </a:xfrm>
            <a:prstGeom prst="rect">
              <a:avLst/>
            </a:prstGeom>
            <a:noFill/>
          </p:spPr>
          <p:txBody>
            <a:bodyPr wrap="none" rtlCol="0">
              <a:spAutoFit/>
            </a:bodyPr>
            <a:lstStyle/>
            <a:p>
              <a:pPr algn="l"/>
              <a:r>
                <a:rPr lang="zh-CN" altLang="en-US" b="1" dirty="0">
                  <a:latin typeface="Arial" panose="020B0604020202020204"/>
                  <a:ea typeface="微软雅黑" panose="020B0503020204020204" charset="-122"/>
                  <a:sym typeface="Arial" panose="020B0604020202020204"/>
                </a:rPr>
                <a:t>系统软件设计</a:t>
              </a:r>
              <a:endParaRPr lang="zh-CN" altLang="en-US" b="1" dirty="0">
                <a:latin typeface="Arial" panose="020B0604020202020204"/>
                <a:ea typeface="微软雅黑" panose="020B0503020204020204" charset="-122"/>
                <a:sym typeface="Arial" panose="020B0604020202020204"/>
              </a:endParaRP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727054" y="5113927"/>
            <a:ext cx="1288152" cy="488790"/>
            <a:chOff x="4727054" y="4413802"/>
            <a:chExt cx="1288152" cy="488790"/>
          </a:xfrm>
        </p:grpSpPr>
        <p:sp>
          <p:nvSpPr>
            <p:cNvPr id="41" name="TextBox 26"/>
            <p:cNvSpPr txBox="1"/>
            <p:nvPr/>
          </p:nvSpPr>
          <p:spPr>
            <a:xfrm>
              <a:off x="4822629" y="4473531"/>
              <a:ext cx="312906" cy="369332"/>
            </a:xfrm>
            <a:prstGeom prst="rect">
              <a:avLst/>
            </a:prstGeom>
            <a:noFill/>
          </p:spPr>
          <p:txBody>
            <a:bodyPr wrap="none" rtlCol="0">
              <a:spAutoFit/>
            </a:bodyPr>
            <a:lstStyle/>
            <a:p>
              <a:r>
                <a:rPr lang="en-US" altLang="zh-CN" dirty="0">
                  <a:latin typeface="Arial" panose="020B0604020202020204"/>
                  <a:ea typeface="微软雅黑" panose="020B0503020204020204" charset="-122"/>
                  <a:sym typeface="Arial" panose="020B0604020202020204"/>
                </a:rPr>
                <a:t>4</a:t>
              </a:r>
              <a:endParaRPr lang="zh-CN" altLang="en-US" dirty="0">
                <a:latin typeface="Arial" panose="020B0604020202020204"/>
                <a:ea typeface="微软雅黑" panose="020B0503020204020204" charset="-122"/>
                <a:sym typeface="Arial" panose="020B0604020202020204"/>
              </a:endParaRPr>
            </a:p>
          </p:txBody>
        </p:sp>
        <p:grpSp>
          <p:nvGrpSpPr>
            <p:cNvPr id="42" name="组合 41"/>
            <p:cNvGrpSpPr/>
            <p:nvPr/>
          </p:nvGrpSpPr>
          <p:grpSpPr>
            <a:xfrm>
              <a:off x="4727054" y="4413802"/>
              <a:ext cx="504056" cy="488790"/>
              <a:chOff x="4727054" y="1768670"/>
              <a:chExt cx="504056" cy="488790"/>
            </a:xfrm>
          </p:grpSpPr>
          <p:sp>
            <p:nvSpPr>
              <p:cNvPr id="45" name="左中括号 4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6" name="左中括号 4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43" name="TextBox 30"/>
            <p:cNvSpPr txBox="1"/>
            <p:nvPr/>
          </p:nvSpPr>
          <p:spPr>
            <a:xfrm>
              <a:off x="5375126" y="4417948"/>
              <a:ext cx="640080" cy="368300"/>
            </a:xfrm>
            <a:prstGeom prst="rect">
              <a:avLst/>
            </a:prstGeom>
            <a:noFill/>
          </p:spPr>
          <p:txBody>
            <a:bodyPr wrap="none" rtlCol="0">
              <a:spAutoFit/>
            </a:bodyPr>
            <a:lstStyle/>
            <a:p>
              <a:r>
                <a:rPr lang="zh-CN" altLang="en-US" b="1" dirty="0">
                  <a:latin typeface="Arial" panose="020B0604020202020204"/>
                  <a:ea typeface="微软雅黑" panose="020B0503020204020204" charset="-122"/>
                  <a:sym typeface="Arial" panose="020B0604020202020204"/>
                </a:rPr>
                <a:t>总结</a:t>
              </a:r>
              <a:endParaRPr lang="zh-CN" altLang="en-US" b="1" dirty="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2" presetClass="entr" presetSubtype="4"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p:tgtEl>
                                          <p:spTgt spid="33"/>
                                        </p:tgtEl>
                                        <p:attrNameLst>
                                          <p:attrName>ppt_y</p:attrName>
                                        </p:attrNameLst>
                                      </p:cBhvr>
                                      <p:tavLst>
                                        <p:tav tm="0">
                                          <p:val>
                                            <p:strVal val="#ppt_y+#ppt_h*1.125000"/>
                                          </p:val>
                                        </p:tav>
                                        <p:tav tm="100000">
                                          <p:val>
                                            <p:strVal val="#ppt_y"/>
                                          </p:val>
                                        </p:tav>
                                      </p:tavLst>
                                    </p:anim>
                                    <p:animEffect transition="in" filter="wipe(up)">
                                      <p:cBhvr>
                                        <p:cTn id="29" dur="500"/>
                                        <p:tgtEl>
                                          <p:spTgt spid="33"/>
                                        </p:tgtEl>
                                      </p:cBhvr>
                                    </p:animEffect>
                                  </p:childTnLst>
                                </p:cTn>
                              </p:par>
                            </p:childTnLst>
                          </p:cTn>
                        </p:par>
                        <p:par>
                          <p:cTn id="30" fill="hold">
                            <p:stCondLst>
                              <p:cond delay="1000"/>
                            </p:stCondLst>
                            <p:childTnLst>
                              <p:par>
                                <p:cTn id="31" presetID="12" presetClass="entr" presetSubtype="4"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ppt_y</p:attrName>
                                        </p:attrNameLst>
                                      </p:cBhvr>
                                      <p:tavLst>
                                        <p:tav tm="0">
                                          <p:val>
                                            <p:strVal val="#ppt_y+#ppt_h*1.125000"/>
                                          </p:val>
                                        </p:tav>
                                        <p:tav tm="100000">
                                          <p:val>
                                            <p:strVal val="#ppt_y"/>
                                          </p:val>
                                        </p:tav>
                                      </p:tavLst>
                                    </p:anim>
                                    <p:animEffect transition="in" filter="wipe(up)">
                                      <p:cBhvr>
                                        <p:cTn id="34" dur="500"/>
                                        <p:tgtEl>
                                          <p:spTgt spid="34"/>
                                        </p:tgtEl>
                                      </p:cBhvr>
                                    </p:animEffect>
                                  </p:childTnLst>
                                </p:cTn>
                              </p:par>
                            </p:childTnLst>
                          </p:cTn>
                        </p:par>
                        <p:par>
                          <p:cTn id="35" fill="hold">
                            <p:stCondLst>
                              <p:cond delay="1500"/>
                            </p:stCondLst>
                            <p:childTnLst>
                              <p:par>
                                <p:cTn id="36" presetID="12" presetClass="entr" presetSubtype="4"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childTnLst>
                          </p:cTn>
                        </p:par>
                        <p:par>
                          <p:cTn id="40" fill="hold">
                            <p:stCondLst>
                              <p:cond delay="2000"/>
                            </p:stCondLst>
                            <p:childTnLst>
                              <p:par>
                                <p:cTn id="41" presetID="1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p:tgtEl>
                                          <p:spTgt spid="38"/>
                                        </p:tgtEl>
                                        <p:attrNameLst>
                                          <p:attrName>ppt_y</p:attrName>
                                        </p:attrNameLst>
                                      </p:cBhvr>
                                      <p:tavLst>
                                        <p:tav tm="0">
                                          <p:val>
                                            <p:strVal val="#ppt_y+#ppt_h*1.125000"/>
                                          </p:val>
                                        </p:tav>
                                        <p:tav tm="100000">
                                          <p:val>
                                            <p:strVal val="#ppt_y"/>
                                          </p:val>
                                        </p:tav>
                                      </p:tavLst>
                                    </p:anim>
                                    <p:animEffect transition="in" filter="wipe(up)">
                                      <p:cBhvr>
                                        <p:cTn id="44" dur="500"/>
                                        <p:tgtEl>
                                          <p:spTgt spid="38"/>
                                        </p:tgtEl>
                                      </p:cBhvr>
                                    </p:animEffect>
                                  </p:childTnLst>
                                </p:cTn>
                              </p:par>
                              <p:par>
                                <p:cTn id="45" presetID="3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fltVal val="0"/>
                                          </p:val>
                                        </p:tav>
                                        <p:tav tm="100000">
                                          <p:val>
                                            <p:strVal val="#ppt_w"/>
                                          </p:val>
                                        </p:tav>
                                      </p:tavLst>
                                    </p:anim>
                                    <p:anim calcmode="lin" valueType="num">
                                      <p:cBhvr>
                                        <p:cTn id="48" dur="1000" fill="hold"/>
                                        <p:tgtEl>
                                          <p:spTgt spid="36"/>
                                        </p:tgtEl>
                                        <p:attrNameLst>
                                          <p:attrName>ppt_h</p:attrName>
                                        </p:attrNameLst>
                                      </p:cBhvr>
                                      <p:tavLst>
                                        <p:tav tm="0">
                                          <p:val>
                                            <p:fltVal val="0"/>
                                          </p:val>
                                        </p:tav>
                                        <p:tav tm="100000">
                                          <p:val>
                                            <p:strVal val="#ppt_h"/>
                                          </p:val>
                                        </p:tav>
                                      </p:tavLst>
                                    </p:anim>
                                    <p:anim calcmode="lin" valueType="num">
                                      <p:cBhvr>
                                        <p:cTn id="49" dur="1000" fill="hold"/>
                                        <p:tgtEl>
                                          <p:spTgt spid="36"/>
                                        </p:tgtEl>
                                        <p:attrNameLst>
                                          <p:attrName>style.rotation</p:attrName>
                                        </p:attrNameLst>
                                      </p:cBhvr>
                                      <p:tavLst>
                                        <p:tav tm="0">
                                          <p:val>
                                            <p:fltVal val="90"/>
                                          </p:val>
                                        </p:tav>
                                        <p:tav tm="100000">
                                          <p:val>
                                            <p:fltVal val="0"/>
                                          </p:val>
                                        </p:tav>
                                      </p:tavLst>
                                    </p:anim>
                                    <p:animEffect transition="in" filter="fade">
                                      <p:cBhvr>
                                        <p:cTn id="50" dur="1000"/>
                                        <p:tgtEl>
                                          <p:spTgt spid="36"/>
                                        </p:tgtEl>
                                      </p:cBhvr>
                                    </p:animEffect>
                                  </p:childTnLst>
                                </p:cTn>
                              </p:par>
                              <p:par>
                                <p:cTn id="51" presetID="3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1000" fill="hold"/>
                                        <p:tgtEl>
                                          <p:spTgt spid="37"/>
                                        </p:tgtEl>
                                        <p:attrNameLst>
                                          <p:attrName>ppt_w</p:attrName>
                                        </p:attrNameLst>
                                      </p:cBhvr>
                                      <p:tavLst>
                                        <p:tav tm="0">
                                          <p:val>
                                            <p:fltVal val="0"/>
                                          </p:val>
                                        </p:tav>
                                        <p:tav tm="100000">
                                          <p:val>
                                            <p:strVal val="#ppt_w"/>
                                          </p:val>
                                        </p:tav>
                                      </p:tavLst>
                                    </p:anim>
                                    <p:anim calcmode="lin" valueType="num">
                                      <p:cBhvr>
                                        <p:cTn id="54" dur="1000" fill="hold"/>
                                        <p:tgtEl>
                                          <p:spTgt spid="37"/>
                                        </p:tgtEl>
                                        <p:attrNameLst>
                                          <p:attrName>ppt_h</p:attrName>
                                        </p:attrNameLst>
                                      </p:cBhvr>
                                      <p:tavLst>
                                        <p:tav tm="0">
                                          <p:val>
                                            <p:fltVal val="0"/>
                                          </p:val>
                                        </p:tav>
                                        <p:tav tm="100000">
                                          <p:val>
                                            <p:strVal val="#ppt_h"/>
                                          </p:val>
                                        </p:tav>
                                      </p:tavLst>
                                    </p:anim>
                                    <p:anim calcmode="lin" valueType="num">
                                      <p:cBhvr>
                                        <p:cTn id="55" dur="1000" fill="hold"/>
                                        <p:tgtEl>
                                          <p:spTgt spid="37"/>
                                        </p:tgtEl>
                                        <p:attrNameLst>
                                          <p:attrName>style.rotation</p:attrName>
                                        </p:attrNameLst>
                                      </p:cBhvr>
                                      <p:tavLst>
                                        <p:tav tm="0">
                                          <p:val>
                                            <p:fltVal val="90"/>
                                          </p:val>
                                        </p:tav>
                                        <p:tav tm="100000">
                                          <p:val>
                                            <p:fltVal val="0"/>
                                          </p:val>
                                        </p:tav>
                                      </p:tavLst>
                                    </p:anim>
                                    <p:animEffect transition="in" filter="fade">
                                      <p:cBhvr>
                                        <p:cTn id="56" dur="1000"/>
                                        <p:tgtEl>
                                          <p:spTgt spid="37"/>
                                        </p:tgtEl>
                                      </p:cBhvr>
                                    </p:animEffect>
                                  </p:childTnLst>
                                </p:cTn>
                              </p:par>
                              <p:par>
                                <p:cTn id="57" presetID="3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1000" fill="hold"/>
                                        <p:tgtEl>
                                          <p:spTgt spid="40"/>
                                        </p:tgtEl>
                                        <p:attrNameLst>
                                          <p:attrName>ppt_w</p:attrName>
                                        </p:attrNameLst>
                                      </p:cBhvr>
                                      <p:tavLst>
                                        <p:tav tm="0">
                                          <p:val>
                                            <p:fltVal val="0"/>
                                          </p:val>
                                        </p:tav>
                                        <p:tav tm="100000">
                                          <p:val>
                                            <p:strVal val="#ppt_w"/>
                                          </p:val>
                                        </p:tav>
                                      </p:tavLst>
                                    </p:anim>
                                    <p:anim calcmode="lin" valueType="num">
                                      <p:cBhvr>
                                        <p:cTn id="60" dur="1000" fill="hold"/>
                                        <p:tgtEl>
                                          <p:spTgt spid="40"/>
                                        </p:tgtEl>
                                        <p:attrNameLst>
                                          <p:attrName>ppt_h</p:attrName>
                                        </p:attrNameLst>
                                      </p:cBhvr>
                                      <p:tavLst>
                                        <p:tav tm="0">
                                          <p:val>
                                            <p:fltVal val="0"/>
                                          </p:val>
                                        </p:tav>
                                        <p:tav tm="100000">
                                          <p:val>
                                            <p:strVal val="#ppt_h"/>
                                          </p:val>
                                        </p:tav>
                                      </p:tavLst>
                                    </p:anim>
                                    <p:anim calcmode="lin" valueType="num">
                                      <p:cBhvr>
                                        <p:cTn id="61" dur="1000" fill="hold"/>
                                        <p:tgtEl>
                                          <p:spTgt spid="40"/>
                                        </p:tgtEl>
                                        <p:attrNameLst>
                                          <p:attrName>style.rotation</p:attrName>
                                        </p:attrNameLst>
                                      </p:cBhvr>
                                      <p:tavLst>
                                        <p:tav tm="0">
                                          <p:val>
                                            <p:fltVal val="90"/>
                                          </p:val>
                                        </p:tav>
                                        <p:tav tm="100000">
                                          <p:val>
                                            <p:fltVal val="0"/>
                                          </p:val>
                                        </p:tav>
                                      </p:tavLst>
                                    </p:anim>
                                    <p:animEffect transition="in" filter="fade">
                                      <p:cBhvr>
                                        <p:cTn id="62" dur="1000"/>
                                        <p:tgtEl>
                                          <p:spTgt spid="40"/>
                                        </p:tgtEl>
                                      </p:cBhvr>
                                    </p:animEffect>
                                  </p:childTnLst>
                                </p:cTn>
                              </p:par>
                              <p:par>
                                <p:cTn id="63" presetID="3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 name="矩形 6"/>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矩形 7"/>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TextBox 14"/>
          <p:cNvSpPr txBox="1"/>
          <p:nvPr/>
        </p:nvSpPr>
        <p:spPr>
          <a:xfrm>
            <a:off x="2665095" y="3079750"/>
            <a:ext cx="4725670" cy="2168525"/>
          </a:xfrm>
          <a:prstGeom prst="rect">
            <a:avLst/>
          </a:prstGeom>
          <a:noFill/>
        </p:spPr>
        <p:txBody>
          <a:bodyPr wrap="square" rtlCol="0">
            <a:spAutoFit/>
          </a:bodyPr>
          <a:lstStyle/>
          <a:p>
            <a:pPr>
              <a:lnSpc>
                <a:spcPct val="150000"/>
              </a:lnSpc>
            </a:pP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（1）优化控制算法</a:t>
            </a:r>
            <a:endPar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（2）完成</a:t>
            </a:r>
            <a:r>
              <a:rPr lang="en-US" altLang="zh-CN" spc="300" dirty="0">
                <a:solidFill>
                  <a:schemeClr val="bg1"/>
                </a:solidFill>
                <a:latin typeface="Arial" panose="020B0604020202020204"/>
                <a:ea typeface="微软雅黑" panose="020B0503020204020204" charset="-122"/>
                <a:cs typeface="Open Sans" pitchFamily="34" charset="0"/>
                <a:sym typeface="Arial" panose="020B0604020202020204"/>
              </a:rPr>
              <a:t>PCB</a:t>
            </a: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设计</a:t>
            </a:r>
            <a:endPar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（3）优化</a:t>
            </a:r>
            <a:r>
              <a:rPr lang="en-US" altLang="zh-CN" spc="300" dirty="0">
                <a:solidFill>
                  <a:schemeClr val="bg1"/>
                </a:solidFill>
                <a:latin typeface="Arial" panose="020B0604020202020204"/>
                <a:ea typeface="微软雅黑" panose="020B0503020204020204" charset="-122"/>
                <a:cs typeface="Open Sans" pitchFamily="34" charset="0"/>
                <a:sym typeface="Arial" panose="020B0604020202020204"/>
              </a:rPr>
              <a:t>APP</a:t>
            </a: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的功能设计和</a:t>
            </a:r>
            <a:r>
              <a:rPr lang="en-US" altLang="zh-CN" spc="300" dirty="0">
                <a:solidFill>
                  <a:schemeClr val="bg1"/>
                </a:solidFill>
                <a:latin typeface="Arial" panose="020B0604020202020204"/>
                <a:ea typeface="微软雅黑" panose="020B0503020204020204" charset="-122"/>
                <a:cs typeface="Open Sans" pitchFamily="34" charset="0"/>
                <a:sym typeface="Arial" panose="020B0604020202020204"/>
              </a:rPr>
              <a:t>UI</a:t>
            </a:r>
            <a:endPar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（4）降低功耗</a:t>
            </a:r>
            <a:endPar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rPr>
              <a:t> </a:t>
            </a:r>
            <a:endParaRPr lang="zh-CN" altLang="en-US" spc="300" dirty="0">
              <a:solidFill>
                <a:schemeClr val="bg1"/>
              </a:solidFill>
              <a:latin typeface="Arial" panose="020B0604020202020204"/>
              <a:ea typeface="微软雅黑" panose="020B0503020204020204" charset="-122"/>
              <a:cs typeface="Open Sans" pitchFamily="34" charset="0"/>
              <a:sym typeface="Arial" panose="020B0604020202020204"/>
            </a:endParaRPr>
          </a:p>
        </p:txBody>
      </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l="22059" t="26308" r="33141" b="10693"/>
          <a:stretch>
            <a:fillRect/>
          </a:stretch>
        </p:blipFill>
        <p:spPr>
          <a:xfrm>
            <a:off x="7650578" y="3176972"/>
            <a:ext cx="1612980" cy="1512168"/>
          </a:xfrm>
          <a:prstGeom prst="rect">
            <a:avLst/>
          </a:prstGeom>
        </p:spPr>
      </p:pic>
      <p:sp>
        <p:nvSpPr>
          <p:cNvPr id="12" name="矩形 11"/>
          <p:cNvSpPr/>
          <p:nvPr/>
        </p:nvSpPr>
        <p:spPr>
          <a:xfrm>
            <a:off x="10824388" y="678726"/>
            <a:ext cx="640080" cy="368300"/>
          </a:xfrm>
          <a:prstGeom prst="rect">
            <a:avLst/>
          </a:prstGeom>
        </p:spPr>
        <p:txBody>
          <a:bodyPr wrap="square">
            <a:spAutoFit/>
          </a:bodyPr>
          <a:lstStyle/>
          <a:p>
            <a:pPr algn="l"/>
            <a:r>
              <a:rPr lang="zh-CN" altLang="en-US" b="1" dirty="0">
                <a:latin typeface="Arial" panose="020B0604020202020204"/>
                <a:ea typeface="微软雅黑" panose="020B0503020204020204" charset="-122"/>
                <a:sym typeface="Arial" panose="020B0604020202020204"/>
              </a:rPr>
              <a:t>总结 </a:t>
            </a:r>
            <a:endParaRPr lang="zh-CN" altLang="en-US" b="1" dirty="0">
              <a:solidFill>
                <a:srgbClr val="C00000"/>
              </a:solidFill>
              <a:latin typeface="Arial" panose="020B0604020202020204"/>
              <a:ea typeface="微软雅黑" panose="020B0503020204020204" charset="-122"/>
              <a:sym typeface="Arial" panose="020B0604020202020204"/>
            </a:endParaRPr>
          </a:p>
        </p:txBody>
      </p:sp>
      <p:sp>
        <p:nvSpPr>
          <p:cNvPr id="14" name="文本框 13"/>
          <p:cNvSpPr txBox="1"/>
          <p:nvPr/>
        </p:nvSpPr>
        <p:spPr>
          <a:xfrm>
            <a:off x="2665105" y="2540005"/>
            <a:ext cx="1605280" cy="521970"/>
          </a:xfrm>
          <a:prstGeom prst="rect">
            <a:avLst/>
          </a:prstGeom>
          <a:noFill/>
        </p:spPr>
        <p:txBody>
          <a:bodyPr wrap="none" rtlCol="0">
            <a:spAutoFit/>
          </a:bodyPr>
          <a:p>
            <a:r>
              <a:rPr lang="zh-CN" altLang="en-US" sz="2800" b="1" dirty="0">
                <a:solidFill>
                  <a:schemeClr val="bg1"/>
                </a:solidFill>
                <a:latin typeface="Arial" panose="020B0604020202020204"/>
                <a:ea typeface="微软雅黑" panose="020B0503020204020204" charset="-122"/>
                <a:sym typeface="Arial" panose="020B0604020202020204"/>
              </a:rPr>
              <a:t>有待改进</a:t>
            </a:r>
            <a:endParaRPr lang="zh-CN" altLang="en-US" sz="2800" b="1" dirty="0">
              <a:solidFill>
                <a:schemeClr val="bg1"/>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4018953"/>
            <a:chOff x="3862958" y="1655787"/>
            <a:chExt cx="3816424" cy="4018953"/>
          </a:xfrm>
        </p:grpSpPr>
        <p:sp>
          <p:nvSpPr>
            <p:cNvPr id="3" name="TextBox 2"/>
            <p:cNvSpPr txBox="1"/>
            <p:nvPr/>
          </p:nvSpPr>
          <p:spPr>
            <a:xfrm>
              <a:off x="4996305" y="2685999"/>
              <a:ext cx="1630680" cy="1753235"/>
            </a:xfrm>
            <a:prstGeom prst="rect">
              <a:avLst/>
            </a:prstGeom>
            <a:noFill/>
          </p:spPr>
          <p:txBody>
            <a:bodyPr wrap="none" rtlCol="0">
              <a:spAutoFit/>
            </a:bodyPr>
            <a:lstStyle/>
            <a:p>
              <a:pPr algn="ctr"/>
              <a:r>
                <a:rPr lang="zh-CN" altLang="en-US" sz="5400" spc="300" dirty="0" smtClean="0">
                  <a:solidFill>
                    <a:schemeClr val="tx1">
                      <a:lumMod val="85000"/>
                      <a:lumOff val="15000"/>
                    </a:schemeClr>
                  </a:solidFill>
                  <a:latin typeface="Arial" panose="020B0604020202020204"/>
                  <a:ea typeface="微软雅黑" panose="020B0503020204020204" charset="-122"/>
                  <a:sym typeface="Arial" panose="020B0604020202020204"/>
                </a:rPr>
                <a:t>感谢</a:t>
              </a:r>
              <a:endParaRPr lang="en-US" altLang="zh-CN" sz="5400" spc="300" dirty="0" smtClean="0">
                <a:solidFill>
                  <a:schemeClr val="tx1">
                    <a:lumMod val="85000"/>
                    <a:lumOff val="15000"/>
                  </a:schemeClr>
                </a:solidFill>
                <a:latin typeface="Arial" panose="020B0604020202020204"/>
                <a:ea typeface="微软雅黑" panose="020B0503020204020204" charset="-122"/>
                <a:sym typeface="Arial" panose="020B0604020202020204"/>
              </a:endParaRPr>
            </a:p>
            <a:p>
              <a:pPr algn="ctr"/>
              <a:r>
                <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rPr>
                <a:t>聆听</a:t>
              </a:r>
              <a:endParaRPr lang="zh-CN" altLang="en-US" sz="54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5" name="圆角矩形 4"/>
            <p:cNvSpPr/>
            <p:nvPr/>
          </p:nvSpPr>
          <p:spPr>
            <a:xfrm>
              <a:off x="4439022" y="4653135"/>
              <a:ext cx="2736304" cy="102160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Arial" panose="020B0604020202020204"/>
                  <a:ea typeface="微软雅黑" panose="020B0503020204020204" charset="-122"/>
                  <a:sym typeface="Arial" panose="020B0604020202020204"/>
                </a:rPr>
                <a:t>汇报时间：</a:t>
              </a:r>
              <a:r>
                <a:rPr lang="en-US" altLang="zh-CN" dirty="0">
                  <a:solidFill>
                    <a:schemeClr val="bg1"/>
                  </a:solidFill>
                  <a:latin typeface="Arial" panose="020B0604020202020204"/>
                  <a:ea typeface="微软雅黑" panose="020B0503020204020204" charset="-122"/>
                  <a:sym typeface="Arial" panose="020B0604020202020204"/>
                </a:rPr>
                <a:t>2019</a:t>
              </a:r>
              <a:r>
                <a:rPr lang="zh-CN" altLang="en-US" dirty="0">
                  <a:solidFill>
                    <a:schemeClr val="bg1"/>
                  </a:solidFill>
                  <a:latin typeface="Arial" panose="020B0604020202020204"/>
                  <a:ea typeface="微软雅黑" panose="020B0503020204020204" charset="-122"/>
                  <a:sym typeface="Arial" panose="020B0604020202020204"/>
                </a:rPr>
                <a:t>年</a:t>
              </a:r>
              <a:r>
                <a:rPr lang="en-US" altLang="zh-CN" dirty="0">
                  <a:solidFill>
                    <a:schemeClr val="bg1"/>
                  </a:solidFill>
                  <a:latin typeface="Arial" panose="020B0604020202020204"/>
                  <a:ea typeface="微软雅黑" panose="020B0503020204020204" charset="-122"/>
                  <a:sym typeface="Arial" panose="020B0604020202020204"/>
                </a:rPr>
                <a:t>5</a:t>
              </a:r>
              <a:r>
                <a:rPr lang="zh-CN" altLang="en-US" dirty="0">
                  <a:solidFill>
                    <a:schemeClr val="bg1"/>
                  </a:solidFill>
                  <a:latin typeface="Arial" panose="020B0604020202020204"/>
                  <a:ea typeface="微软雅黑" panose="020B0503020204020204" charset="-122"/>
                  <a:sym typeface="Arial" panose="020B0604020202020204"/>
                </a:rPr>
                <a:t>月      汇报人：何润</a:t>
              </a:r>
              <a:endParaRPr lang="zh-CN" altLang="en-US" dirty="0">
                <a:solidFill>
                  <a:schemeClr val="bg1"/>
                </a:solidFill>
                <a:latin typeface="Arial" panose="020B0604020202020204"/>
                <a:ea typeface="微软雅黑" panose="020B0503020204020204" charset="-122"/>
                <a:sym typeface="Arial" panose="020B0604020202020204"/>
              </a:endParaRP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rPr>
              <a:t>PART</a:t>
            </a:r>
            <a:endPar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panose="020B0604020202020204"/>
                <a:ea typeface="微软雅黑" panose="020B0503020204020204" charset="-122"/>
                <a:sym typeface="Arial" panose="020B0604020202020204"/>
              </a:rPr>
              <a:t>1</a:t>
            </a:r>
            <a:endParaRPr lang="zh-CN" altLang="en-US" sz="9600" b="1"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28" name="TextBox 27"/>
          <p:cNvSpPr txBox="1"/>
          <p:nvPr/>
        </p:nvSpPr>
        <p:spPr>
          <a:xfrm>
            <a:off x="5375126" y="2955654"/>
            <a:ext cx="2926080" cy="645160"/>
          </a:xfrm>
          <a:prstGeom prst="rect">
            <a:avLst/>
          </a:prstGeom>
          <a:noFill/>
        </p:spPr>
        <p:txBody>
          <a:bodyPr wrap="none" rtlCol="0">
            <a:spAutoFit/>
          </a:bodyPr>
          <a:lstStyle/>
          <a:p>
            <a:pPr algn="l"/>
            <a:r>
              <a:rPr lang="zh-CN" altLang="en-US" sz="3600" b="1" dirty="0">
                <a:latin typeface="Arial" panose="020B0604020202020204"/>
                <a:ea typeface="微软雅黑" panose="020B0503020204020204" charset="-122"/>
                <a:sym typeface="Arial" panose="020B0604020202020204"/>
              </a:rPr>
              <a:t>系统总体架构</a:t>
            </a:r>
            <a:endParaRPr lang="zh-CN" altLang="en-US" sz="3600" spc="300" dirty="0">
              <a:latin typeface="Arial" panose="020B0604020202020204"/>
              <a:ea typeface="微软雅黑" panose="020B0503020204020204" charset="-122"/>
              <a:sym typeface="Arial" panose="020B0604020202020204"/>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097280" cy="368300"/>
          </a:xfrm>
          <a:prstGeom prst="rect">
            <a:avLst/>
          </a:prstGeom>
        </p:spPr>
        <p:txBody>
          <a:bodyPr wrap="none">
            <a:spAutoFit/>
          </a:bodyPr>
          <a:lstStyle/>
          <a:p>
            <a:pPr algn="l"/>
            <a:r>
              <a:rPr lang="zh-CN" altLang="en-US" b="1" dirty="0">
                <a:latin typeface="Arial" panose="020B0604020202020204"/>
                <a:ea typeface="微软雅黑" panose="020B0503020204020204" charset="-122"/>
                <a:sym typeface="Arial" panose="020B0604020202020204"/>
              </a:rPr>
              <a:t>背景研究</a:t>
            </a:r>
            <a:endParaRPr lang="zh-CN" altLang="en-US" b="1" dirty="0">
              <a:latin typeface="Arial" panose="020B0604020202020204"/>
              <a:ea typeface="微软雅黑" panose="020B0503020204020204" charset="-122"/>
              <a:sym typeface="Arial" panose="020B0604020202020204"/>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 name="TextBox 8"/>
          <p:cNvSpPr txBox="1"/>
          <p:nvPr/>
        </p:nvSpPr>
        <p:spPr>
          <a:xfrm>
            <a:off x="6195395" y="2208735"/>
            <a:ext cx="4680520" cy="4984750"/>
          </a:xfrm>
          <a:prstGeom prst="rect">
            <a:avLst/>
          </a:prstGeom>
          <a:noFill/>
        </p:spPr>
        <p:txBody>
          <a:bodyPr wrap="square" rtlCol="0">
            <a:spAutoFit/>
          </a:bodyPr>
          <a:lstStyle/>
          <a:p>
            <a:pPr>
              <a:lnSpc>
                <a:spcPct val="150000"/>
              </a:lnSpc>
            </a:pPr>
            <a:r>
              <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rPr>
              <a:t>临床治疗中，医护人员会根据药物和患者身体状况的不同而设置合适的输液速度。如果输液速度过快，会导致患者药物中毒，更严重时会造成患者心力衰竭或者水肿；而如果速度过慢则会无谓的延长输液时间，给医护人员和患者增加不必要的工作负担。所以我们决定开发一个基于80c51的点滴预警系统，使其能调节滴速，并且预知输液完成时间，达到预警的目的。</a:t>
            </a:r>
            <a:endPar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endParaRPr lang="zh-CN" altLang="en-US" sz="1600" b="1"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endParaRPr lang="zh-CN" altLang="en-US" sz="1600" b="1"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cxnSp>
        <p:nvCxnSpPr>
          <p:cNvPr id="11" name="直接连接符 10"/>
          <p:cNvCxnSpPr/>
          <p:nvPr/>
        </p:nvCxnSpPr>
        <p:spPr>
          <a:xfrm flipH="1">
            <a:off x="6383238" y="303562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487694" y="4509120"/>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timg"/>
          <p:cNvPicPr>
            <a:picLocks noChangeAspect="1"/>
          </p:cNvPicPr>
          <p:nvPr/>
        </p:nvPicPr>
        <p:blipFill>
          <a:blip r:embed="rId1"/>
          <a:stretch>
            <a:fillRect/>
          </a:stretch>
        </p:blipFill>
        <p:spPr>
          <a:xfrm>
            <a:off x="1012190" y="2208530"/>
            <a:ext cx="4721860" cy="3144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3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par>
                                <p:cTn id="16" presetID="3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303780" cy="645160"/>
          </a:xfrm>
          <a:prstGeom prst="rect">
            <a:avLst/>
          </a:prstGeom>
        </p:spPr>
        <p:txBody>
          <a:bodyPr wrap="none">
            <a:spAutoFit/>
          </a:bodyPr>
          <a:lstStyle/>
          <a:p>
            <a:pPr algn="l"/>
            <a:r>
              <a:rPr lang="en-US" altLang="zh-CN" b="1" dirty="0">
                <a:latin typeface="Arial" panose="020B0604020202020204"/>
                <a:ea typeface="微软雅黑" panose="020B0503020204020204" charset="-122"/>
                <a:sym typeface="Arial" panose="020B0604020202020204"/>
              </a:rPr>
              <a:t> </a:t>
            </a:r>
            <a:r>
              <a:rPr lang="zh-CN" altLang="en-US" b="1" dirty="0">
                <a:latin typeface="Arial" panose="020B0604020202020204"/>
                <a:ea typeface="微软雅黑" panose="020B0503020204020204" charset="-122"/>
                <a:sym typeface="Arial" panose="020B0604020202020204"/>
              </a:rPr>
              <a:t>本系统将解决的问题</a:t>
            </a:r>
            <a:endParaRPr lang="zh-CN" altLang="en-US" b="1" dirty="0">
              <a:latin typeface="Arial" panose="020B0604020202020204"/>
              <a:ea typeface="微软雅黑" panose="020B0503020204020204" charset="-122"/>
              <a:sym typeface="Arial" panose="020B0604020202020204"/>
            </a:endParaRPr>
          </a:p>
          <a:p>
            <a:endParaRPr lang="zh-CN" altLang="en-US" b="1" dirty="0">
              <a:latin typeface="Arial" panose="020B0604020202020204"/>
              <a:ea typeface="微软雅黑" panose="020B0503020204020204" charset="-122"/>
              <a:sym typeface="Arial" panose="020B0604020202020204"/>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 name="TextBox 5"/>
          <p:cNvSpPr txBox="1"/>
          <p:nvPr/>
        </p:nvSpPr>
        <p:spPr>
          <a:xfrm>
            <a:off x="1486694" y="2697887"/>
            <a:ext cx="2952328" cy="922020"/>
          </a:xfrm>
          <a:prstGeom prst="rect">
            <a:avLst/>
          </a:prstGeom>
          <a:noFill/>
        </p:spPr>
        <p:txBody>
          <a:bodyPr wrap="square" rtlCol="0">
            <a:spAutoFit/>
          </a:bodyPr>
          <a:lstStyle/>
          <a:p>
            <a:pPr marL="342900" indent="-342900">
              <a:lnSpc>
                <a:spcPct val="150000"/>
              </a:lnSpc>
              <a:buFont typeface="+mj-ea"/>
              <a:buAutoNum type="circleNumDbPlain"/>
            </a:pPr>
            <a:r>
              <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rPr>
              <a:t>如何对透明不规则的液滴进行检测？</a:t>
            </a:r>
            <a:endPar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7" name="TextBox 6"/>
          <p:cNvSpPr txBox="1"/>
          <p:nvPr/>
        </p:nvSpPr>
        <p:spPr>
          <a:xfrm>
            <a:off x="4691050" y="2697887"/>
            <a:ext cx="2952328" cy="1337945"/>
          </a:xfrm>
          <a:prstGeom prst="rect">
            <a:avLst/>
          </a:prstGeom>
          <a:noFill/>
        </p:spPr>
        <p:txBody>
          <a:bodyPr wrap="square" rtlCol="0">
            <a:spAutoFit/>
          </a:bodyPr>
          <a:lstStyle/>
          <a:p>
            <a:pPr marL="342900" indent="-342900">
              <a:lnSpc>
                <a:spcPct val="150000"/>
              </a:lnSpc>
              <a:buFont typeface="+mj-ea"/>
              <a:buAutoNum type="circleNumDbPlain" startAt="2"/>
            </a:pPr>
            <a:r>
              <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rPr>
              <a:t>滴速控制算法的选择以及如何实现预警功能？</a:t>
            </a:r>
            <a:endPar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8" name="TextBox 7"/>
          <p:cNvSpPr txBox="1"/>
          <p:nvPr/>
        </p:nvSpPr>
        <p:spPr>
          <a:xfrm>
            <a:off x="7895406" y="2697887"/>
            <a:ext cx="2952328" cy="922020"/>
          </a:xfrm>
          <a:prstGeom prst="rect">
            <a:avLst/>
          </a:prstGeom>
          <a:noFill/>
        </p:spPr>
        <p:txBody>
          <a:bodyPr wrap="square" rtlCol="0">
            <a:spAutoFit/>
          </a:bodyPr>
          <a:lstStyle/>
          <a:p>
            <a:pPr marL="342900" indent="-342900">
              <a:lnSpc>
                <a:spcPct val="150000"/>
              </a:lnSpc>
              <a:buFont typeface="+mj-ea"/>
              <a:buAutoNum type="circleNumDbPlain" startAt="3"/>
            </a:pPr>
            <a:r>
              <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rPr>
              <a:t>如何实现人机交互及智能？</a:t>
            </a:r>
            <a:endParaRPr lang="zh-CN" altLang="en-US" b="1"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cxnSp>
        <p:nvCxnSpPr>
          <p:cNvPr id="11" name="直接连接符 10"/>
          <p:cNvCxnSpPr/>
          <p:nvPr/>
        </p:nvCxnSpPr>
        <p:spPr>
          <a:xfrm>
            <a:off x="7679382" y="273940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39022" y="273940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2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681480" cy="368300"/>
          </a:xfrm>
          <a:prstGeom prst="rect">
            <a:avLst/>
          </a:prstGeom>
        </p:spPr>
        <p:txBody>
          <a:bodyPr wrap="none">
            <a:spAutoFit/>
          </a:bodyPr>
          <a:lstStyle/>
          <a:p>
            <a:pPr algn="l"/>
            <a:r>
              <a:rPr lang="en-US" altLang="zh-CN" b="1" dirty="0">
                <a:latin typeface="Arial" panose="020B0604020202020204"/>
                <a:ea typeface="微软雅黑" panose="020B0503020204020204" charset="-122"/>
                <a:sym typeface="Arial" panose="020B0604020202020204"/>
              </a:rPr>
              <a:t>  </a:t>
            </a:r>
            <a:r>
              <a:rPr lang="zh-CN" altLang="en-US" b="1" dirty="0">
                <a:latin typeface="Arial" panose="020B0604020202020204"/>
                <a:ea typeface="微软雅黑" panose="020B0503020204020204" charset="-122"/>
                <a:sym typeface="Arial" panose="020B0604020202020204"/>
              </a:rPr>
              <a:t>系统总体架构</a:t>
            </a:r>
            <a:endParaRPr lang="zh-CN" altLang="en-US" b="1" dirty="0">
              <a:latin typeface="Arial" panose="020B0604020202020204"/>
              <a:ea typeface="微软雅黑" panose="020B0503020204020204" charset="-122"/>
              <a:sym typeface="Arial" panose="020B0604020202020204"/>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TextBox 9"/>
          <p:cNvSpPr txBox="1"/>
          <p:nvPr/>
        </p:nvSpPr>
        <p:spPr>
          <a:xfrm>
            <a:off x="1068070" y="2440305"/>
            <a:ext cx="9707245" cy="2306955"/>
          </a:xfrm>
          <a:prstGeom prst="rect">
            <a:avLst/>
          </a:prstGeom>
          <a:noFill/>
        </p:spPr>
        <p:txBody>
          <a:bodyPr wrap="square" rtlCol="0">
            <a:spAutoFit/>
          </a:bodyPr>
          <a:lstStyle/>
          <a:p>
            <a:pP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1.主站：本系统采用病人的手机作为数据主站，能够实时接收并显示从站发送的输液速度信息，病人也可以通过手机远程发送控制命令，对输液速度进行实时监视与调控。</a:t>
            </a: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a:p>
            <a:pPr>
              <a:lnSpc>
                <a:spcPct val="150000"/>
              </a:lnSpc>
            </a:pPr>
            <a:r>
              <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rPr>
              <a:t>2.从站：本系统将单端运行的输液监控装置作为数据从站，完成对输液过程中滴速的检测与控制，将输液过程中速度数据信息发送到主站（病人手机），从而完成整个监护过程，并且同时可以接受主站的控制命令完成对输液状态的调节。</a:t>
            </a:r>
            <a:endParaRPr lang="zh-CN" altLang="en-US" sz="1600" spc="300" dirty="0">
              <a:solidFill>
                <a:schemeClr val="tx1"/>
              </a:solidFill>
              <a:latin typeface="Arial" panose="020B0604020202020204"/>
              <a:ea typeface="微软雅黑" panose="020B0503020204020204" charset="-122"/>
              <a:cs typeface="Open Sans" pitchFamily="34" charset="0"/>
              <a:sym typeface="Arial" panose="020B0604020202020204"/>
            </a:endParaRPr>
          </a:p>
        </p:txBody>
      </p:sp>
      <p:sp>
        <p:nvSpPr>
          <p:cNvPr id="11" name="TextBox 10"/>
          <p:cNvSpPr txBox="1"/>
          <p:nvPr/>
        </p:nvSpPr>
        <p:spPr>
          <a:xfrm>
            <a:off x="1054735" y="1618615"/>
            <a:ext cx="9535160" cy="645160"/>
          </a:xfrm>
          <a:prstGeom prst="rect">
            <a:avLst/>
          </a:prstGeom>
          <a:noFill/>
        </p:spPr>
        <p:txBody>
          <a:bodyPr wrap="square" rtlCol="0">
            <a:spAutoFit/>
          </a:bodyPr>
          <a:lstStyle/>
          <a:p>
            <a:r>
              <a:rPr lang="zh-CN" altLang="en-US" b="1" dirty="0">
                <a:latin typeface="Arial" panose="020B0604020202020204"/>
                <a:ea typeface="微软雅黑" panose="020B0503020204020204" charset="-122"/>
                <a:sym typeface="Arial" panose="020B0604020202020204"/>
              </a:rPr>
              <a:t>为了实现输液治疗过程中，对药物滴速的检测与控制，输液完成的远程报警，病人对输液速度的远程调控的目的，智能输液预警系统可以采取主从式结构：</a:t>
            </a:r>
            <a:endParaRPr lang="zh-CN" altLang="en-US" b="1" dirty="0">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049020" y="5013325"/>
            <a:ext cx="9726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681480" cy="368300"/>
          </a:xfrm>
          <a:prstGeom prst="rect">
            <a:avLst/>
          </a:prstGeom>
        </p:spPr>
        <p:txBody>
          <a:bodyPr wrap="none">
            <a:spAutoFit/>
          </a:bodyPr>
          <a:lstStyle/>
          <a:p>
            <a:pPr algn="l"/>
            <a:r>
              <a:rPr lang="en-US" altLang="zh-CN" b="1" dirty="0">
                <a:latin typeface="Arial" panose="020B0604020202020204"/>
                <a:ea typeface="微软雅黑" panose="020B0503020204020204" charset="-122"/>
                <a:sym typeface="Arial" panose="020B0604020202020204"/>
              </a:rPr>
              <a:t>  </a:t>
            </a:r>
            <a:r>
              <a:rPr lang="zh-CN" altLang="en-US" b="1" dirty="0">
                <a:latin typeface="Arial" panose="020B0604020202020204"/>
                <a:ea typeface="微软雅黑" panose="020B0503020204020204" charset="-122"/>
                <a:sym typeface="Arial" panose="020B0604020202020204"/>
              </a:rPr>
              <a:t>系统总体架构</a:t>
            </a:r>
            <a:endParaRPr lang="zh-CN" altLang="en-US" b="1" dirty="0">
              <a:latin typeface="Arial" panose="020B0604020202020204"/>
              <a:ea typeface="微软雅黑" panose="020B0503020204020204" charset="-122"/>
              <a:sym typeface="Arial" panose="020B0604020202020204"/>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94715" y="2703830"/>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点滴预警系统</a:t>
            </a:r>
            <a:endParaRPr lang="zh-CN" altLang="en-US" b="1">
              <a:solidFill>
                <a:schemeClr val="tx1"/>
              </a:solidFill>
            </a:endParaRPr>
          </a:p>
        </p:txBody>
      </p:sp>
      <p:sp>
        <p:nvSpPr>
          <p:cNvPr id="27" name="矩形 26"/>
          <p:cNvSpPr/>
          <p:nvPr/>
        </p:nvSpPr>
        <p:spPr>
          <a:xfrm>
            <a:off x="7374255" y="134937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远程</a:t>
            </a:r>
            <a:r>
              <a:rPr lang="en-US" altLang="zh-CN" b="1">
                <a:solidFill>
                  <a:schemeClr val="tx1"/>
                </a:solidFill>
              </a:rPr>
              <a:t>GUI</a:t>
            </a:r>
            <a:r>
              <a:rPr lang="zh-CN" altLang="en-US" b="1">
                <a:solidFill>
                  <a:schemeClr val="tx1"/>
                </a:solidFill>
              </a:rPr>
              <a:t>控制</a:t>
            </a:r>
            <a:r>
              <a:rPr lang="zh-CN" altLang="en-US" b="1">
                <a:solidFill>
                  <a:schemeClr val="tx1"/>
                </a:solidFill>
              </a:rPr>
              <a:t>页面</a:t>
            </a:r>
            <a:endParaRPr lang="zh-CN" altLang="en-US" b="1">
              <a:solidFill>
                <a:schemeClr val="tx1"/>
              </a:solidFill>
            </a:endParaRPr>
          </a:p>
        </p:txBody>
      </p:sp>
      <p:sp>
        <p:nvSpPr>
          <p:cNvPr id="28" name="矩形 27"/>
          <p:cNvSpPr/>
          <p:nvPr/>
        </p:nvSpPr>
        <p:spPr>
          <a:xfrm>
            <a:off x="5112385" y="397319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51/52</a:t>
            </a:r>
            <a:r>
              <a:rPr lang="zh-CN" altLang="en-US" b="1">
                <a:solidFill>
                  <a:schemeClr val="tx1"/>
                </a:solidFill>
              </a:rPr>
              <a:t>单片机</a:t>
            </a:r>
            <a:endParaRPr lang="zh-CN" altLang="en-US" b="1">
              <a:solidFill>
                <a:schemeClr val="tx1"/>
              </a:solidFill>
            </a:endParaRPr>
          </a:p>
        </p:txBody>
      </p:sp>
      <p:sp>
        <p:nvSpPr>
          <p:cNvPr id="29" name="矩形 28"/>
          <p:cNvSpPr/>
          <p:nvPr/>
        </p:nvSpPr>
        <p:spPr>
          <a:xfrm>
            <a:off x="2850515" y="397319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从站</a:t>
            </a:r>
            <a:endParaRPr lang="zh-CN" altLang="en-US" b="1">
              <a:solidFill>
                <a:schemeClr val="tx1"/>
              </a:solidFill>
            </a:endParaRPr>
          </a:p>
        </p:txBody>
      </p:sp>
      <p:sp>
        <p:nvSpPr>
          <p:cNvPr id="30" name="矩形 29"/>
          <p:cNvSpPr/>
          <p:nvPr/>
        </p:nvSpPr>
        <p:spPr>
          <a:xfrm>
            <a:off x="5112385" y="134937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安卓手机</a:t>
            </a:r>
            <a:endParaRPr lang="zh-CN" altLang="en-US" b="1">
              <a:solidFill>
                <a:schemeClr val="tx1"/>
              </a:solidFill>
            </a:endParaRPr>
          </a:p>
        </p:txBody>
      </p:sp>
      <p:sp>
        <p:nvSpPr>
          <p:cNvPr id="31" name="矩形 30"/>
          <p:cNvSpPr/>
          <p:nvPr/>
        </p:nvSpPr>
        <p:spPr>
          <a:xfrm>
            <a:off x="2850515" y="134937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主站</a:t>
            </a:r>
            <a:endParaRPr lang="zh-CN" altLang="en-US" b="1">
              <a:solidFill>
                <a:schemeClr val="tx1"/>
              </a:solidFill>
            </a:endParaRPr>
          </a:p>
        </p:txBody>
      </p:sp>
      <p:sp>
        <p:nvSpPr>
          <p:cNvPr id="32" name="矩形 31"/>
          <p:cNvSpPr/>
          <p:nvPr/>
        </p:nvSpPr>
        <p:spPr>
          <a:xfrm>
            <a:off x="7374255" y="289623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点滴检测</a:t>
            </a:r>
            <a:endParaRPr lang="zh-CN" altLang="en-US" b="1">
              <a:solidFill>
                <a:schemeClr val="tx1"/>
              </a:solidFill>
            </a:endParaRPr>
          </a:p>
        </p:txBody>
      </p:sp>
      <p:sp>
        <p:nvSpPr>
          <p:cNvPr id="33" name="矩形 32"/>
          <p:cNvSpPr/>
          <p:nvPr/>
        </p:nvSpPr>
        <p:spPr>
          <a:xfrm>
            <a:off x="7374255" y="3694430"/>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滴速控制</a:t>
            </a:r>
            <a:endParaRPr lang="zh-CN" altLang="en-US" b="1">
              <a:solidFill>
                <a:schemeClr val="tx1"/>
              </a:solidFill>
            </a:endParaRPr>
          </a:p>
        </p:txBody>
      </p:sp>
      <p:sp>
        <p:nvSpPr>
          <p:cNvPr id="34" name="矩形 33"/>
          <p:cNvSpPr/>
          <p:nvPr/>
        </p:nvSpPr>
        <p:spPr>
          <a:xfrm>
            <a:off x="7374255" y="446595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数据显示</a:t>
            </a:r>
            <a:endParaRPr lang="zh-CN" altLang="en-US" b="1">
              <a:solidFill>
                <a:schemeClr val="tx1"/>
              </a:solidFill>
            </a:endParaRPr>
          </a:p>
        </p:txBody>
      </p:sp>
      <p:sp>
        <p:nvSpPr>
          <p:cNvPr id="35" name="矩形 34"/>
          <p:cNvSpPr/>
          <p:nvPr/>
        </p:nvSpPr>
        <p:spPr>
          <a:xfrm>
            <a:off x="7374255" y="5238115"/>
            <a:ext cx="1487170" cy="610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无线传输</a:t>
            </a:r>
            <a:endParaRPr lang="zh-CN" altLang="en-US" b="1">
              <a:solidFill>
                <a:schemeClr val="tx1"/>
              </a:solidFill>
            </a:endParaRPr>
          </a:p>
        </p:txBody>
      </p:sp>
      <p:cxnSp>
        <p:nvCxnSpPr>
          <p:cNvPr id="36" name="直接连接符 35"/>
          <p:cNvCxnSpPr>
            <a:stCxn id="10" idx="3"/>
            <a:endCxn id="31" idx="1"/>
          </p:cNvCxnSpPr>
          <p:nvPr/>
        </p:nvCxnSpPr>
        <p:spPr>
          <a:xfrm flipV="1">
            <a:off x="2381885" y="1654810"/>
            <a:ext cx="468630" cy="135445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0" idx="3"/>
            <a:endCxn id="29" idx="1"/>
          </p:cNvCxnSpPr>
          <p:nvPr/>
        </p:nvCxnSpPr>
        <p:spPr>
          <a:xfrm>
            <a:off x="2381885" y="3009265"/>
            <a:ext cx="468630" cy="126936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31" idx="3"/>
            <a:endCxn id="30" idx="1"/>
          </p:cNvCxnSpPr>
          <p:nvPr/>
        </p:nvCxnSpPr>
        <p:spPr>
          <a:xfrm>
            <a:off x="4337685" y="1654810"/>
            <a:ext cx="774700"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6599555" y="1654175"/>
            <a:ext cx="774700"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9" idx="3"/>
            <a:endCxn id="28" idx="1"/>
          </p:cNvCxnSpPr>
          <p:nvPr/>
        </p:nvCxnSpPr>
        <p:spPr>
          <a:xfrm>
            <a:off x="4337685" y="4278630"/>
            <a:ext cx="774700"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stCxn id="28" idx="3"/>
            <a:endCxn id="32" idx="1"/>
          </p:cNvCxnSpPr>
          <p:nvPr/>
        </p:nvCxnSpPr>
        <p:spPr>
          <a:xfrm flipV="1">
            <a:off x="6599555" y="3201670"/>
            <a:ext cx="774700" cy="107696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28" idx="3"/>
            <a:endCxn id="33" idx="1"/>
          </p:cNvCxnSpPr>
          <p:nvPr/>
        </p:nvCxnSpPr>
        <p:spPr>
          <a:xfrm flipV="1">
            <a:off x="6599555" y="3999865"/>
            <a:ext cx="774700" cy="27876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28" idx="3"/>
            <a:endCxn id="34" idx="1"/>
          </p:cNvCxnSpPr>
          <p:nvPr/>
        </p:nvCxnSpPr>
        <p:spPr>
          <a:xfrm>
            <a:off x="6599555" y="4278630"/>
            <a:ext cx="774700" cy="49276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28" idx="3"/>
            <a:endCxn id="35" idx="1"/>
          </p:cNvCxnSpPr>
          <p:nvPr/>
        </p:nvCxnSpPr>
        <p:spPr>
          <a:xfrm>
            <a:off x="6599555" y="4278630"/>
            <a:ext cx="774700" cy="12649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rPr>
              <a:t>PART</a:t>
            </a:r>
            <a:endParaRPr lang="en-US" altLang="zh-CN" sz="3600" spc="300"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panose="020B0604020202020204"/>
                <a:ea typeface="微软雅黑" panose="020B0503020204020204" charset="-122"/>
                <a:sym typeface="Arial" panose="020B0604020202020204"/>
              </a:rPr>
              <a:t>2</a:t>
            </a:r>
            <a:endParaRPr lang="zh-CN" altLang="en-US" sz="9600" b="1" dirty="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28" name="TextBox 27"/>
          <p:cNvSpPr txBox="1"/>
          <p:nvPr/>
        </p:nvSpPr>
        <p:spPr>
          <a:xfrm>
            <a:off x="5375126" y="2955654"/>
            <a:ext cx="2926080" cy="645160"/>
          </a:xfrm>
          <a:prstGeom prst="rect">
            <a:avLst/>
          </a:prstGeom>
          <a:noFill/>
        </p:spPr>
        <p:txBody>
          <a:bodyPr wrap="none" rtlCol="0">
            <a:spAutoFit/>
          </a:bodyPr>
          <a:lstStyle/>
          <a:p>
            <a:pPr algn="l"/>
            <a:r>
              <a:rPr lang="zh-CN" altLang="en-US" sz="3600" b="1" dirty="0">
                <a:latin typeface="Arial" panose="020B0604020202020204"/>
                <a:ea typeface="微软雅黑" panose="020B0503020204020204" charset="-122"/>
                <a:sym typeface="Arial" panose="020B0604020202020204"/>
              </a:rPr>
              <a:t>系统硬件设计</a:t>
            </a:r>
            <a:endParaRPr lang="zh-CN" altLang="en-US" sz="3600" b="1" dirty="0">
              <a:latin typeface="Arial" panose="020B0604020202020204"/>
              <a:ea typeface="微软雅黑" panose="020B0503020204020204" charset="-122"/>
              <a:sym typeface="Arial" panose="020B0604020202020204"/>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 name="矩形 6"/>
          <p:cNvSpPr/>
          <p:nvPr/>
        </p:nvSpPr>
        <p:spPr>
          <a:xfrm>
            <a:off x="-457522" y="4149080"/>
            <a:ext cx="13105456" cy="288032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11" name="Picture 25"/>
          <p:cNvPicPr>
            <a:picLocks noChangeAspect="1"/>
          </p:cNvPicPr>
          <p:nvPr/>
        </p:nvPicPr>
        <p:blipFill>
          <a:blip r:embed="rId1"/>
          <a:stretch>
            <a:fillRect/>
          </a:stretch>
        </p:blipFill>
        <p:spPr>
          <a:xfrm>
            <a:off x="1226820" y="-338455"/>
            <a:ext cx="9416415" cy="7329170"/>
          </a:xfrm>
          <a:prstGeom prst="rect">
            <a:avLst/>
          </a:prstGeom>
        </p:spPr>
      </p:pic>
      <p:sp>
        <p:nvSpPr>
          <p:cNvPr id="12" name="TextBox 11"/>
          <p:cNvSpPr txBox="1"/>
          <p:nvPr/>
        </p:nvSpPr>
        <p:spPr>
          <a:xfrm>
            <a:off x="1019810" y="5665470"/>
            <a:ext cx="10150475" cy="922020"/>
          </a:xfrm>
          <a:prstGeom prst="rect">
            <a:avLst/>
          </a:prstGeom>
          <a:noFill/>
        </p:spPr>
        <p:txBody>
          <a:bodyPr wrap="square" rtlCol="0">
            <a:spAutoFit/>
          </a:bodyPr>
          <a:lstStyle/>
          <a:p>
            <a:pPr algn="ctr">
              <a:lnSpc>
                <a:spcPct val="150000"/>
              </a:lnSpc>
            </a:pPr>
            <a:r>
              <a:rPr lang="zh-CN" altLang="en-US" sz="3600" b="1" spc="300" dirty="0">
                <a:solidFill>
                  <a:schemeClr val="bg1"/>
                </a:solidFill>
                <a:latin typeface="Arial" panose="020B0604020202020204"/>
                <a:ea typeface="微软雅黑" panose="020B0503020204020204" charset="-122"/>
                <a:cs typeface="Open Sans" pitchFamily="34" charset="0"/>
                <a:sym typeface="Arial" panose="020B0604020202020204"/>
              </a:rPr>
              <a:t>仿真图</a:t>
            </a:r>
            <a:endParaRPr lang="zh-CN" altLang="en-US" sz="3600" b="1" spc="300" dirty="0">
              <a:solidFill>
                <a:schemeClr val="bg1"/>
              </a:solidFill>
              <a:latin typeface="Arial" panose="020B0604020202020204"/>
              <a:ea typeface="微软雅黑" panose="020B0503020204020204" charset="-122"/>
              <a:cs typeface="Open Sans" pitchFamily="34" charset="0"/>
              <a:sym typeface="Arial" panose="020B0604020202020204"/>
            </a:endParaRPr>
          </a:p>
        </p:txBody>
      </p:sp>
      <p:sp>
        <p:nvSpPr>
          <p:cNvPr id="16" name="矩形 15"/>
          <p:cNvSpPr/>
          <p:nvPr/>
        </p:nvSpPr>
        <p:spPr>
          <a:xfrm>
            <a:off x="9768383" y="678726"/>
            <a:ext cx="1554480" cy="368300"/>
          </a:xfrm>
          <a:prstGeom prst="rect">
            <a:avLst/>
          </a:prstGeom>
        </p:spPr>
        <p:txBody>
          <a:bodyPr wrap="none">
            <a:spAutoFit/>
          </a:bodyPr>
          <a:p>
            <a:pPr algn="l"/>
            <a:r>
              <a:rPr lang="zh-CN" altLang="en-US" b="1" dirty="0">
                <a:latin typeface="Arial" panose="020B0604020202020204"/>
                <a:ea typeface="微软雅黑" panose="020B0503020204020204" charset="-122"/>
                <a:sym typeface="Arial" panose="020B0604020202020204"/>
              </a:rPr>
              <a:t>系统硬件设计</a:t>
            </a:r>
            <a:endParaRPr lang="zh-CN" altLang="en-US" b="1" dirty="0">
              <a:solidFill>
                <a:srgbClr val="C00000"/>
              </a:solidFill>
              <a:latin typeface="Arial" panose="020B0604020202020204"/>
              <a:ea typeface="微软雅黑" panose="020B0503020204020204" charset="-122"/>
              <a:sym typeface="Arial" panose="020B0604020202020204"/>
            </a:endParaRPr>
          </a:p>
        </p:txBody>
      </p:sp>
      <p:pic>
        <p:nvPicPr>
          <p:cNvPr id="46" name="图片 2"/>
          <p:cNvPicPr>
            <a:picLocks noChangeAspect="1"/>
          </p:cNvPicPr>
          <p:nvPr/>
        </p:nvPicPr>
        <p:blipFill>
          <a:blip r:embed="rId2"/>
          <a:stretch>
            <a:fillRect/>
          </a:stretch>
        </p:blipFill>
        <p:spPr>
          <a:xfrm>
            <a:off x="2987675" y="1047115"/>
            <a:ext cx="5894705" cy="38906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1509</Words>
  <Application>WPS 演示</Application>
  <PresentationFormat>自定义</PresentationFormat>
  <Paragraphs>179</Paragraphs>
  <Slides>21</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Arial</vt:lpstr>
      <vt:lpstr>微软雅黑</vt:lpstr>
      <vt:lpstr>Open Sans</vt:lpstr>
      <vt:lpstr>Segoe Print</vt:lpstr>
      <vt:lpstr>Arial Unicode MS</vt:lpstr>
      <vt:lpstr>微软雅黑 Light</vt:lpstr>
      <vt:lpstr>Calibri</vt:lpstr>
      <vt:lpstr>Aparajita</vt:lpstr>
      <vt:lpstr>Nirmala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简约红黑三角线条PPT模板</dc:title>
  <dc:creator>优品PPT</dc:creator>
  <cp:keywords>http:/www.ypppt.com</cp:keywords>
  <cp:lastModifiedBy>何润</cp:lastModifiedBy>
  <cp:revision>82</cp:revision>
  <dcterms:created xsi:type="dcterms:W3CDTF">2018-10-28T09:26:00Z</dcterms:created>
  <dcterms:modified xsi:type="dcterms:W3CDTF">2019-04-21T13:21:43Z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