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3" r:id="rId12"/>
    <p:sldId id="285" r:id="rId13"/>
    <p:sldId id="287" r:id="rId14"/>
    <p:sldId id="292" r:id="rId15"/>
    <p:sldId id="289" r:id="rId16"/>
    <p:sldId id="270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91" r:id="rId25"/>
    <p:sldId id="273" r:id="rId26"/>
    <p:sldId id="274" r:id="rId27"/>
    <p:sldId id="275" r:id="rId28"/>
    <p:sldId id="290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62AD7C4D-DB14-4A32-95EC-1924B8128AAF}">
          <p14:sldIdLst>
            <p14:sldId id="256"/>
            <p14:sldId id="257"/>
            <p14:sldId id="258"/>
          </p14:sldIdLst>
        </p14:section>
        <p14:section name="Version Control" id="{5F6B1CE8-E82F-4640-8277-7765E60A6883}">
          <p14:sldIdLst>
            <p14:sldId id="259"/>
            <p14:sldId id="260"/>
            <p14:sldId id="261"/>
            <p14:sldId id="262"/>
          </p14:sldIdLst>
        </p14:section>
        <p14:section name="The Git Tool" id="{F9C67EBF-8CE1-4183-9A09-2B5AA52D9331}">
          <p14:sldIdLst>
            <p14:sldId id="263"/>
            <p14:sldId id="264"/>
            <p14:sldId id="281"/>
            <p14:sldId id="283"/>
            <p14:sldId id="285"/>
            <p14:sldId id="287"/>
            <p14:sldId id="292"/>
            <p14:sldId id="289"/>
            <p14:sldId id="270"/>
            <p14:sldId id="265"/>
            <p14:sldId id="266"/>
            <p14:sldId id="267"/>
            <p14:sldId id="268"/>
            <p14:sldId id="269"/>
          </p14:sldIdLst>
        </p14:section>
        <p14:section name="The Workflows" id="{0A7918AC-6DEA-4C4F-931C-6232256FA520}">
          <p14:sldIdLst>
            <p14:sldId id="271"/>
            <p14:sldId id="272"/>
            <p14:sldId id="291"/>
            <p14:sldId id="273"/>
            <p14:sldId id="274"/>
            <p14:sldId id="275"/>
            <p14:sldId id="290"/>
            <p14:sldId id="276"/>
          </p14:sldIdLst>
        </p14:section>
        <p14:section name="Apps &amp; Websites" id="{A985A592-2100-426D-A463-06BD013B6305}">
          <p14:sldIdLst>
            <p14:sldId id="277"/>
            <p14:sldId id="278"/>
            <p14:sldId id="279"/>
          </p14:sldIdLst>
        </p14:section>
        <p14:section name="Feedbacks" id="{FEB8D195-F6EB-4A0B-BE5D-0FCB647E51CC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BspUTouoG0pnpyNBE4wiR3RaCN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RESSE Tinaël" initials="DT" lastIdx="1" clrIdx="0">
    <p:extLst>
      <p:ext uri="{19B8F6BF-5375-455C-9EA6-DF929625EA0E}">
        <p15:presenceInfo xmlns:p15="http://schemas.microsoft.com/office/powerpoint/2012/main" userId="DEVRESSE Tinaë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57" autoAdjust="0"/>
  </p:normalViewPr>
  <p:slideViewPr>
    <p:cSldViewPr snapToGrid="0">
      <p:cViewPr varScale="1">
        <p:scale>
          <a:sx n="118" d="100"/>
          <a:sy n="118" d="100"/>
        </p:scale>
        <p:origin x="41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561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38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428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82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15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63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https://dev.to/milu_franz/git-explained-the-basics-igc</a:t>
            </a:r>
            <a:br>
              <a:rPr lang="en-BE" dirty="0"/>
            </a:br>
            <a:r>
              <a:rPr lang="en-BE" dirty="0"/>
              <a:t>https://towardsdatascience.com/an-easy-beginners-guide-to-git-2d5a99682a4c</a:t>
            </a:r>
            <a:br>
              <a:rPr lang="en-BE" dirty="0"/>
            </a:br>
            <a:r>
              <a:rPr lang="en-BE" dirty="0"/>
              <a:t>https://medium.com/chaya-thilakumara/an-introduction-to-git-for-beginners-c97e701cecf9</a:t>
            </a:r>
            <a:br>
              <a:rPr lang="en-BE" dirty="0"/>
            </a:br>
            <a:r>
              <a:rPr lang="en-BE" dirty="0"/>
              <a:t>https://dev.to/erikaheidi/series/4483</a:t>
            </a:r>
            <a:br>
              <a:rPr lang="en-BE" dirty="0"/>
            </a:br>
            <a:r>
              <a:rPr lang="en-BE" dirty="0"/>
              <a:t>https://nvie.com/posts/a-successful-git-branching-model/</a:t>
            </a:r>
            <a:br>
              <a:rPr lang="en-BE" dirty="0"/>
            </a:br>
            <a:r>
              <a:rPr lang="en-BE" dirty="0"/>
              <a:t>http://igm.univ-mlv.fr/~dr/XPOSE2011/foucault/concepts.php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dirty="0"/>
              <a:t>https://medium.com/@ashk3l/a-visual-introduction-to-git-9fdca5d3b43a &lt;- !!!</a:t>
            </a:r>
            <a:br>
              <a:rPr lang="en-BE" dirty="0"/>
            </a:br>
            <a:r>
              <a:rPr lang="fr-BE" dirty="0"/>
              <a:t>https://www.atlassian.com/git</a:t>
            </a:r>
            <a:endParaRPr dirty="0"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678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200" u="none" dirty="0">
                <a:latin typeface="Calibri"/>
                <a:ea typeface="Calibri"/>
                <a:cs typeface="Calibri"/>
                <a:sym typeface="Calibri"/>
              </a:rPr>
              <a:t>https://minimumcd.org/minimumcd/tbd/</a:t>
            </a:r>
            <a:br>
              <a:rPr lang="en-BE" sz="1200" u="none" dirty="0">
                <a:latin typeface="Calibri"/>
                <a:ea typeface="Calibri"/>
                <a:cs typeface="Calibri"/>
                <a:sym typeface="Calibri"/>
              </a:rPr>
            </a:br>
            <a:endParaRPr sz="1200" u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217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200" u="none" dirty="0">
                <a:latin typeface="Calibri"/>
                <a:ea typeface="Calibri"/>
                <a:cs typeface="Calibri"/>
                <a:sym typeface="Calibri"/>
              </a:rPr>
              <a:t>https://minimumcd.org/minimumcd/tbd/</a:t>
            </a:r>
            <a:br>
              <a:rPr lang="en-BE" sz="1200" u="none" dirty="0">
                <a:latin typeface="Calibri"/>
                <a:ea typeface="Calibri"/>
                <a:cs typeface="Calibri"/>
                <a:sym typeface="Calibri"/>
              </a:rPr>
            </a:br>
            <a:endParaRPr sz="1200" u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https://www.git-tower.com/blog/git-hosting-services-compared/</a:t>
            </a:r>
            <a:endParaRPr/>
          </a:p>
        </p:txBody>
      </p:sp>
      <p:sp>
        <p:nvSpPr>
          <p:cNvPr id="254" name="Google Shape;25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https://git-scm.com/downloads/guis</a:t>
            </a:r>
            <a:endParaRPr/>
          </a:p>
        </p:txBody>
      </p:sp>
      <p:sp>
        <p:nvSpPr>
          <p:cNvPr id="265" name="Google Shape;26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/>
              <a:t>https://bitbucket.org/product/version-control-software</a:t>
            </a:r>
            <a:endParaRPr/>
          </a:p>
        </p:txBody>
      </p:sp>
      <p:sp>
        <p:nvSpPr>
          <p:cNvPr id="129" name="Google Shape;12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unteroi.github.io/github-flow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nchbyabstraction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3247216" y="2470150"/>
            <a:ext cx="5697568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8000"/>
              <a:buFont typeface="Calibri"/>
              <a:buNone/>
            </a:pPr>
            <a:r>
              <a:rPr lang="en-BE" sz="8000" b="1">
                <a:solidFill>
                  <a:srgbClr val="D8D8D8"/>
                </a:solidFill>
              </a:rPr>
              <a:t>Git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024C6046-C183-F090-17C6-AFAF6DCE6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2304" y="2320635"/>
            <a:ext cx="2322946" cy="2322946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E36F3399-2EA3-91BE-A96A-949AB236C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0146" y="2491507"/>
            <a:ext cx="1981201" cy="1981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64F68B-5812-7B2A-4A93-545DB2842536}"/>
              </a:ext>
            </a:extLst>
          </p:cNvPr>
          <p:cNvSpPr txBox="1"/>
          <p:nvPr/>
        </p:nvSpPr>
        <p:spPr>
          <a:xfrm>
            <a:off x="2642595" y="4419600"/>
            <a:ext cx="136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Your 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C8B2-1F99-09A6-CF18-F0839503728D}"/>
              </a:ext>
            </a:extLst>
          </p:cNvPr>
          <p:cNvSpPr txBox="1"/>
          <p:nvPr/>
        </p:nvSpPr>
        <p:spPr>
          <a:xfrm>
            <a:off x="8388928" y="4489692"/>
            <a:ext cx="923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A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56F00C-794F-2F48-DDC4-4815CA03302B}"/>
              </a:ext>
            </a:extLst>
          </p:cNvPr>
          <p:cNvCxnSpPr>
            <a:cxnSpLocks/>
          </p:cNvCxnSpPr>
          <p:nvPr/>
        </p:nvCxnSpPr>
        <p:spPr>
          <a:xfrm flipH="1">
            <a:off x="4747491" y="3809999"/>
            <a:ext cx="311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264526-9768-ADFC-F952-12672100FA70}"/>
              </a:ext>
            </a:extLst>
          </p:cNvPr>
          <p:cNvSpPr txBox="1"/>
          <p:nvPr/>
        </p:nvSpPr>
        <p:spPr>
          <a:xfrm>
            <a:off x="5616737" y="3171098"/>
            <a:ext cx="132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clone &lt;</a:t>
            </a:r>
            <a:r>
              <a:rPr lang="en-BE" dirty="0" err="1"/>
              <a:t>url</a:t>
            </a:r>
            <a:r>
              <a:rPr lang="en-BE" dirty="0"/>
              <a:t>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C3DED-B8A8-9671-FBCC-CE8693C62D9F}"/>
              </a:ext>
            </a:extLst>
          </p:cNvPr>
          <p:cNvCxnSpPr>
            <a:cxnSpLocks/>
          </p:cNvCxnSpPr>
          <p:nvPr/>
        </p:nvCxnSpPr>
        <p:spPr>
          <a:xfrm>
            <a:off x="4741061" y="3126513"/>
            <a:ext cx="3112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20D8E1-7A58-7971-9EB1-FB2A98743F81}"/>
              </a:ext>
            </a:extLst>
          </p:cNvPr>
          <p:cNvSpPr txBox="1"/>
          <p:nvPr/>
        </p:nvSpPr>
        <p:spPr>
          <a:xfrm>
            <a:off x="5708382" y="3868700"/>
            <a:ext cx="106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5263904"/>
            <a:ext cx="10885054" cy="116955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clone = clone a repository</a:t>
            </a:r>
          </a:p>
          <a:p>
            <a:endParaRPr lang="en-BE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Repository = a collection of information, files and folders included</a:t>
            </a:r>
          </a:p>
        </p:txBody>
      </p:sp>
      <p:sp>
        <p:nvSpPr>
          <p:cNvPr id="35" name="Google Shape;195;p15">
            <a:extLst>
              <a:ext uri="{FF2B5EF4-FFF2-40B4-BE49-F238E27FC236}">
                <a16:creationId xmlns:a16="http://schemas.microsoft.com/office/drawing/2014/main" id="{3EC6BEF0-CEDC-034C-A57B-61667972BB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fr-BE"/>
              <a:t>How does it work?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30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Document">
            <a:extLst>
              <a:ext uri="{FF2B5EF4-FFF2-40B4-BE49-F238E27FC236}">
                <a16:creationId xmlns:a16="http://schemas.microsoft.com/office/drawing/2014/main" id="{2A59BCFA-9671-7E4E-6FD5-BBEE0AF8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8538" y="1976023"/>
            <a:ext cx="683302" cy="683302"/>
          </a:xfrm>
          <a:prstGeom prst="rect">
            <a:avLst/>
          </a:prstGeom>
        </p:spPr>
      </p:pic>
      <p:pic>
        <p:nvPicPr>
          <p:cNvPr id="42" name="Graphic 41" descr="Document">
            <a:extLst>
              <a:ext uri="{FF2B5EF4-FFF2-40B4-BE49-F238E27FC236}">
                <a16:creationId xmlns:a16="http://schemas.microsoft.com/office/drawing/2014/main" id="{CFABFDF9-C3C0-75FF-BBA1-5AD6EAA5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0949" y="2815062"/>
            <a:ext cx="683302" cy="6833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3956798" y="1224194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4724941"/>
            <a:ext cx="10885054" cy="181588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add = move file from </a:t>
            </a:r>
            <a:r>
              <a:rPr lang="en-BE" dirty="0" err="1"/>
              <a:t>unstaged</a:t>
            </a:r>
            <a:r>
              <a:rPr lang="en-BE" dirty="0"/>
              <a:t> to staged state</a:t>
            </a:r>
          </a:p>
          <a:p>
            <a:endParaRPr lang="en-BE" b="1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Local Repository = a clone of the remote repository</a:t>
            </a:r>
          </a:p>
          <a:p>
            <a:r>
              <a:rPr lang="en-BE" dirty="0"/>
              <a:t>Remote Repository = the collection of information, files and folders stored “elsewhere”</a:t>
            </a:r>
          </a:p>
          <a:p>
            <a:r>
              <a:rPr lang="en-BE" dirty="0"/>
              <a:t>Working folder = the folder in which you interact with files and folders</a:t>
            </a:r>
          </a:p>
          <a:p>
            <a:r>
              <a:rPr lang="en-BE" dirty="0"/>
              <a:t>Staging area = a virtual area, like a boarding zone in airport, where the files you select are waiting to be sent to the Remote repo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6304248" y="1564869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4208123" y="1564870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BE800-3A54-8D13-8701-4B48AF67A248}"/>
              </a:ext>
            </a:extLst>
          </p:cNvPr>
          <p:cNvCxnSpPr>
            <a:cxnSpLocks/>
          </p:cNvCxnSpPr>
          <p:nvPr/>
        </p:nvCxnSpPr>
        <p:spPr>
          <a:xfrm>
            <a:off x="2674212" y="1389658"/>
            <a:ext cx="1428096" cy="1853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88415B-B89D-9DA3-EA80-A5D1C44001E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40490" y="1851384"/>
            <a:ext cx="1697025" cy="21544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CBD15A-F750-9E48-73AC-CCCD39CA5CEC}"/>
              </a:ext>
            </a:extLst>
          </p:cNvPr>
          <p:cNvCxnSpPr>
            <a:cxnSpLocks/>
          </p:cNvCxnSpPr>
          <p:nvPr/>
        </p:nvCxnSpPr>
        <p:spPr>
          <a:xfrm flipH="1">
            <a:off x="7611787" y="1392934"/>
            <a:ext cx="2048567" cy="40810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31-9D57-A9CF-43E1-CF6C3F34FE4A}"/>
              </a:ext>
            </a:extLst>
          </p:cNvPr>
          <p:cNvSpPr txBox="1"/>
          <p:nvPr/>
        </p:nvSpPr>
        <p:spPr>
          <a:xfrm>
            <a:off x="1006117" y="1203268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2"/>
                </a:solidFill>
              </a:rPr>
              <a:t>Local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CD03D-32A7-87F9-8D49-FE0BFBDB9219}"/>
              </a:ext>
            </a:extLst>
          </p:cNvPr>
          <p:cNvSpPr txBox="1"/>
          <p:nvPr/>
        </p:nvSpPr>
        <p:spPr>
          <a:xfrm>
            <a:off x="1238978" y="1912939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5"/>
                </a:solidFill>
              </a:rPr>
              <a:t>Working folder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D41B6-6B95-EB41-AE0A-E2FE651027BF}"/>
              </a:ext>
            </a:extLst>
          </p:cNvPr>
          <p:cNvSpPr txBox="1"/>
          <p:nvPr/>
        </p:nvSpPr>
        <p:spPr>
          <a:xfrm>
            <a:off x="9732564" y="1196697"/>
            <a:ext cx="12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6"/>
                </a:solidFill>
              </a:rPr>
              <a:t>Staging area</a:t>
            </a:r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1DE90AFC-0BA8-0422-C7D1-AE0E2D666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8538" y="1976023"/>
            <a:ext cx="683302" cy="683302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61416419-9A0F-857B-B680-07A439125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0949" y="2815062"/>
            <a:ext cx="683302" cy="683302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8538" y="3475685"/>
            <a:ext cx="683302" cy="68330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1AA006-C501-30BD-F2D8-7056E104DDB5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 flipV="1">
            <a:off x="2910999" y="3156713"/>
            <a:ext cx="2029950" cy="859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5A37F6-AF3B-7F8F-7754-DA2F3B3769D9}"/>
              </a:ext>
            </a:extLst>
          </p:cNvPr>
          <p:cNvSpPr txBox="1"/>
          <p:nvPr/>
        </p:nvSpPr>
        <p:spPr>
          <a:xfrm>
            <a:off x="1409487" y="3088808"/>
            <a:ext cx="150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Changed files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9027018" y="2415295"/>
            <a:ext cx="95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add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61494-5AE6-004B-566D-1648F2B1B27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910999" y="2512007"/>
            <a:ext cx="1526516" cy="7306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F43925-CFE6-006D-A452-4ED67629BDC4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2910999" y="3242697"/>
            <a:ext cx="1467539" cy="5746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4922 0.0412 C 0.0595 0.05093 0.07487 0.05602 0.09101 0.05602 C 0.10937 0.05602 0.12409 0.05093 0.13437 0.0412 L 0.18385 3.7037E-7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280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4141 0.04005 C 0.05 0.04908 0.06289 0.0544 0.07657 0.0544 C 0.09206 0.0544 0.10443 0.04908 0.11302 0.04005 L 0.15469 -2.22222E-6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19" grpId="0"/>
      <p:bldP spid="20" grpId="0"/>
      <p:bldP spid="28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116955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commit = wrap the staged area into a specific package identified by a number (hash)</a:t>
            </a:r>
          </a:p>
          <a:p>
            <a:endParaRPr lang="en-BE" b="1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Commit = a collection of changes (files &amp; metadata abo</a:t>
            </a:r>
            <a:r>
              <a:rPr lang="fr-BE" dirty="0"/>
              <a:t>ut</a:t>
            </a:r>
            <a:r>
              <a:rPr lang="en-BE" dirty="0"/>
              <a:t> the changes including a description of the commit written by the developer)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3006412" y="1521000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702" y="3431816"/>
            <a:ext cx="683302" cy="6833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5831066" y="3705724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613408" y="848268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8D785996-F5E7-FAA8-2F53-68F558AF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523" y="1915896"/>
            <a:ext cx="683302" cy="683302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FDB51F77-2B22-3D9C-5CBA-4402C972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2638" y="2673856"/>
            <a:ext cx="683302" cy="683302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054685A4-E3C2-4332-93AE-4D828316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2761" y="1879663"/>
            <a:ext cx="683302" cy="683302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ACF7B34-168F-19AF-489D-BF340646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4068" y="2673856"/>
            <a:ext cx="683302" cy="6833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548C48-1499-CCFC-BAF7-5C643D6500BE}"/>
              </a:ext>
            </a:extLst>
          </p:cNvPr>
          <p:cNvSpPr/>
          <p:nvPr/>
        </p:nvSpPr>
        <p:spPr>
          <a:xfrm>
            <a:off x="5730564" y="1833743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1FACE-2F88-B082-4BDE-B6BD80481CC6}"/>
              </a:ext>
            </a:extLst>
          </p:cNvPr>
          <p:cNvSpPr txBox="1"/>
          <p:nvPr/>
        </p:nvSpPr>
        <p:spPr>
          <a:xfrm>
            <a:off x="5784553" y="1516382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</p:spTree>
    <p:extLst>
      <p:ext uri="{BB962C8B-B14F-4D97-AF65-F5344CB8AC3E}">
        <p14:creationId xmlns:p14="http://schemas.microsoft.com/office/powerpoint/2010/main" val="33362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6706 0.0081 C 0.08112 0.01019 0.10222 0.01158 0.12422 0.01158 C 0.14935 0.01158 0.16953 0.01019 0.1836 0.0081 L 0.25156 -2.5925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5273 0.03727 C 0.0638 0.04583 0.08021 0.05162 0.09778 0.05162 C 0.11758 0.05162 0.13346 0.04583 0.1444 0.03727 L 0.19778 -1.11111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4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push = send the local commits to the remote repository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56AFB-0AB2-F287-F966-2BEF838845E2}"/>
              </a:ext>
            </a:extLst>
          </p:cNvPr>
          <p:cNvSpPr/>
          <p:nvPr/>
        </p:nvSpPr>
        <p:spPr>
          <a:xfrm>
            <a:off x="3006412" y="1521000"/>
            <a:ext cx="1465653" cy="2913089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1AA32-8E33-847C-3F7F-496A20289391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70E00471-E9F2-7494-5D3F-33254648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702" y="3431816"/>
            <a:ext cx="683302" cy="6833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0EB85C-96A9-D363-2060-B9138606401D}"/>
              </a:ext>
            </a:extLst>
          </p:cNvPr>
          <p:cNvSpPr txBox="1"/>
          <p:nvPr/>
        </p:nvSpPr>
        <p:spPr>
          <a:xfrm>
            <a:off x="5878944" y="3632543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613408" y="848268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8D785996-F5E7-FAA8-2F53-68F558AF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523" y="1915896"/>
            <a:ext cx="683302" cy="683302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FDB51F77-2B22-3D9C-5CBA-4402C972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2638" y="2673856"/>
            <a:ext cx="683302" cy="683302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054685A4-E3C2-4332-93AE-4D828316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718" y="1902154"/>
            <a:ext cx="683302" cy="683302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ACF7B34-168F-19AF-489D-BF340646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2718" y="2667439"/>
            <a:ext cx="683302" cy="68330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D548C48-1499-CCFC-BAF7-5C643D6500BE}"/>
              </a:ext>
            </a:extLst>
          </p:cNvPr>
          <p:cNvSpPr/>
          <p:nvPr/>
        </p:nvSpPr>
        <p:spPr>
          <a:xfrm>
            <a:off x="5730564" y="1833743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1FACE-2F88-B082-4BDE-B6BD80481CC6}"/>
              </a:ext>
            </a:extLst>
          </p:cNvPr>
          <p:cNvSpPr txBox="1"/>
          <p:nvPr/>
        </p:nvSpPr>
        <p:spPr>
          <a:xfrm>
            <a:off x="5784553" y="1516382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</p:spTree>
    <p:extLst>
      <p:ext uri="{BB962C8B-B14F-4D97-AF65-F5344CB8AC3E}">
        <p14:creationId xmlns:p14="http://schemas.microsoft.com/office/powerpoint/2010/main" val="18948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208 L 0.06289 0.04051 C 0.07604 0.04908 0.0957 0.05394 0.11628 0.05394 C 0.13985 0.05394 0.1586 0.04908 0.17175 0.04051 L 0.23477 0.00208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2" y="25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0.06093 0.03657 C 0.07369 0.04467 0.09284 0.0493 0.11276 0.0493 C 0.13554 0.0493 0.15377 0.04467 0.16653 0.03657 L 0.22773 1.85185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4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23455" y="5263904"/>
            <a:ext cx="10885054" cy="73866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fetch = check if there are changes on the remote repository that are not on the local repository</a:t>
            </a:r>
          </a:p>
          <a:p>
            <a:r>
              <a:rPr lang="en-BE" dirty="0"/>
              <a:t>git pull = pull last changes from repository</a:t>
            </a:r>
          </a:p>
        </p:txBody>
      </p:sp>
      <p:sp>
        <p:nvSpPr>
          <p:cNvPr id="35" name="Google Shape;195;p15">
            <a:extLst>
              <a:ext uri="{FF2B5EF4-FFF2-40B4-BE49-F238E27FC236}">
                <a16:creationId xmlns:a16="http://schemas.microsoft.com/office/drawing/2014/main" id="{3EC6BEF0-CEDC-034C-A57B-61667972BB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fr-BE"/>
              <a:t>How does it work?</a:t>
            </a:r>
            <a:endParaRPr lang="fr-B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00D98E-3B87-F989-852D-4FA1F5AD57AD}"/>
              </a:ext>
            </a:extLst>
          </p:cNvPr>
          <p:cNvSpPr/>
          <p:nvPr/>
        </p:nvSpPr>
        <p:spPr>
          <a:xfrm>
            <a:off x="658962" y="1180325"/>
            <a:ext cx="4118434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1362A7-1FBA-12FC-A337-B353D94A3238}"/>
              </a:ext>
            </a:extLst>
          </p:cNvPr>
          <p:cNvSpPr/>
          <p:nvPr/>
        </p:nvSpPr>
        <p:spPr>
          <a:xfrm>
            <a:off x="910287" y="1521001"/>
            <a:ext cx="1465653" cy="2913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2BE39-99BD-12C7-1659-6077894CBF69}"/>
              </a:ext>
            </a:extLst>
          </p:cNvPr>
          <p:cNvSpPr txBox="1"/>
          <p:nvPr/>
        </p:nvSpPr>
        <p:spPr>
          <a:xfrm>
            <a:off x="5878944" y="3632543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pull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5DF69-8B6F-D39C-3B23-1334FD347A32}"/>
              </a:ext>
            </a:extLst>
          </p:cNvPr>
          <p:cNvSpPr/>
          <p:nvPr/>
        </p:nvSpPr>
        <p:spPr>
          <a:xfrm>
            <a:off x="8280400" y="1180325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8E405DF4-2DE4-0755-75D1-BDC1052F9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732" y="1896272"/>
            <a:ext cx="683302" cy="683302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5D2BF7DA-DDE7-5C2E-42AA-3E2566663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732" y="2661557"/>
            <a:ext cx="683302" cy="6833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1CCAAC-0310-EAFB-8E15-FECA144363C3}"/>
              </a:ext>
            </a:extLst>
          </p:cNvPr>
          <p:cNvSpPr/>
          <p:nvPr/>
        </p:nvSpPr>
        <p:spPr>
          <a:xfrm>
            <a:off x="8608079" y="1776016"/>
            <a:ext cx="1663983" cy="1652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FE6B9-3278-287E-3869-17F0502137F8}"/>
              </a:ext>
            </a:extLst>
          </p:cNvPr>
          <p:cNvSpPr txBox="1"/>
          <p:nvPr/>
        </p:nvSpPr>
        <p:spPr>
          <a:xfrm>
            <a:off x="8662068" y="1458655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en-BE" dirty="0" err="1">
                <a:solidFill>
                  <a:schemeClr val="tx2">
                    <a:lumMod val="90000"/>
                  </a:schemeClr>
                </a:solidFill>
              </a:rPr>
              <a:t>ommit</a:t>
            </a:r>
            <a:r>
              <a:rPr lang="en-BE" dirty="0">
                <a:solidFill>
                  <a:schemeClr val="tx2">
                    <a:lumMod val="90000"/>
                  </a:schemeClr>
                </a:solidFill>
              </a:rPr>
              <a:t> 70e0867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53943-06F5-4ED4-76ED-4B639F7A8BA9}"/>
              </a:ext>
            </a:extLst>
          </p:cNvPr>
          <p:cNvSpPr txBox="1"/>
          <p:nvPr/>
        </p:nvSpPr>
        <p:spPr>
          <a:xfrm>
            <a:off x="5878944" y="1258600"/>
            <a:ext cx="139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/>
              <a:t>git fetch</a:t>
            </a:r>
          </a:p>
        </p:txBody>
      </p:sp>
    </p:spTree>
    <p:extLst>
      <p:ext uri="{BB962C8B-B14F-4D97-AF65-F5344CB8AC3E}">
        <p14:creationId xmlns:p14="http://schemas.microsoft.com/office/powerpoint/2010/main" val="8245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12682 0.01296 C -0.15326 0.01574 -0.19297 0.01759 -0.23438 0.01759 C -0.2819 0.01759 -0.31966 0.01574 -0.34609 0.01296 L -0.47305 -7.40741E-7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88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12565 0.03287 C -0.15208 0.04051 -0.19153 0.04491 -0.23255 0.04491 C -0.27955 0.04491 -0.31705 0.04051 -0.34349 0.03287 L -0.4694 -3.33333E-6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04753 0.04792 C -0.05729 0.05926 -0.07227 0.06575 -0.08776 0.06575 C -0.10547 0.06575 -0.11966 0.05926 -0.12943 0.04792 L -0.1767 -4.44444E-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32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4557 0.03797 C -0.05495 0.047 -0.06927 0.05209 -0.08411 0.05209 C -0.10104 0.05209 -0.11471 0.047 -0.12409 0.03797 L -0.1694 -4.81481E-6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/>
      <p:bldP spid="16" grpId="0" animBg="1"/>
      <p:bldP spid="16" grpId="1" animBg="1"/>
      <p:bldP spid="17" grpId="0"/>
      <p:bldP spid="17" grpId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20A5A-D49B-5E76-3F75-50F96BC7089D}"/>
              </a:ext>
            </a:extLst>
          </p:cNvPr>
          <p:cNvSpPr/>
          <p:nvPr/>
        </p:nvSpPr>
        <p:spPr>
          <a:xfrm>
            <a:off x="2078180" y="1448180"/>
            <a:ext cx="2459069" cy="34327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1BD62-7F18-F374-04B2-1EB9F7FFB9FE}"/>
              </a:ext>
            </a:extLst>
          </p:cNvPr>
          <p:cNvSpPr txBox="1"/>
          <p:nvPr/>
        </p:nvSpPr>
        <p:spPr>
          <a:xfrm>
            <a:off x="653473" y="5266707"/>
            <a:ext cx="10885054" cy="138499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BE" b="1" dirty="0"/>
              <a:t>Command</a:t>
            </a:r>
          </a:p>
          <a:p>
            <a:r>
              <a:rPr lang="en-BE" dirty="0"/>
              <a:t>git branch = create a branch</a:t>
            </a:r>
          </a:p>
          <a:p>
            <a:r>
              <a:rPr lang="en-BE" dirty="0"/>
              <a:t>git checkout = change from the current branch to the specified one</a:t>
            </a:r>
          </a:p>
          <a:p>
            <a:endParaRPr lang="en-BE" dirty="0"/>
          </a:p>
          <a:p>
            <a:r>
              <a:rPr lang="en-BE" b="1" dirty="0"/>
              <a:t>Terminology</a:t>
            </a:r>
          </a:p>
          <a:p>
            <a:r>
              <a:rPr lang="en-BE" dirty="0"/>
              <a:t>Branch = a separate environment within a repository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8C8F6-8CD3-1C95-D873-39CF3B05754F}"/>
              </a:ext>
            </a:extLst>
          </p:cNvPr>
          <p:cNvSpPr/>
          <p:nvPr/>
        </p:nvSpPr>
        <p:spPr>
          <a:xfrm>
            <a:off x="8040254" y="1448180"/>
            <a:ext cx="2300688" cy="3432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683D-8626-38E4-044A-D87F9EC13B22}"/>
              </a:ext>
            </a:extLst>
          </p:cNvPr>
          <p:cNvSpPr txBox="1"/>
          <p:nvPr/>
        </p:nvSpPr>
        <p:spPr>
          <a:xfrm>
            <a:off x="8373262" y="1116123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rgbClr val="FF0000"/>
                </a:solidFill>
              </a:rPr>
              <a:t>Remote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EB66D-E689-165D-C02C-41733708EDCF}"/>
              </a:ext>
            </a:extLst>
          </p:cNvPr>
          <p:cNvSpPr txBox="1"/>
          <p:nvPr/>
        </p:nvSpPr>
        <p:spPr>
          <a:xfrm>
            <a:off x="2582062" y="1116123"/>
            <a:ext cx="163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2"/>
                </a:solidFill>
              </a:rPr>
              <a:t>Remote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9FDDC-8369-9F98-5058-CC03D33DE4FC}"/>
              </a:ext>
            </a:extLst>
          </p:cNvPr>
          <p:cNvSpPr txBox="1"/>
          <p:nvPr/>
        </p:nvSpPr>
        <p:spPr>
          <a:xfrm>
            <a:off x="2549236" y="2859805"/>
            <a:ext cx="139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“main”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E3610-C7E4-8302-9907-956CCFA070A4}"/>
              </a:ext>
            </a:extLst>
          </p:cNvPr>
          <p:cNvSpPr txBox="1"/>
          <p:nvPr/>
        </p:nvSpPr>
        <p:spPr>
          <a:xfrm>
            <a:off x="8566727" y="2867062"/>
            <a:ext cx="139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“main” branch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C0464-E92B-6D9C-F1C2-07D26126246C}"/>
              </a:ext>
            </a:extLst>
          </p:cNvPr>
          <p:cNvCxnSpPr/>
          <p:nvPr/>
        </p:nvCxnSpPr>
        <p:spPr>
          <a:xfrm flipH="1">
            <a:off x="4844357" y="2130468"/>
            <a:ext cx="2951018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5699A1-B580-55E6-E0DC-AC8723D932E6}"/>
              </a:ext>
            </a:extLst>
          </p:cNvPr>
          <p:cNvSpPr txBox="1"/>
          <p:nvPr/>
        </p:nvSpPr>
        <p:spPr>
          <a:xfrm>
            <a:off x="5894994" y="1736926"/>
            <a:ext cx="84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clone</a:t>
            </a:r>
          </a:p>
        </p:txBody>
      </p:sp>
      <p:sp>
        <p:nvSpPr>
          <p:cNvPr id="44" name="Arrow: U-Turn 43">
            <a:extLst>
              <a:ext uri="{FF2B5EF4-FFF2-40B4-BE49-F238E27FC236}">
                <a16:creationId xmlns:a16="http://schemas.microsoft.com/office/drawing/2014/main" id="{50D21407-0C0D-0582-01E2-6CD0E5C62A41}"/>
              </a:ext>
            </a:extLst>
          </p:cNvPr>
          <p:cNvSpPr/>
          <p:nvPr/>
        </p:nvSpPr>
        <p:spPr>
          <a:xfrm rot="5400000">
            <a:off x="3854177" y="3258265"/>
            <a:ext cx="715869" cy="148439"/>
          </a:xfrm>
          <a:prstGeom prst="utur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1DF739-2B57-A5C8-B24C-529EF0252492}"/>
              </a:ext>
            </a:extLst>
          </p:cNvPr>
          <p:cNvSpPr txBox="1"/>
          <p:nvPr/>
        </p:nvSpPr>
        <p:spPr>
          <a:xfrm>
            <a:off x="4619460" y="2959439"/>
            <a:ext cx="2856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git branch &lt;name&gt;</a:t>
            </a:r>
          </a:p>
          <a:p>
            <a:r>
              <a:rPr lang="en-BE" dirty="0"/>
              <a:t>git checkout &lt;name&gt;</a:t>
            </a:r>
          </a:p>
          <a:p>
            <a:endParaRPr lang="en-BE" dirty="0"/>
          </a:p>
          <a:p>
            <a:r>
              <a:rPr lang="en-BE" dirty="0"/>
              <a:t>OR</a:t>
            </a:r>
          </a:p>
          <a:p>
            <a:endParaRPr lang="en-BE" dirty="0"/>
          </a:p>
          <a:p>
            <a:r>
              <a:rPr lang="en-BE" dirty="0"/>
              <a:t>git checkout –b &lt;name&gt;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4719D9-A36F-04F2-D1CE-8F5A1261759E}"/>
              </a:ext>
            </a:extLst>
          </p:cNvPr>
          <p:cNvSpPr txBox="1"/>
          <p:nvPr/>
        </p:nvSpPr>
        <p:spPr>
          <a:xfrm>
            <a:off x="2577880" y="3498049"/>
            <a:ext cx="147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/>
              <a:t>“name” branch</a:t>
            </a:r>
          </a:p>
        </p:txBody>
      </p:sp>
    </p:spTree>
    <p:extLst>
      <p:ext uri="{BB962C8B-B14F-4D97-AF65-F5344CB8AC3E}">
        <p14:creationId xmlns:p14="http://schemas.microsoft.com/office/powerpoint/2010/main" val="23908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" grpId="0"/>
      <p:bldP spid="44" grpId="0" animBg="1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63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clone &amp; </a:t>
            </a:r>
            <a:r>
              <a:rPr lang="en-BE" dirty="0" err="1"/>
              <a:t>init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add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commit &amp; --amend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push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pull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merge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rebase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stash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checkout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branch &amp; -D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reset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dirty="0"/>
              <a:t>F</a:t>
            </a:r>
            <a:r>
              <a:rPr lang="en-BE" dirty="0"/>
              <a:t>etch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BE" dirty="0"/>
              <a:t>…</a:t>
            </a: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4635137" y="1825625"/>
            <a:ext cx="2636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Hook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tree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B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gitignore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CI/CD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B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dirty="0"/>
          </a:p>
          <a:p>
            <a:pPr marL="228600" marR="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5;p15">
            <a:extLst>
              <a:ext uri="{FF2B5EF4-FFF2-40B4-BE49-F238E27FC236}">
                <a16:creationId xmlns:a16="http://schemas.microsoft.com/office/drawing/2014/main" id="{9EC07BC5-D98A-FAF1-8A24-87CC7F18D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How does it work?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DDE6C-786D-8A36-440D-8C6490E1A1CF}"/>
              </a:ext>
            </a:extLst>
          </p:cNvPr>
          <p:cNvSpPr/>
          <p:nvPr/>
        </p:nvSpPr>
        <p:spPr>
          <a:xfrm rot="20612020">
            <a:off x="117924" y="1531459"/>
            <a:ext cx="12704120" cy="35548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BE" sz="7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Want to know more in depth?</a:t>
            </a:r>
          </a:p>
          <a:p>
            <a:pPr algn="ctr"/>
            <a:endParaRPr lang="en-BE" sz="75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BE" sz="7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web!</a:t>
            </a:r>
            <a:endParaRPr lang="en-US" sz="7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14EC7-89B4-FE6F-C69E-279BEEE84A88}"/>
              </a:ext>
            </a:extLst>
          </p:cNvPr>
          <p:cNvSpPr txBox="1"/>
          <p:nvPr/>
        </p:nvSpPr>
        <p:spPr>
          <a:xfrm>
            <a:off x="6469984" y="5265241"/>
            <a:ext cx="5330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000" dirty="0">
                <a:hlinkClick r:id="rId3"/>
              </a:rPr>
              <a:t>https://www.atlassian.com/git</a:t>
            </a:r>
            <a:endParaRPr lang="en-BE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Branching capabilities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Isolated environment for every change to your codebase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Main branch = production-ready code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l="13698" r="13366"/>
          <a:stretch/>
        </p:blipFill>
        <p:spPr>
          <a:xfrm>
            <a:off x="6777435" y="2053800"/>
            <a:ext cx="3746874" cy="42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Distributed development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Complete local environment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Full history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l="54658"/>
          <a:stretch/>
        </p:blipFill>
        <p:spPr>
          <a:xfrm>
            <a:off x="6096000" y="897581"/>
            <a:ext cx="4647320" cy="550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Pull Requests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Enhanced feature offered by source code management tools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Easier to keep track of changes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Allows discussions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BE"/>
              <a:t>To ask for help when stuck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BE"/>
              <a:t>As a formal code-review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6455" y="2723194"/>
            <a:ext cx="5213843" cy="380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2"/>
          <p:cNvCxnSpPr/>
          <p:nvPr/>
        </p:nvCxnSpPr>
        <p:spPr>
          <a:xfrm>
            <a:off x="6249122" y="4401911"/>
            <a:ext cx="0" cy="20274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625641" y="3704519"/>
            <a:ext cx="3994485" cy="98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BE"/>
              <a:t>Tinaël </a:t>
            </a:r>
            <a:r>
              <a:rPr lang="en-BE" cap="small"/>
              <a:t>Devresse</a:t>
            </a:r>
            <a:endParaRPr/>
          </a:p>
        </p:txBody>
      </p:sp>
      <p:pic>
        <p:nvPicPr>
          <p:cNvPr id="95" name="Google Shape;95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741" t="-6518" b="-1214"/>
          <a:stretch/>
        </p:blipFill>
        <p:spPr>
          <a:xfrm>
            <a:off x="1500317" y="1283365"/>
            <a:ext cx="2304590" cy="24645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904873" y="1227221"/>
            <a:ext cx="6657473" cy="46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dirty="0"/>
              <a:t>Studies: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 err="1"/>
              <a:t>Hénallux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dirty="0"/>
              <a:t>Jobs: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IT Consultant @ </a:t>
            </a:r>
            <a:r>
              <a:rPr lang="en-BE" dirty="0" err="1"/>
              <a:t>Capyx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BE" dirty="0"/>
              <a:t>BNP Paribas Fortis (.NET developer &amp; IT coach)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BE" dirty="0" err="1"/>
              <a:t>MaxiToys</a:t>
            </a:r>
            <a:r>
              <a:rPr lang="en-BE" dirty="0"/>
              <a:t> (.NET developer &amp; IT coach)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Teacher @ </a:t>
            </a:r>
            <a:r>
              <a:rPr lang="en-BE" dirty="0" err="1"/>
              <a:t>Henallux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BE" dirty="0"/>
              <a:t>Former jobs: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Developer @ CESI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BE" dirty="0"/>
              <a:t>Developer @ PwC</a:t>
            </a:r>
            <a:endParaRPr dirty="0"/>
          </a:p>
        </p:txBody>
      </p:sp>
      <p:sp>
        <p:nvSpPr>
          <p:cNvPr id="97" name="Google Shape;97;p2"/>
          <p:cNvSpPr txBox="1"/>
          <p:nvPr/>
        </p:nvSpPr>
        <p:spPr>
          <a:xfrm>
            <a:off x="400351" y="138407"/>
            <a:ext cx="10515600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en-BE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your speaker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Community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No need to train new hires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2508" y="2882900"/>
            <a:ext cx="48101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Why should you use it?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Faster Release Cycle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Result of the previous points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Facilitates the agile workflow (smaller changes more frequently)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8" name="Google Shape;188;p14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6286" y="3069770"/>
            <a:ext cx="4316117" cy="351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 dirty="0"/>
              <a:t>The Workflows</a:t>
            </a:r>
            <a:endParaRPr dirty="0"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word on workflows</a:t>
            </a: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Workflow &amp; Feature Branching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Gitflow</a:t>
            </a: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Workflow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Trunk-based Development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A word on workflows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CF99C-D3A4-6DE5-2972-8CA15CC6D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Workflows are usually </a:t>
            </a:r>
            <a:r>
              <a:rPr lang="en-BE" i="1" dirty="0"/>
              <a:t>branching strategy</a:t>
            </a:r>
            <a:endParaRPr lang="en-BE" dirty="0"/>
          </a:p>
          <a:p>
            <a:r>
              <a:rPr lang="en-BE" dirty="0"/>
              <a:t>Meant to describe how to use branches via a flow</a:t>
            </a:r>
          </a:p>
        </p:txBody>
      </p:sp>
      <p:sp>
        <p:nvSpPr>
          <p:cNvPr id="211" name="Google Shape;211;p1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Centralized Workflow &amp; Feature Branching</a:t>
            </a:r>
            <a:endParaRPr/>
          </a:p>
        </p:txBody>
      </p:sp>
      <p:pic>
        <p:nvPicPr>
          <p:cNvPr id="210" name="Google Shape;210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25329" y="1690688"/>
            <a:ext cx="76200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931735" y="1690688"/>
            <a:ext cx="45156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Everybody works on the same branch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pushing, you need to merge locally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means: </a:t>
            </a:r>
            <a:r>
              <a:rPr lang="en-BE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merge conflicts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1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Centralized Workflow &amp; Feature Branching</a:t>
            </a:r>
            <a:endParaRPr/>
          </a:p>
        </p:txBody>
      </p:sp>
      <p:pic>
        <p:nvPicPr>
          <p:cNvPr id="218" name="Google Shape;218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25329" y="3176588"/>
            <a:ext cx="76200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931735" y="1690688"/>
            <a:ext cx="45156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Everybody works on a branch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merge your branch once you’re done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 Possible (but avoidable) merge conflicts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Gitflow Workflow</a:t>
            </a:r>
            <a:endParaRPr/>
          </a:p>
        </p:txBody>
      </p:sp>
      <p:pic>
        <p:nvPicPr>
          <p:cNvPr id="226" name="Google Shape;22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55801" y="1690688"/>
            <a:ext cx="606458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838200" y="1379624"/>
            <a:ext cx="4411134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bigger companies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“develop” from “main”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“feature” from “develop”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“feature” is complete, merged in “develop”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features, then “release” from “develop”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“release” is done, merged in “develop” and “main”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issue in “main”, “hotfix” from “main”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B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“hotfix” is complete, merged in “develop” and “main”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GitHub Workflow</a:t>
            </a:r>
            <a:endParaRPr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 u="sng" dirty="0">
                <a:solidFill>
                  <a:schemeClr val="hlink"/>
                </a:solidFill>
                <a:hlinkClick r:id="rId3"/>
              </a:rPr>
              <a:t>https://hunteroi.github.io/github-flow</a:t>
            </a:r>
            <a:endParaRPr dirty="0"/>
          </a:p>
        </p:txBody>
      </p:sp>
      <p:sp>
        <p:nvSpPr>
          <p:cNvPr id="236" name="Google Shape;236;p20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Trunk-Based Development</a:t>
            </a:r>
            <a:endParaRPr dirty="0"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838200" y="4142509"/>
            <a:ext cx="10515600" cy="203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Fewer than 3 active branches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Branches/forks have very short lifetimes (less than a day)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Rare/no “code lock” periods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BE" dirty="0"/>
              <a:t>This implicitly means a lot more things like </a:t>
            </a:r>
            <a:r>
              <a:rPr lang="en-BE" i="1" dirty="0"/>
              <a:t>automated testing </a:t>
            </a:r>
            <a:r>
              <a:rPr lang="en-BE" dirty="0"/>
              <a:t>and </a:t>
            </a:r>
            <a:r>
              <a:rPr lang="en-BE" i="1" dirty="0"/>
              <a:t>feature flagging</a:t>
            </a:r>
          </a:p>
        </p:txBody>
      </p:sp>
      <p:sp>
        <p:nvSpPr>
          <p:cNvPr id="244" name="Google Shape;244;p2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6FAB5-54F8-4AA9-8B46-EF56E5D3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96" y="1270434"/>
            <a:ext cx="8507408" cy="27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 dirty="0"/>
              <a:t>Trunk-Based Development</a:t>
            </a:r>
            <a:endParaRPr dirty="0"/>
          </a:p>
        </p:txBody>
      </p:sp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dirty="0"/>
              <a:t>TBD is not j</a:t>
            </a:r>
            <a:r>
              <a:rPr lang="fr-BE" dirty="0"/>
              <a:t>us</a:t>
            </a:r>
            <a:r>
              <a:rPr dirty="0"/>
              <a:t>t a workflow, it's a method of development.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BE" dirty="0"/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Smaller changes </a:t>
            </a:r>
            <a:r>
              <a:rPr lang="en-BE" sz="2000" dirty="0"/>
              <a:t>= small frequent changes easier to review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You must test </a:t>
            </a:r>
            <a:r>
              <a:rPr lang="en-BE" sz="2000" dirty="0"/>
              <a:t>= tests are part of the dev process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Better teamwork </a:t>
            </a:r>
            <a:r>
              <a:rPr lang="en-BE" sz="2000" dirty="0"/>
              <a:t>= more closely as a team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Better work definition</a:t>
            </a:r>
            <a:r>
              <a:rPr lang="en-BE" sz="2000" dirty="0"/>
              <a:t> = small changes require to decompose work into a level of detail that helps uncover things that lack clarity or do not make sense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Replaces process with engineering</a:t>
            </a:r>
            <a:r>
              <a:rPr lang="en-BE" sz="2000" dirty="0"/>
              <a:t> = control release of features through engineering techniques like </a:t>
            </a:r>
            <a:r>
              <a:rPr lang="en-BE" sz="2000" dirty="0">
                <a:hlinkClick r:id="rId3"/>
              </a:rPr>
              <a:t>branch by abstraction</a:t>
            </a:r>
            <a:r>
              <a:rPr lang="en-BE" sz="2000" dirty="0"/>
              <a:t> or feature flags.</a:t>
            </a:r>
          </a:p>
          <a:p>
            <a:pPr marL="6350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BE" dirty="0"/>
              <a:t>Reduces risk</a:t>
            </a:r>
            <a:r>
              <a:rPr lang="en-BE" sz="2000" dirty="0"/>
              <a:t> = 2 risks with long-lived branches : problem with integration into the trunk (conflicts, loss of changes, ...) and abandoned branches.</a:t>
            </a:r>
            <a:endParaRPr sz="2000" dirty="0"/>
          </a:p>
        </p:txBody>
      </p:sp>
      <p:sp>
        <p:nvSpPr>
          <p:cNvPr id="244" name="Google Shape;244;p21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Workflows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Table of Contents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Version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The “Git” Tool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Workflows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Apps &amp; Websites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/>
              <a:t>Apps &amp; Websites</a:t>
            </a: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49036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Websites (GitHub, GitLab, </a:t>
            </a:r>
            <a:r>
              <a:rPr lang="en-BE" dirty="0" err="1"/>
              <a:t>BitBucket</a:t>
            </a:r>
            <a:r>
              <a:rPr lang="en-BE" dirty="0"/>
              <a:t>, ...)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Graphical User Interfaces (</a:t>
            </a:r>
            <a:r>
              <a:rPr lang="en-BE" dirty="0" err="1"/>
              <a:t>GitKraken</a:t>
            </a:r>
            <a:r>
              <a:rPr lang="en-BE" dirty="0"/>
              <a:t>, GitHub Desktop, SourceTree, ...)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Websites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/>
              <a:t>Git Hosting Services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GitHub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GitLab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Microsoft Azure DevOps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...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8" name="Google Shape;258;p23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&amp; Websites</a:t>
            </a:r>
            <a:endParaRPr/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l="1" r="1247"/>
          <a:stretch/>
        </p:blipFill>
        <p:spPr>
          <a:xfrm>
            <a:off x="4972594" y="1530031"/>
            <a:ext cx="6514011" cy="3164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2594" y="1530031"/>
            <a:ext cx="6514011" cy="316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 descr="Connect a Database Project in Azure Repos to Azure Pipelines - Kevin Cha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2594" y="1530032"/>
            <a:ext cx="6514011" cy="316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Graphical User Interfaces</a:t>
            </a: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/>
              <a:t>Bye bye command-line-interface! Welcome GUI!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GitKraken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GitHub Desktop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SourceTree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E"/>
              <a:t>...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69" name="Google Shape;269;p24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 &amp; Websites</a:t>
            </a:r>
            <a:endParaRPr/>
          </a:p>
        </p:txBody>
      </p:sp>
      <p:pic>
        <p:nvPicPr>
          <p:cNvPr id="270" name="Google Shape;270;p24"/>
          <p:cNvPicPr preferRelativeResize="0"/>
          <p:nvPr/>
        </p:nvPicPr>
        <p:blipFill rotWithShape="1">
          <a:blip r:embed="rId3">
            <a:alphaModFix/>
          </a:blip>
          <a:srcRect t="2068" b="-1"/>
          <a:stretch/>
        </p:blipFill>
        <p:spPr>
          <a:xfrm>
            <a:off x="4596611" y="2373083"/>
            <a:ext cx="6757189" cy="35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Feedback from Professionals</a:t>
            </a:r>
            <a:endParaRPr/>
          </a:p>
        </p:txBody>
      </p:sp>
      <p:pic>
        <p:nvPicPr>
          <p:cNvPr id="276" name="Google Shape;276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3570" b="4516"/>
          <a:stretch/>
        </p:blipFill>
        <p:spPr>
          <a:xfrm>
            <a:off x="1100962" y="2149490"/>
            <a:ext cx="5214394" cy="68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4945" y="3229652"/>
            <a:ext cx="8485636" cy="59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/>
              <a:t>Version Control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/>
              <a:t>What is it?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/>
              <a:t>What are the advantages?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is it?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E"/>
              <a:t>Practice of tracking &amp; managing changes of files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Every modification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Line by line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Backup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/>
              <a:t>History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are the advantages?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History of every file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Traceability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BE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BE" dirty="0" err="1"/>
              <a:t>Branching</a:t>
            </a:r>
            <a:r>
              <a:rPr lang="fr-BE" dirty="0"/>
              <a:t> &amp; </a:t>
            </a:r>
            <a:r>
              <a:rPr lang="fr-BE" dirty="0" err="1"/>
              <a:t>merging</a:t>
            </a:r>
            <a:endParaRPr lang="fr-BE" dirty="0"/>
          </a:p>
        </p:txBody>
      </p:sp>
      <p:sp>
        <p:nvSpPr>
          <p:cNvPr id="123" name="Google Shape;123;p6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411" y="1825625"/>
            <a:ext cx="5165357" cy="3629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6"/>
          <p:cNvCxnSpPr/>
          <p:nvPr/>
        </p:nvCxnSpPr>
        <p:spPr>
          <a:xfrm>
            <a:off x="9288413" y="2725784"/>
            <a:ext cx="0" cy="36140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are the advantages?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88600" cy="116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n-BE" dirty="0"/>
              <a:t>Possible to work without a Version Control System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BE" dirty="0"/>
              <a:t>Not advised as highly subject to risks</a:t>
            </a:r>
            <a:endParaRPr dirty="0"/>
          </a:p>
        </p:txBody>
      </p:sp>
      <p:sp>
        <p:nvSpPr>
          <p:cNvPr id="133" name="Google Shape;133;p7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 flipH="1">
            <a:off x="838199" y="3308796"/>
            <a:ext cx="105155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use version control or not ?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 flipH="1">
            <a:off x="838198" y="3308796"/>
            <a:ext cx="105156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is </a:t>
            </a:r>
            <a:r>
              <a:rPr lang="en-B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use version control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-B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VCS</a:t>
            </a: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use?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E"/>
              <a:t>The “Git” Tool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03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What is it?</a:t>
            </a:r>
            <a:r>
              <a:rPr dirty="0"/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E" dirty="0"/>
              <a:t>How does it work?</a:t>
            </a: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Why should you use it?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E"/>
              <a:t>What is it?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Version Control System (VCS)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Most widely used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Actively maintained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Open source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Distributed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Developed in 2005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E" dirty="0"/>
              <a:t>By Linus Torvalds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8" name="Google Shape;148;p9"/>
          <p:cNvSpPr txBox="1"/>
          <p:nvPr/>
        </p:nvSpPr>
        <p:spPr>
          <a:xfrm rot="5400000">
            <a:off x="8544573" y="3194823"/>
            <a:ext cx="6761454" cy="4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“Git” Tool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1813</Words>
  <Application>Microsoft Office PowerPoint</Application>
  <PresentationFormat>Widescreen</PresentationFormat>
  <Paragraphs>296</Paragraphs>
  <Slides>33</Slides>
  <Notes>33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Noto Sans Symbols</vt:lpstr>
      <vt:lpstr>Raleway</vt:lpstr>
      <vt:lpstr>Wingdings</vt:lpstr>
      <vt:lpstr>Office Theme</vt:lpstr>
      <vt:lpstr>Git Training</vt:lpstr>
      <vt:lpstr>Tinaël Devresse</vt:lpstr>
      <vt:lpstr>Table of Contents</vt:lpstr>
      <vt:lpstr>Version Control</vt:lpstr>
      <vt:lpstr>What is it?</vt:lpstr>
      <vt:lpstr>What are the advantages?</vt:lpstr>
      <vt:lpstr>What are the advantages?</vt:lpstr>
      <vt:lpstr>The “Git” Tool</vt:lpstr>
      <vt:lpstr>What is it?</vt:lpstr>
      <vt:lpstr>PowerPoint Presentation</vt:lpstr>
      <vt:lpstr>How does it work?</vt:lpstr>
      <vt:lpstr>How does it work?</vt:lpstr>
      <vt:lpstr>How does it work?</vt:lpstr>
      <vt:lpstr>PowerPoint Presentation</vt:lpstr>
      <vt:lpstr>How does it work?</vt:lpstr>
      <vt:lpstr>How does it work?</vt:lpstr>
      <vt:lpstr>Why should you use it?</vt:lpstr>
      <vt:lpstr>Why should you use it?</vt:lpstr>
      <vt:lpstr>Why should you use it?</vt:lpstr>
      <vt:lpstr>Why should you use it?</vt:lpstr>
      <vt:lpstr>Why should you use it?</vt:lpstr>
      <vt:lpstr>The Workflows</vt:lpstr>
      <vt:lpstr>A word on workflows</vt:lpstr>
      <vt:lpstr>Centralized Workflow &amp; Feature Branching</vt:lpstr>
      <vt:lpstr>Centralized Workflow &amp; Feature Branching</vt:lpstr>
      <vt:lpstr>Gitflow Workflow</vt:lpstr>
      <vt:lpstr>GitHub Workflow</vt:lpstr>
      <vt:lpstr>Trunk-Based Development</vt:lpstr>
      <vt:lpstr>Trunk-Based Development</vt:lpstr>
      <vt:lpstr>Apps &amp; Websites</vt:lpstr>
      <vt:lpstr>Websites</vt:lpstr>
      <vt:lpstr>Graphical User Interfaces</vt:lpstr>
      <vt:lpstr>Feedback from Professionals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</dc:title>
  <dc:creator>Tinaël Devresse</dc:creator>
  <cp:lastModifiedBy>DEVRESSE Tinaël</cp:lastModifiedBy>
  <cp:revision>9</cp:revision>
  <dcterms:created xsi:type="dcterms:W3CDTF">2022-09-29T21:44:00Z</dcterms:created>
  <dcterms:modified xsi:type="dcterms:W3CDTF">2022-10-13T15:29:25Z</dcterms:modified>
</cp:coreProperties>
</file>