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snapToObjects="1">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345FD199-F734-9E43-AB2A-2446FA4C72EA}" type="datetimeFigureOut">
              <a:rPr lang="en-US" smtClean="0"/>
              <a:t>5/28/21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F5DDE2-11ED-B847-985A-D663F373C433}" type="slidenum">
              <a:rPr lang="en-US" smtClean="0"/>
              <a:t>‹#›</a:t>
            </a:fld>
            <a:endParaRPr lang="en-US"/>
          </a:p>
        </p:txBody>
      </p:sp>
    </p:spTree>
    <p:extLst>
      <p:ext uri="{BB962C8B-B14F-4D97-AF65-F5344CB8AC3E}">
        <p14:creationId xmlns:p14="http://schemas.microsoft.com/office/powerpoint/2010/main" val="429179680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45FD199-F734-9E43-AB2A-2446FA4C72EA}" type="datetimeFigureOut">
              <a:rPr lang="en-US" smtClean="0"/>
              <a:t>5/28/21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5DDE2-11ED-B847-985A-D663F373C433}" type="slidenum">
              <a:rPr lang="en-US" smtClean="0"/>
              <a:t>‹#›</a:t>
            </a:fld>
            <a:endParaRPr lang="en-US"/>
          </a:p>
        </p:txBody>
      </p:sp>
    </p:spTree>
    <p:extLst>
      <p:ext uri="{BB962C8B-B14F-4D97-AF65-F5344CB8AC3E}">
        <p14:creationId xmlns:p14="http://schemas.microsoft.com/office/powerpoint/2010/main" val="2536788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45FD199-F734-9E43-AB2A-2446FA4C72EA}" type="datetimeFigureOut">
              <a:rPr lang="en-US" smtClean="0"/>
              <a:t>5/28/21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5DDE2-11ED-B847-985A-D663F373C433}" type="slidenum">
              <a:rPr lang="en-US" smtClean="0"/>
              <a:t>‹#›</a:t>
            </a:fld>
            <a:endParaRPr lang="en-US"/>
          </a:p>
        </p:txBody>
      </p:sp>
    </p:spTree>
    <p:extLst>
      <p:ext uri="{BB962C8B-B14F-4D97-AF65-F5344CB8AC3E}">
        <p14:creationId xmlns:p14="http://schemas.microsoft.com/office/powerpoint/2010/main" val="217938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45FD199-F734-9E43-AB2A-2446FA4C72EA}" type="datetimeFigureOut">
              <a:rPr lang="en-US" smtClean="0"/>
              <a:t>5/28/21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F5DDE2-11ED-B847-985A-D663F373C433}" type="slidenum">
              <a:rPr lang="en-US" smtClean="0"/>
              <a:t>‹#›</a:t>
            </a:fld>
            <a:endParaRPr lang="en-US"/>
          </a:p>
        </p:txBody>
      </p:sp>
    </p:spTree>
    <p:extLst>
      <p:ext uri="{BB962C8B-B14F-4D97-AF65-F5344CB8AC3E}">
        <p14:creationId xmlns:p14="http://schemas.microsoft.com/office/powerpoint/2010/main" val="1558448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345FD199-F734-9E43-AB2A-2446FA4C72EA}" type="datetimeFigureOut">
              <a:rPr lang="en-US" smtClean="0"/>
              <a:t>5/28/21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F5DDE2-11ED-B847-985A-D663F373C433}" type="slidenum">
              <a:rPr lang="en-US" smtClean="0"/>
              <a:t>‹#›</a:t>
            </a:fld>
            <a:endParaRPr lang="en-US"/>
          </a:p>
        </p:txBody>
      </p:sp>
    </p:spTree>
    <p:extLst>
      <p:ext uri="{BB962C8B-B14F-4D97-AF65-F5344CB8AC3E}">
        <p14:creationId xmlns:p14="http://schemas.microsoft.com/office/powerpoint/2010/main" val="289505840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345FD199-F734-9E43-AB2A-2446FA4C72EA}" type="datetimeFigureOut">
              <a:rPr lang="en-US" smtClean="0"/>
              <a:t>5/28/21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BF5DDE2-11ED-B847-985A-D663F373C433}" type="slidenum">
              <a:rPr lang="en-US" smtClean="0"/>
              <a:t>‹#›</a:t>
            </a:fld>
            <a:endParaRPr lang="en-US"/>
          </a:p>
        </p:txBody>
      </p:sp>
    </p:spTree>
    <p:extLst>
      <p:ext uri="{BB962C8B-B14F-4D97-AF65-F5344CB8AC3E}">
        <p14:creationId xmlns:p14="http://schemas.microsoft.com/office/powerpoint/2010/main" val="344130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345FD199-F734-9E43-AB2A-2446FA4C72EA}" type="datetimeFigureOut">
              <a:rPr lang="en-US" smtClean="0"/>
              <a:t>5/28/21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F5DDE2-11ED-B847-985A-D663F373C433}"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358197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45FD199-F734-9E43-AB2A-2446FA4C72EA}" type="datetimeFigureOut">
              <a:rPr lang="en-US" smtClean="0"/>
              <a:t>5/28/21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F5DDE2-11ED-B847-985A-D663F373C433}" type="slidenum">
              <a:rPr lang="en-US" smtClean="0"/>
              <a:t>‹#›</a:t>
            </a:fld>
            <a:endParaRPr lang="en-US"/>
          </a:p>
        </p:txBody>
      </p:sp>
    </p:spTree>
    <p:extLst>
      <p:ext uri="{BB962C8B-B14F-4D97-AF65-F5344CB8AC3E}">
        <p14:creationId xmlns:p14="http://schemas.microsoft.com/office/powerpoint/2010/main" val="3736551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5FD199-F734-9E43-AB2A-2446FA4C72EA}" type="datetimeFigureOut">
              <a:rPr lang="en-US" smtClean="0"/>
              <a:t>5/28/21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F5DDE2-11ED-B847-985A-D663F373C433}" type="slidenum">
              <a:rPr lang="en-US" smtClean="0"/>
              <a:t>‹#›</a:t>
            </a:fld>
            <a:endParaRPr lang="en-US"/>
          </a:p>
        </p:txBody>
      </p:sp>
    </p:spTree>
    <p:extLst>
      <p:ext uri="{BB962C8B-B14F-4D97-AF65-F5344CB8AC3E}">
        <p14:creationId xmlns:p14="http://schemas.microsoft.com/office/powerpoint/2010/main" val="3130351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345FD199-F734-9E43-AB2A-2446FA4C72EA}" type="datetimeFigureOut">
              <a:rPr lang="en-US" smtClean="0"/>
              <a:t>5/28/21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4BF5DDE2-11ED-B847-985A-D663F373C433}" type="slidenum">
              <a:rPr lang="en-US" smtClean="0"/>
              <a:t>‹#›</a:t>
            </a:fld>
            <a:endParaRPr lang="en-US"/>
          </a:p>
        </p:txBody>
      </p:sp>
    </p:spTree>
    <p:extLst>
      <p:ext uri="{BB962C8B-B14F-4D97-AF65-F5344CB8AC3E}">
        <p14:creationId xmlns:p14="http://schemas.microsoft.com/office/powerpoint/2010/main" val="1375002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45FD199-F734-9E43-AB2A-2446FA4C72EA}" type="datetimeFigureOut">
              <a:rPr lang="en-US" smtClean="0"/>
              <a:t>5/28/21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4BF5DDE2-11ED-B847-985A-D663F373C433}" type="slidenum">
              <a:rPr lang="en-US" smtClean="0"/>
              <a:t>‹#›</a:t>
            </a:fld>
            <a:endParaRPr lang="en-US"/>
          </a:p>
        </p:txBody>
      </p:sp>
    </p:spTree>
    <p:extLst>
      <p:ext uri="{BB962C8B-B14F-4D97-AF65-F5344CB8AC3E}">
        <p14:creationId xmlns:p14="http://schemas.microsoft.com/office/powerpoint/2010/main" val="394648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45FD199-F734-9E43-AB2A-2446FA4C72EA}" type="datetimeFigureOut">
              <a:rPr lang="en-US" smtClean="0"/>
              <a:t>5/28/21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BF5DDE2-11ED-B847-985A-D663F373C433}" type="slidenum">
              <a:rPr lang="en-US" smtClean="0"/>
              <a:t>‹#›</a:t>
            </a:fld>
            <a:endParaRPr lang="en-US"/>
          </a:p>
        </p:txBody>
      </p:sp>
    </p:spTree>
    <p:extLst>
      <p:ext uri="{BB962C8B-B14F-4D97-AF65-F5344CB8AC3E}">
        <p14:creationId xmlns:p14="http://schemas.microsoft.com/office/powerpoint/2010/main" val="208219130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147A6-2204-6F4D-B139-C7F2E8D9B4F3}"/>
              </a:ext>
            </a:extLst>
          </p:cNvPr>
          <p:cNvSpPr>
            <a:spLocks noGrp="1"/>
          </p:cNvSpPr>
          <p:nvPr>
            <p:ph type="ctrTitle"/>
          </p:nvPr>
        </p:nvSpPr>
        <p:spPr/>
        <p:txBody>
          <a:bodyPr>
            <a:normAutofit fontScale="90000"/>
          </a:bodyPr>
          <a:lstStyle/>
          <a:p>
            <a:r>
              <a:rPr lang="en-US" b="1" u="sng" dirty="0">
                <a:latin typeface="Algerian" panose="020F0502020204030204" pitchFamily="34" charset="0"/>
                <a:cs typeface="Algerian" panose="020F0502020204030204" pitchFamily="34" charset="0"/>
              </a:rPr>
              <a:t>Assignment 1 :</a:t>
            </a:r>
            <a:br>
              <a:rPr lang="en-US" b="1" u="sng" dirty="0">
                <a:latin typeface="Algerian" panose="020F0502020204030204" pitchFamily="34" charset="0"/>
                <a:cs typeface="Algerian" panose="020F0502020204030204" pitchFamily="34" charset="0"/>
              </a:rPr>
            </a:br>
            <a:r>
              <a:rPr lang="en-US" b="1" u="sng" dirty="0">
                <a:latin typeface="Algerian" panose="020F0502020204030204" pitchFamily="34" charset="0"/>
                <a:cs typeface="Algerian" panose="020F0502020204030204" pitchFamily="34" charset="0"/>
              </a:rPr>
              <a:t>Fundamental Analysis Of Stocks</a:t>
            </a:r>
          </a:p>
        </p:txBody>
      </p:sp>
      <p:sp>
        <p:nvSpPr>
          <p:cNvPr id="3" name="Subtitle 2">
            <a:extLst>
              <a:ext uri="{FF2B5EF4-FFF2-40B4-BE49-F238E27FC236}">
                <a16:creationId xmlns:a16="http://schemas.microsoft.com/office/drawing/2014/main" id="{7FE2A769-6FF1-3240-93CD-F3D5B81C318D}"/>
              </a:ext>
            </a:extLst>
          </p:cNvPr>
          <p:cNvSpPr>
            <a:spLocks noGrp="1"/>
          </p:cNvSpPr>
          <p:nvPr>
            <p:ph type="subTitle" idx="1"/>
          </p:nvPr>
        </p:nvSpPr>
        <p:spPr/>
        <p:txBody>
          <a:bodyPr>
            <a:normAutofit/>
          </a:bodyPr>
          <a:lstStyle/>
          <a:p>
            <a:r>
              <a:rPr lang="en-US" sz="2400" dirty="0">
                <a:solidFill>
                  <a:schemeClr val="bg1"/>
                </a:solidFill>
                <a:latin typeface="Algerian" pitchFamily="82" charset="77"/>
              </a:rPr>
              <a:t>Anant Dev </a:t>
            </a:r>
          </a:p>
          <a:p>
            <a:r>
              <a:rPr lang="en-US" sz="2400" dirty="0">
                <a:solidFill>
                  <a:schemeClr val="bg1"/>
                </a:solidFill>
                <a:latin typeface="Algerian" pitchFamily="82" charset="77"/>
              </a:rPr>
              <a:t>190124</a:t>
            </a:r>
          </a:p>
        </p:txBody>
      </p:sp>
    </p:spTree>
    <p:extLst>
      <p:ext uri="{BB962C8B-B14F-4D97-AF65-F5344CB8AC3E}">
        <p14:creationId xmlns:p14="http://schemas.microsoft.com/office/powerpoint/2010/main" val="3546469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910B2-F704-974A-AEC7-91B44DB784E3}"/>
              </a:ext>
            </a:extLst>
          </p:cNvPr>
          <p:cNvSpPr>
            <a:spLocks noGrp="1"/>
          </p:cNvSpPr>
          <p:nvPr>
            <p:ph type="title"/>
          </p:nvPr>
        </p:nvSpPr>
        <p:spPr>
          <a:xfrm>
            <a:off x="501445" y="162232"/>
            <a:ext cx="11402688" cy="2271252"/>
          </a:xfrm>
        </p:spPr>
        <p:txBody>
          <a:bodyPr>
            <a:normAutofit/>
          </a:bodyPr>
          <a:lstStyle/>
          <a:p>
            <a:r>
              <a:rPr lang="en-US" dirty="0"/>
              <a:t>Q1) What is business?? Analyze your hometown, its very likely you will get 2 shops with similar products. But still one is able to outperform the other</a:t>
            </a:r>
          </a:p>
        </p:txBody>
      </p:sp>
      <p:sp>
        <p:nvSpPr>
          <p:cNvPr id="3" name="Content Placeholder 2">
            <a:extLst>
              <a:ext uri="{FF2B5EF4-FFF2-40B4-BE49-F238E27FC236}">
                <a16:creationId xmlns:a16="http://schemas.microsoft.com/office/drawing/2014/main" id="{87193FCC-35DE-9948-B97F-234C006BED69}"/>
              </a:ext>
            </a:extLst>
          </p:cNvPr>
          <p:cNvSpPr>
            <a:spLocks noGrp="1"/>
          </p:cNvSpPr>
          <p:nvPr>
            <p:ph idx="1"/>
          </p:nvPr>
        </p:nvSpPr>
        <p:spPr>
          <a:xfrm>
            <a:off x="501445" y="2638044"/>
            <a:ext cx="11402688" cy="3879714"/>
          </a:xfrm>
        </p:spPr>
        <p:txBody>
          <a:bodyPr>
            <a:normAutofit fontScale="92500"/>
          </a:bodyPr>
          <a:lstStyle/>
          <a:p>
            <a:r>
              <a:rPr lang="en-US" sz="2200" dirty="0"/>
              <a:t>According to me, Business is actually trading for profits. People combine their hard work and effort to produce and sell off goods in a systematic way. It can also be referred to as a transaction where each individual is maximizing his/her profit in some sense. Business is an economic activity. It includes production, distribution and exchange of goods and services.\</a:t>
            </a:r>
          </a:p>
          <a:p>
            <a:pPr marL="0" indent="0">
              <a:buNone/>
            </a:pPr>
            <a:r>
              <a:rPr lang="en-US" sz="2200" dirty="0"/>
              <a:t>For example, a local general store is a small business providing services and various products for daily use to the customers.  There can be 2 stores which have almost the same products and prices but still one is able to outperform the other the reasons can be :</a:t>
            </a:r>
          </a:p>
          <a:p>
            <a:r>
              <a:rPr lang="en-US" sz="2200" dirty="0"/>
              <a:t>One of the shop is more trust worthy than the other.</a:t>
            </a:r>
          </a:p>
          <a:p>
            <a:r>
              <a:rPr lang="en-US" sz="2200" dirty="0"/>
              <a:t>One of the shops has better influence on people than the other</a:t>
            </a:r>
          </a:p>
          <a:p>
            <a:r>
              <a:rPr lang="en-US" sz="2200" dirty="0"/>
              <a:t>One of the shops has better advertisement policies and superior quality fresh products at the same rates.</a:t>
            </a:r>
          </a:p>
        </p:txBody>
      </p:sp>
    </p:spTree>
    <p:extLst>
      <p:ext uri="{BB962C8B-B14F-4D97-AF65-F5344CB8AC3E}">
        <p14:creationId xmlns:p14="http://schemas.microsoft.com/office/powerpoint/2010/main" val="3949035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0210D-A8A7-404F-971C-B3879862A83E}"/>
              </a:ext>
            </a:extLst>
          </p:cNvPr>
          <p:cNvSpPr>
            <a:spLocks noGrp="1"/>
          </p:cNvSpPr>
          <p:nvPr>
            <p:ph type="title"/>
          </p:nvPr>
        </p:nvSpPr>
        <p:spPr>
          <a:xfrm>
            <a:off x="516194" y="964692"/>
            <a:ext cx="11149780" cy="1188720"/>
          </a:xfrm>
        </p:spPr>
        <p:txBody>
          <a:bodyPr>
            <a:normAutofit/>
          </a:bodyPr>
          <a:lstStyle/>
          <a:p>
            <a:r>
              <a:rPr lang="en-US" dirty="0"/>
              <a:t>Q2) Which sector according to your will be the most profitable in the next 5-10 years and why?</a:t>
            </a:r>
          </a:p>
        </p:txBody>
      </p:sp>
      <p:sp>
        <p:nvSpPr>
          <p:cNvPr id="3" name="Content Placeholder 2">
            <a:extLst>
              <a:ext uri="{FF2B5EF4-FFF2-40B4-BE49-F238E27FC236}">
                <a16:creationId xmlns:a16="http://schemas.microsoft.com/office/drawing/2014/main" id="{606F03F0-294A-7642-9D03-270AB39922E4}"/>
              </a:ext>
            </a:extLst>
          </p:cNvPr>
          <p:cNvSpPr>
            <a:spLocks noGrp="1"/>
          </p:cNvSpPr>
          <p:nvPr>
            <p:ph idx="1"/>
          </p:nvPr>
        </p:nvSpPr>
        <p:spPr>
          <a:xfrm>
            <a:off x="516193" y="2638044"/>
            <a:ext cx="11149779" cy="3101983"/>
          </a:xfrm>
        </p:spPr>
        <p:txBody>
          <a:bodyPr>
            <a:noAutofit/>
          </a:bodyPr>
          <a:lstStyle/>
          <a:p>
            <a:r>
              <a:rPr lang="en-US" sz="2200" dirty="0"/>
              <a:t>I think that in the upcoming years Chemical &amp; Bio-technology sector will slowly gain importance because of the current scenario that we are in. CORONAVIRUS has led to a vast increase in research and development in the chemical and biological fields.  Moreover, I would also like to mention the growing levels of pollution and global warming that has damaged the earth and its atmosphere. In the past decade, the world has seen a rapid increase in pollution and there have been soring high temperatures. I see that these sectors have been growing on attention of governments. Lastly, I would say that there has been a spike in diseases with new ones coming into existence. Over the past year,  the world has encountered more the 5 types of new diseases and viruses like Covid , </a:t>
            </a:r>
            <a:r>
              <a:rPr lang="en-US" sz="2200" dirty="0" err="1"/>
              <a:t>hunta</a:t>
            </a:r>
            <a:r>
              <a:rPr lang="en-US" sz="2200" dirty="0"/>
              <a:t> virus, Black Fungus etc.  </a:t>
            </a:r>
          </a:p>
        </p:txBody>
      </p:sp>
    </p:spTree>
    <p:extLst>
      <p:ext uri="{BB962C8B-B14F-4D97-AF65-F5344CB8AC3E}">
        <p14:creationId xmlns:p14="http://schemas.microsoft.com/office/powerpoint/2010/main" val="910903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292D4-6D92-B345-8F5A-D263C27E05D9}"/>
              </a:ext>
            </a:extLst>
          </p:cNvPr>
          <p:cNvSpPr>
            <a:spLocks noGrp="1"/>
          </p:cNvSpPr>
          <p:nvPr>
            <p:ph type="title"/>
          </p:nvPr>
        </p:nvSpPr>
        <p:spPr>
          <a:xfrm>
            <a:off x="663677" y="964692"/>
            <a:ext cx="10633587" cy="1188720"/>
          </a:xfrm>
        </p:spPr>
        <p:txBody>
          <a:bodyPr/>
          <a:lstStyle/>
          <a:p>
            <a:r>
              <a:rPr lang="en-US" dirty="0"/>
              <a:t>Q3) Which is your favorite startup and why?</a:t>
            </a:r>
          </a:p>
        </p:txBody>
      </p:sp>
      <p:sp>
        <p:nvSpPr>
          <p:cNvPr id="3" name="Content Placeholder 2">
            <a:extLst>
              <a:ext uri="{FF2B5EF4-FFF2-40B4-BE49-F238E27FC236}">
                <a16:creationId xmlns:a16="http://schemas.microsoft.com/office/drawing/2014/main" id="{73F72139-63E3-9E4E-BCAA-50472A115E0D}"/>
              </a:ext>
            </a:extLst>
          </p:cNvPr>
          <p:cNvSpPr>
            <a:spLocks noGrp="1"/>
          </p:cNvSpPr>
          <p:nvPr>
            <p:ph idx="1"/>
          </p:nvPr>
        </p:nvSpPr>
        <p:spPr>
          <a:xfrm>
            <a:off x="663677" y="2638044"/>
            <a:ext cx="10633587" cy="3688328"/>
          </a:xfrm>
        </p:spPr>
        <p:txBody>
          <a:bodyPr>
            <a:noAutofit/>
          </a:bodyPr>
          <a:lstStyle/>
          <a:p>
            <a:r>
              <a:rPr lang="en-US" sz="2200" dirty="0"/>
              <a:t>Fav </a:t>
            </a:r>
            <a:r>
              <a:rPr lang="en-US" sz="2200" dirty="0" err="1"/>
              <a:t>StartUp</a:t>
            </a:r>
            <a:r>
              <a:rPr lang="en-US" sz="2200" dirty="0"/>
              <a:t> – Food Delivery Startups are my favorite Zomato.</a:t>
            </a:r>
          </a:p>
          <a:p>
            <a:pPr marL="0" indent="0">
              <a:buNone/>
            </a:pPr>
            <a:r>
              <a:rPr lang="en-US" sz="2200" dirty="0"/>
              <a:t>According to me food delivery startup Zomato is the best because it is a unique concept brings out the best restaurant’s and also provides with a deep insight as to which ones are the best in a locality.  Also, there is door to door and No contact delivery providing us with full safety and precautions during the pandemic period.  Moreover from an earning perspective, I would say that Zomato serves as a secondary income source for thousands of people working so hard for a living. Delivering food and registering new restaurant’s is profitable and this startup has grown a lot since the pandemic hit. People require food to be delivered at their doorstep and It’s increasing popularity has now led to big famous restaurant’s collaborating with Zomato making it successful. Lastly Zomato has spread across the youth as well as the aged people with its variety of restaurant’s to order from and various options.</a:t>
            </a:r>
          </a:p>
        </p:txBody>
      </p:sp>
    </p:spTree>
    <p:extLst>
      <p:ext uri="{BB962C8B-B14F-4D97-AF65-F5344CB8AC3E}">
        <p14:creationId xmlns:p14="http://schemas.microsoft.com/office/powerpoint/2010/main" val="2926690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28F7C-D6C1-EE4F-8642-1BCEA7E88916}"/>
              </a:ext>
            </a:extLst>
          </p:cNvPr>
          <p:cNvSpPr>
            <a:spLocks noGrp="1"/>
          </p:cNvSpPr>
          <p:nvPr>
            <p:ph type="title"/>
          </p:nvPr>
        </p:nvSpPr>
        <p:spPr>
          <a:xfrm>
            <a:off x="781665" y="964692"/>
            <a:ext cx="10825316" cy="1188720"/>
          </a:xfrm>
        </p:spPr>
        <p:txBody>
          <a:bodyPr>
            <a:normAutofit fontScale="90000"/>
          </a:bodyPr>
          <a:lstStyle/>
          <a:p>
            <a:r>
              <a:rPr lang="en-US" dirty="0"/>
              <a:t>Q4) Now rethink the last question in terms of consumer (which is your favorite startup as consumer and why)??</a:t>
            </a:r>
          </a:p>
        </p:txBody>
      </p:sp>
      <p:sp>
        <p:nvSpPr>
          <p:cNvPr id="3" name="Content Placeholder 2">
            <a:extLst>
              <a:ext uri="{FF2B5EF4-FFF2-40B4-BE49-F238E27FC236}">
                <a16:creationId xmlns:a16="http://schemas.microsoft.com/office/drawing/2014/main" id="{21C8CE89-8457-8E40-A718-DD77647A0CDD}"/>
              </a:ext>
            </a:extLst>
          </p:cNvPr>
          <p:cNvSpPr>
            <a:spLocks noGrp="1"/>
          </p:cNvSpPr>
          <p:nvPr>
            <p:ph idx="1"/>
          </p:nvPr>
        </p:nvSpPr>
        <p:spPr>
          <a:xfrm>
            <a:off x="781664" y="2638044"/>
            <a:ext cx="10825316" cy="3677696"/>
          </a:xfrm>
        </p:spPr>
        <p:txBody>
          <a:bodyPr>
            <a:normAutofit/>
          </a:bodyPr>
          <a:lstStyle/>
          <a:p>
            <a:pPr marL="0" indent="0">
              <a:buNone/>
            </a:pPr>
            <a:r>
              <a:rPr lang="en-US" sz="2200" dirty="0"/>
              <a:t>From a consumer’s perspective, my favorite startup is same Zomato. I Like being a foodie, I love eating and Zomato offers hundred’s of choices in food and varieties of best selling dishes. The thing that fascinates me the most is that it has special recommendations based on my eating choices and interests. The best thing about Zomato is that they offer a unique meal everyday in a week. Zomato has a tight grab consumer’s who work away from there homes. Zomato also brings to you freshly prepared meals straight from the store.</a:t>
            </a:r>
          </a:p>
          <a:p>
            <a:pPr marL="0" indent="0">
              <a:buNone/>
            </a:pPr>
            <a:r>
              <a:rPr lang="en-US" sz="2200" dirty="0"/>
              <a:t>Zomato has grown a lot over the past few years, in Zomato one can find various reviews about a cuisine and where to go for Chinese/Italian/Spanish food etc. As a consumer, one loves food delivered at his/her doorstep in the pandemic period, Zomato offers solution to this problem making food deliveries and providing delicious food No-Contact.</a:t>
            </a:r>
          </a:p>
        </p:txBody>
      </p:sp>
    </p:spTree>
    <p:extLst>
      <p:ext uri="{BB962C8B-B14F-4D97-AF65-F5344CB8AC3E}">
        <p14:creationId xmlns:p14="http://schemas.microsoft.com/office/powerpoint/2010/main" val="2857116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58946-11A5-0041-992C-C8DABDBA4D47}"/>
              </a:ext>
            </a:extLst>
          </p:cNvPr>
          <p:cNvSpPr>
            <a:spLocks noGrp="1"/>
          </p:cNvSpPr>
          <p:nvPr>
            <p:ph type="title"/>
          </p:nvPr>
        </p:nvSpPr>
        <p:spPr>
          <a:xfrm>
            <a:off x="1137683" y="964692"/>
            <a:ext cx="10271051" cy="1188720"/>
          </a:xfrm>
        </p:spPr>
        <p:txBody>
          <a:bodyPr/>
          <a:lstStyle/>
          <a:p>
            <a:r>
              <a:rPr lang="en-US" dirty="0"/>
              <a:t>Q5</a:t>
            </a:r>
          </a:p>
        </p:txBody>
      </p:sp>
      <p:sp>
        <p:nvSpPr>
          <p:cNvPr id="3" name="Content Placeholder 2">
            <a:extLst>
              <a:ext uri="{FF2B5EF4-FFF2-40B4-BE49-F238E27FC236}">
                <a16:creationId xmlns:a16="http://schemas.microsoft.com/office/drawing/2014/main" id="{26A967CF-F498-E047-9180-8C8320247A59}"/>
              </a:ext>
            </a:extLst>
          </p:cNvPr>
          <p:cNvSpPr>
            <a:spLocks noGrp="1"/>
          </p:cNvSpPr>
          <p:nvPr>
            <p:ph idx="1"/>
          </p:nvPr>
        </p:nvSpPr>
        <p:spPr>
          <a:xfrm>
            <a:off x="1137683" y="2638044"/>
            <a:ext cx="10271051" cy="3954485"/>
          </a:xfrm>
        </p:spPr>
        <p:txBody>
          <a:bodyPr>
            <a:normAutofit/>
          </a:bodyPr>
          <a:lstStyle/>
          <a:p>
            <a:r>
              <a:rPr lang="en-IN" dirty="0"/>
              <a:t>Zomato earned Rs 2,605 Cr in Financial Year 20; outstanding </a:t>
            </a:r>
            <a:r>
              <a:rPr lang="en-IN" b="1" dirty="0"/>
              <a:t>losses</a:t>
            </a:r>
            <a:r>
              <a:rPr lang="en-IN" dirty="0"/>
              <a:t> mounted to Rs 4,666 Cr. The online food delivery major registered a 98.4% surge in its collections during the fiscal ended in March 2020</a:t>
            </a:r>
          </a:p>
          <a:p>
            <a:r>
              <a:rPr lang="en-US" dirty="0"/>
              <a:t>Zomato is capital intensive </a:t>
            </a:r>
            <a:r>
              <a:rPr lang="en-IN" dirty="0"/>
              <a:t>business of delivering food, spent $500 million during FY19, marking a sixfold jump from the $80 million it spent in the previous year.</a:t>
            </a:r>
            <a:endParaRPr lang="en-US" dirty="0"/>
          </a:p>
          <a:p>
            <a:r>
              <a:rPr lang="en-US" dirty="0"/>
              <a:t>Zomato Closed its grocery delivering business after finding it is not scalable. Whereas it has shifted it’s attention to food delivery and continuing it.</a:t>
            </a:r>
          </a:p>
          <a:p>
            <a:r>
              <a:rPr lang="en-US" dirty="0"/>
              <a:t>The food delivery business has seen multiple </a:t>
            </a:r>
            <a:r>
              <a:rPr lang="en-US" dirty="0" err="1"/>
              <a:t>chanllenges</a:t>
            </a:r>
            <a:r>
              <a:rPr lang="en-US" dirty="0"/>
              <a:t> for Zomato. Other companies like </a:t>
            </a:r>
            <a:r>
              <a:rPr lang="en-US" dirty="0" err="1"/>
              <a:t>Swiggy</a:t>
            </a:r>
            <a:r>
              <a:rPr lang="en-US" dirty="0"/>
              <a:t> provide resistance in the market. There is also tough competition restaurant’s home delivery options and some places sending there own people for delivery. </a:t>
            </a:r>
            <a:r>
              <a:rPr lang="en-US" dirty="0" err="1"/>
              <a:t>Swiggy</a:t>
            </a:r>
            <a:r>
              <a:rPr lang="en-US" dirty="0"/>
              <a:t> has been a constant competition for Zomato over the years with its interesting offers and discounts. Other challenges include time bounded fast delivery, always coming with unique schemes and offers to stay a step ahead! Constantly improving the app and adding new options to the menu to keep the consumer’s always interested etc.</a:t>
            </a:r>
          </a:p>
        </p:txBody>
      </p:sp>
    </p:spTree>
    <p:extLst>
      <p:ext uri="{BB962C8B-B14F-4D97-AF65-F5344CB8AC3E}">
        <p14:creationId xmlns:p14="http://schemas.microsoft.com/office/powerpoint/2010/main" val="1752169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E0302-32C4-7245-AA8F-82C0E022C224}"/>
              </a:ext>
            </a:extLst>
          </p:cNvPr>
          <p:cNvSpPr>
            <a:spLocks noGrp="1"/>
          </p:cNvSpPr>
          <p:nvPr>
            <p:ph type="title"/>
          </p:nvPr>
        </p:nvSpPr>
        <p:spPr>
          <a:xfrm>
            <a:off x="1329070" y="964692"/>
            <a:ext cx="9579933" cy="1188720"/>
          </a:xfrm>
        </p:spPr>
        <p:txBody>
          <a:bodyPr/>
          <a:lstStyle/>
          <a:p>
            <a:r>
              <a:rPr lang="en-US" dirty="0"/>
              <a:t>Q5 Continued</a:t>
            </a:r>
          </a:p>
        </p:txBody>
      </p:sp>
      <p:sp>
        <p:nvSpPr>
          <p:cNvPr id="3" name="Content Placeholder 2">
            <a:extLst>
              <a:ext uri="{FF2B5EF4-FFF2-40B4-BE49-F238E27FC236}">
                <a16:creationId xmlns:a16="http://schemas.microsoft.com/office/drawing/2014/main" id="{76D4494A-03AE-B647-9528-EFB632DCCA87}"/>
              </a:ext>
            </a:extLst>
          </p:cNvPr>
          <p:cNvSpPr>
            <a:spLocks noGrp="1"/>
          </p:cNvSpPr>
          <p:nvPr>
            <p:ph idx="1"/>
          </p:nvPr>
        </p:nvSpPr>
        <p:spPr>
          <a:xfrm>
            <a:off x="1329071" y="2307265"/>
            <a:ext cx="9579934" cy="5007935"/>
          </a:xfrm>
        </p:spPr>
        <p:txBody>
          <a:bodyPr>
            <a:normAutofit/>
          </a:bodyPr>
          <a:lstStyle/>
          <a:p>
            <a:r>
              <a:rPr lang="en-US" dirty="0"/>
              <a:t>New Customers are new cuisines &amp; restraint’s for there service. Since it is a good way of advertising your stuff and various food options. Moreover, partnering with Zomato will help their restaurant to grow popularity. Consumers will come to know about it more and they can also pop up special adds in the app to highlight their restaurant. They must tie up with Zomato.</a:t>
            </a:r>
          </a:p>
          <a:p>
            <a:r>
              <a:rPr lang="en-US" dirty="0" err="1"/>
              <a:t>Swiggy</a:t>
            </a:r>
            <a:r>
              <a:rPr lang="en-US" dirty="0"/>
              <a:t> is Zomato’s biggest rival at the moment. Both have excellent app services and both offer various offers and discounts to attract there consumers. There service is also good. According to me Zomato excels over </a:t>
            </a:r>
            <a:r>
              <a:rPr lang="en-US" dirty="0" err="1"/>
              <a:t>swiggy</a:t>
            </a:r>
            <a:r>
              <a:rPr lang="en-US" dirty="0"/>
              <a:t> in delivery time and its service is better than </a:t>
            </a:r>
            <a:r>
              <a:rPr lang="en-US" dirty="0" err="1"/>
              <a:t>swiggy</a:t>
            </a:r>
            <a:r>
              <a:rPr lang="en-US" dirty="0"/>
              <a:t> from personal experience.</a:t>
            </a:r>
          </a:p>
          <a:p>
            <a:r>
              <a:rPr lang="en-US" dirty="0"/>
              <a:t>New restaurants and cuisines are dying to tie up with Zomato. In order to gain popularity every restaurant want to display advertisements on there App. With the pandemic hit there was a growth in more customers approaching Zomato and it has increased it’s utility over the year. The future for Zomato seems bright as there new customers and increased consumers and the pandemic has acted as a boon for the startup leading to future growth where people would more likely have food in the homes rather than outside.</a:t>
            </a:r>
          </a:p>
        </p:txBody>
      </p:sp>
    </p:spTree>
    <p:extLst>
      <p:ext uri="{BB962C8B-B14F-4D97-AF65-F5344CB8AC3E}">
        <p14:creationId xmlns:p14="http://schemas.microsoft.com/office/powerpoint/2010/main" val="551205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8BB68-C54A-A44D-8E6F-1E0D76D08EF3}"/>
              </a:ext>
            </a:extLst>
          </p:cNvPr>
          <p:cNvSpPr>
            <a:spLocks noGrp="1"/>
          </p:cNvSpPr>
          <p:nvPr>
            <p:ph type="title"/>
          </p:nvPr>
        </p:nvSpPr>
        <p:spPr>
          <a:xfrm>
            <a:off x="1116419" y="964692"/>
            <a:ext cx="9516139" cy="1188720"/>
          </a:xfrm>
        </p:spPr>
        <p:txBody>
          <a:bodyPr/>
          <a:lstStyle/>
          <a:p>
            <a:r>
              <a:rPr lang="en-US" dirty="0"/>
              <a:t>Q6) Try Devising a market strategy for Zomato!!</a:t>
            </a:r>
          </a:p>
        </p:txBody>
      </p:sp>
      <p:sp>
        <p:nvSpPr>
          <p:cNvPr id="3" name="Content Placeholder 2">
            <a:extLst>
              <a:ext uri="{FF2B5EF4-FFF2-40B4-BE49-F238E27FC236}">
                <a16:creationId xmlns:a16="http://schemas.microsoft.com/office/drawing/2014/main" id="{81756822-07A7-B942-8760-48BB0DE4EBFE}"/>
              </a:ext>
            </a:extLst>
          </p:cNvPr>
          <p:cNvSpPr>
            <a:spLocks noGrp="1"/>
          </p:cNvSpPr>
          <p:nvPr>
            <p:ph idx="1"/>
          </p:nvPr>
        </p:nvSpPr>
        <p:spPr>
          <a:xfrm>
            <a:off x="1116419" y="2638044"/>
            <a:ext cx="9516139" cy="3869082"/>
          </a:xfrm>
        </p:spPr>
        <p:txBody>
          <a:bodyPr>
            <a:normAutofit/>
          </a:bodyPr>
          <a:lstStyle/>
          <a:p>
            <a:r>
              <a:rPr lang="en-US" sz="2200" dirty="0"/>
              <a:t>Zomato can link with the companies that offer day jobs full time like the ones with 9 to 5 working hours. Many employees are staying away from their homes at rent or on there own so eating healthy food daily with every basic requirement gets tough as well as expensive, also sometimes due to time shortage they have to eat outside. Zomato can link itself with these companies and provide affordable services of healthy food delivery during lunch hours or breaks so that people don’t have to worry about the hunger and can work easily, also the employees can order delicious food if they want something new and try exquisite recipes' at affordable prices at special discounted offers etc..  Also, it will help Zomato spread across new companies and will also see a growth in consumers. </a:t>
            </a:r>
          </a:p>
        </p:txBody>
      </p:sp>
    </p:spTree>
    <p:extLst>
      <p:ext uri="{BB962C8B-B14F-4D97-AF65-F5344CB8AC3E}">
        <p14:creationId xmlns:p14="http://schemas.microsoft.com/office/powerpoint/2010/main" val="1400316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1214DEE-910C-E849-9C4D-2FEC801EB8CC}"/>
              </a:ext>
            </a:extLst>
          </p:cNvPr>
          <p:cNvSpPr>
            <a:spLocks noGrp="1"/>
          </p:cNvSpPr>
          <p:nvPr>
            <p:ph type="body" idx="1"/>
          </p:nvPr>
        </p:nvSpPr>
        <p:spPr>
          <a:xfrm>
            <a:off x="1262729" y="5499895"/>
            <a:ext cx="9638443" cy="484633"/>
          </a:xfrm>
        </p:spPr>
        <p:txBody>
          <a:bodyPr vert="horz" lIns="91440" tIns="45720" rIns="91440" bIns="45720" rtlCol="0">
            <a:normAutofit/>
          </a:bodyPr>
          <a:lstStyle/>
          <a:p>
            <a:pPr algn="ctr"/>
            <a:endParaRPr lang="en-US">
              <a:solidFill>
                <a:schemeClr val="tx1">
                  <a:lumMod val="75000"/>
                  <a:lumOff val="25000"/>
                </a:schemeClr>
              </a:solidFill>
            </a:endParaRPr>
          </a:p>
        </p:txBody>
      </p:sp>
      <p:sp>
        <p:nvSpPr>
          <p:cNvPr id="12" name="Rectangle 11">
            <a:extLst>
              <a:ext uri="{FF2B5EF4-FFF2-40B4-BE49-F238E27FC236}">
                <a16:creationId xmlns:a16="http://schemas.microsoft.com/office/drawing/2014/main" id="{84167985-D6E9-40FF-97C0-4B6D373E8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68" y="640080"/>
            <a:ext cx="10911865" cy="462686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8801362-349C-44BE-BEF6-8E926E1D3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42976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DFBD43F-F9E8-1B42-A72E-B075467E7A2D}"/>
              </a:ext>
            </a:extLst>
          </p:cNvPr>
          <p:cNvSpPr>
            <a:spLocks noGrp="1"/>
          </p:cNvSpPr>
          <p:nvPr>
            <p:ph type="title"/>
          </p:nvPr>
        </p:nvSpPr>
        <p:spPr>
          <a:xfrm>
            <a:off x="1262729" y="1289303"/>
            <a:ext cx="9638443" cy="3339303"/>
          </a:xfrm>
          <a:ln>
            <a:noFill/>
          </a:ln>
        </p:spPr>
        <p:txBody>
          <a:bodyPr vert="horz" lIns="274320" tIns="182880" rIns="274320" bIns="182880" rtlCol="0" anchor="ctr" anchorCtr="1">
            <a:normAutofit/>
          </a:bodyPr>
          <a:lstStyle/>
          <a:p>
            <a:r>
              <a:rPr lang="en-US" sz="5500" b="1" u="sng" kern="1200" cap="all" spc="200" baseline="0" dirty="0">
                <a:solidFill>
                  <a:srgbClr val="262626"/>
                </a:solidFill>
                <a:latin typeface="Algerian" pitchFamily="82" charset="77"/>
              </a:rPr>
              <a:t>Thank You</a:t>
            </a:r>
          </a:p>
        </p:txBody>
      </p:sp>
    </p:spTree>
    <p:extLst>
      <p:ext uri="{BB962C8B-B14F-4D97-AF65-F5344CB8AC3E}">
        <p14:creationId xmlns:p14="http://schemas.microsoft.com/office/powerpoint/2010/main" val="285534158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
  <TotalTime>2209</TotalTime>
  <Words>1314</Words>
  <Application>Microsoft Macintosh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Algerian</vt:lpstr>
      <vt:lpstr>Arial</vt:lpstr>
      <vt:lpstr>Gill Sans MT</vt:lpstr>
      <vt:lpstr>Parcel</vt:lpstr>
      <vt:lpstr>Assignment 1 : Fundamental Analysis Of Stocks</vt:lpstr>
      <vt:lpstr>Q1) What is business?? Analyze your hometown, its very likely you will get 2 shops with similar products. But still one is able to outperform the other</vt:lpstr>
      <vt:lpstr>Q2) Which sector according to your will be the most profitable in the next 5-10 years and why?</vt:lpstr>
      <vt:lpstr>Q3) Which is your favorite startup and why?</vt:lpstr>
      <vt:lpstr>Q4) Now rethink the last question in terms of consumer (which is your favorite startup as consumer and why)??</vt:lpstr>
      <vt:lpstr>Q5</vt:lpstr>
      <vt:lpstr>Q5 Continued</vt:lpstr>
      <vt:lpstr>Q6) Try Devising a market strategy for Zomato!!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 : Fundamental Analysis Of Stocks</dc:title>
  <dc:creator>Anant Dev</dc:creator>
  <cp:lastModifiedBy>Anant Dev</cp:lastModifiedBy>
  <cp:revision>23</cp:revision>
  <dcterms:created xsi:type="dcterms:W3CDTF">2021-05-27T05:02:07Z</dcterms:created>
  <dcterms:modified xsi:type="dcterms:W3CDTF">2021-05-29T14:40:56Z</dcterms:modified>
</cp:coreProperties>
</file>