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76" r:id="rId10"/>
    <p:sldId id="263" r:id="rId11"/>
    <p:sldId id="261" r:id="rId12"/>
    <p:sldId id="277" r:id="rId13"/>
    <p:sldId id="264" r:id="rId14"/>
    <p:sldId id="262" r:id="rId15"/>
    <p:sldId id="278" r:id="rId16"/>
    <p:sldId id="273" r:id="rId17"/>
    <p:sldId id="272" r:id="rId18"/>
    <p:sldId id="279" r:id="rId19"/>
    <p:sldId id="275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A42D9-5BCD-4863-B708-E9B66A86C1A0}" v="12" dt="2024-12-17T06:41:3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0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85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87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4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3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8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27B714-94AF-4E03-BF6E-C1BBBCBCA74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C0B997-F227-4BE0-8834-C7D5AEE3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2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ia.go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2406-CAA6-713E-0E7C-175467508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479" y="457199"/>
            <a:ext cx="8001000" cy="2971801"/>
          </a:xfrm>
        </p:spPr>
        <p:txBody>
          <a:bodyPr/>
          <a:lstStyle/>
          <a:p>
            <a:pPr algn="ctr"/>
            <a:r>
              <a:rPr lang="en-US" dirty="0"/>
              <a:t>Clean Energy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D38BF-09F7-0484-6B84-5756702E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479" y="4848579"/>
            <a:ext cx="3074988" cy="716844"/>
          </a:xfrm>
        </p:spPr>
        <p:txBody>
          <a:bodyPr/>
          <a:lstStyle/>
          <a:p>
            <a:r>
              <a:rPr lang="en-US" dirty="0"/>
              <a:t>By: Hunter Farrar</a:t>
            </a:r>
          </a:p>
        </p:txBody>
      </p:sp>
    </p:spTree>
    <p:extLst>
      <p:ext uri="{BB962C8B-B14F-4D97-AF65-F5344CB8AC3E}">
        <p14:creationId xmlns:p14="http://schemas.microsoft.com/office/powerpoint/2010/main" val="39339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4C10BC-747B-4C7D-B401-6C174F48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8889"/>
            <a:ext cx="8534400" cy="1507067"/>
          </a:xfrm>
        </p:spPr>
        <p:txBody>
          <a:bodyPr/>
          <a:lstStyle/>
          <a:p>
            <a:r>
              <a:rPr lang="en-US" dirty="0"/>
              <a:t>Wind Energy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A446E-D744-7A6E-F8EB-7AD33251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 energy is the most accessible in places with strong winds to generate a sufficient amount of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 energy, similar to solar, had climbed in consumption usage between 2013 and 2022, but had a drop in consumption in 2023.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2022 Texas led the nation in Wind energy production. </a:t>
            </a:r>
          </a:p>
        </p:txBody>
      </p:sp>
    </p:spTree>
    <p:extLst>
      <p:ext uri="{BB962C8B-B14F-4D97-AF65-F5344CB8AC3E}">
        <p14:creationId xmlns:p14="http://schemas.microsoft.com/office/powerpoint/2010/main" val="391906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905A-AC35-6371-B908-6E2138B5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06022"/>
            <a:ext cx="6019800" cy="1143000"/>
          </a:xfrm>
        </p:spPr>
        <p:txBody>
          <a:bodyPr/>
          <a:lstStyle/>
          <a:p>
            <a:r>
              <a:rPr lang="en-US" dirty="0"/>
              <a:t>Overall U.S. Wind Consumption</a:t>
            </a:r>
          </a:p>
        </p:txBody>
      </p:sp>
      <p:pic>
        <p:nvPicPr>
          <p:cNvPr id="6" name="Picture Placeholder 5" descr="A graph with a line going up">
            <a:extLst>
              <a:ext uri="{FF2B5EF4-FFF2-40B4-BE49-F238E27FC236}">
                <a16:creationId xmlns:a16="http://schemas.microsoft.com/office/drawing/2014/main" id="{7721FC2F-59E9-4223-19E3-5AC5190046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r="492"/>
          <a:stretch/>
        </p:blipFill>
        <p:spPr>
          <a:xfrm>
            <a:off x="1622501" y="1845733"/>
            <a:ext cx="9642475" cy="4572000"/>
          </a:xfrm>
        </p:spPr>
      </p:pic>
    </p:spTree>
    <p:extLst>
      <p:ext uri="{BB962C8B-B14F-4D97-AF65-F5344CB8AC3E}">
        <p14:creationId xmlns:p14="http://schemas.microsoft.com/office/powerpoint/2010/main" val="393661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FE59-1CED-98E0-0545-2F6DC801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7866"/>
            <a:ext cx="8534400" cy="1507067"/>
          </a:xfrm>
        </p:spPr>
        <p:txBody>
          <a:bodyPr/>
          <a:lstStyle/>
          <a:p>
            <a:r>
              <a:rPr lang="en-US" dirty="0"/>
              <a:t>Top three months of Wind consumption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EC85AC-D6AF-0338-F124-C7DE5BCA0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934744"/>
              </p:ext>
            </p:extLst>
          </p:nvPr>
        </p:nvGraphicFramePr>
        <p:xfrm>
          <a:off x="1828800" y="2159000"/>
          <a:ext cx="8534400" cy="2539999"/>
        </p:xfrm>
        <a:graphic>
          <a:graphicData uri="http://schemas.openxmlformats.org/drawingml/2006/table">
            <a:tbl>
              <a:tblPr/>
              <a:tblGrid>
                <a:gridCol w="930497">
                  <a:extLst>
                    <a:ext uri="{9D8B030D-6E8A-4147-A177-3AD203B41FA5}">
                      <a16:colId xmlns:a16="http://schemas.microsoft.com/office/drawing/2014/main" val="898854408"/>
                    </a:ext>
                  </a:extLst>
                </a:gridCol>
                <a:gridCol w="2403784">
                  <a:extLst>
                    <a:ext uri="{9D8B030D-6E8A-4147-A177-3AD203B41FA5}">
                      <a16:colId xmlns:a16="http://schemas.microsoft.com/office/drawing/2014/main" val="1779129676"/>
                    </a:ext>
                  </a:extLst>
                </a:gridCol>
                <a:gridCol w="1550828">
                  <a:extLst>
                    <a:ext uri="{9D8B030D-6E8A-4147-A177-3AD203B41FA5}">
                      <a16:colId xmlns:a16="http://schemas.microsoft.com/office/drawing/2014/main" val="36775140"/>
                    </a:ext>
                  </a:extLst>
                </a:gridCol>
                <a:gridCol w="3649291">
                  <a:extLst>
                    <a:ext uri="{9D8B030D-6E8A-4147-A177-3AD203B41FA5}">
                      <a16:colId xmlns:a16="http://schemas.microsoft.com/office/drawing/2014/main" val="2621503635"/>
                    </a:ext>
                  </a:extLst>
                </a:gridCol>
              </a:tblGrid>
              <a:tr h="955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Amount of Energy Consumed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Units*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Energy 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32638"/>
                  </a:ext>
                </a:extLst>
              </a:tr>
              <a:tr h="528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4/2022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157.522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Trillion BTU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Wind Consumption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946188"/>
                  </a:ext>
                </a:extLst>
              </a:tr>
              <a:tr h="528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148.708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Trillion BTU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Wind Consumption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07666"/>
                  </a:ext>
                </a:extLst>
              </a:tr>
              <a:tr h="528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3/2022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Trillion BTU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Wind Consumption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1402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E543C6-C4B6-D4A7-76D9-D92208ED9435}"/>
              </a:ext>
            </a:extLst>
          </p:cNvPr>
          <p:cNvSpPr txBox="1"/>
          <p:nvPr/>
        </p:nvSpPr>
        <p:spPr>
          <a:xfrm>
            <a:off x="8850489" y="6339301"/>
            <a:ext cx="334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*British thermal units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**Data collection range from 2013 – 2023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49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62B-EBC8-3738-CC27-06F5EE88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11939"/>
            <a:ext cx="8534400" cy="1507067"/>
          </a:xfrm>
        </p:spPr>
        <p:txBody>
          <a:bodyPr/>
          <a:lstStyle/>
          <a:p>
            <a:r>
              <a:rPr lang="en-US" dirty="0"/>
              <a:t>States with the most consumed energy</a:t>
            </a:r>
          </a:p>
        </p:txBody>
      </p:sp>
      <p:pic>
        <p:nvPicPr>
          <p:cNvPr id="4" name="Content Placeholder 6" descr="A graph of blue rectangular columns">
            <a:extLst>
              <a:ext uri="{FF2B5EF4-FFF2-40B4-BE49-F238E27FC236}">
                <a16:creationId xmlns:a16="http://schemas.microsoft.com/office/drawing/2014/main" id="{E040E513-8530-8AFB-C22C-85195B9EE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19006"/>
            <a:ext cx="8534399" cy="45157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D7BD7-DCDD-24CB-D694-9730371CD8C2}"/>
              </a:ext>
            </a:extLst>
          </p:cNvPr>
          <p:cNvSpPr txBox="1"/>
          <p:nvPr/>
        </p:nvSpPr>
        <p:spPr>
          <a:xfrm>
            <a:off x="10661964" y="6488668"/>
            <a:ext cx="15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*Year: 2022</a:t>
            </a:r>
          </a:p>
        </p:txBody>
      </p:sp>
    </p:spTree>
    <p:extLst>
      <p:ext uri="{BB962C8B-B14F-4D97-AF65-F5344CB8AC3E}">
        <p14:creationId xmlns:p14="http://schemas.microsoft.com/office/powerpoint/2010/main" val="95227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068C-69B9-545A-435F-8C3A9CBB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87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States with the highest percentage of overall energy production in the </a:t>
            </a:r>
            <a:r>
              <a:rPr lang="en-US" dirty="0" err="1"/>
              <a:t>u.s.</a:t>
            </a:r>
            <a:endParaRPr lang="en-US" dirty="0"/>
          </a:p>
        </p:txBody>
      </p:sp>
      <p:pic>
        <p:nvPicPr>
          <p:cNvPr id="4" name="Content Placeholder 6" descr="A graph of blue rectangular objects">
            <a:extLst>
              <a:ext uri="{FF2B5EF4-FFF2-40B4-BE49-F238E27FC236}">
                <a16:creationId xmlns:a16="http://schemas.microsoft.com/office/drawing/2014/main" id="{CB3F410E-FEFD-34EA-41B0-473F81A0D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68" y="1774939"/>
            <a:ext cx="7847863" cy="43607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B31D5-8E20-FB1E-A039-BB8DDE809DD6}"/>
              </a:ext>
            </a:extLst>
          </p:cNvPr>
          <p:cNvSpPr txBox="1"/>
          <p:nvPr/>
        </p:nvSpPr>
        <p:spPr>
          <a:xfrm>
            <a:off x="10683089" y="6488668"/>
            <a:ext cx="15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*Year: 2022</a:t>
            </a:r>
          </a:p>
        </p:txBody>
      </p:sp>
    </p:spTree>
    <p:extLst>
      <p:ext uri="{BB962C8B-B14F-4D97-AF65-F5344CB8AC3E}">
        <p14:creationId xmlns:p14="http://schemas.microsoft.com/office/powerpoint/2010/main" val="145669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E519-F83A-B387-E4CE-2BBB1AA6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45910"/>
            <a:ext cx="8534400" cy="1507067"/>
          </a:xfrm>
        </p:spPr>
        <p:txBody>
          <a:bodyPr/>
          <a:lstStyle/>
          <a:p>
            <a:r>
              <a:rPr lang="en-US" dirty="0"/>
              <a:t>Tennessee Compared to other leading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EF8E-954D-6A12-DEB3-6310AB86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2977"/>
            <a:ext cx="8084745" cy="39679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Texas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2022: Ranked first in production of wind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Accounts for 25% of US wind energy production </a:t>
            </a:r>
          </a:p>
          <a:p>
            <a:pPr marL="0" indent="0">
              <a:buNone/>
            </a:pPr>
            <a:r>
              <a:rPr lang="en-US" dirty="0"/>
              <a:t>Washington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2022: Highest production rank for hydroelectric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Made up 31% of total  hydro energy</a:t>
            </a:r>
          </a:p>
          <a:p>
            <a:pPr marL="0" indent="0">
              <a:buNone/>
            </a:pPr>
            <a:r>
              <a:rPr lang="en-US" dirty="0"/>
              <a:t>California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2022: Highest production rank for Solar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Produced 26% of total solar energy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8AC6D-23C7-F1BE-3765-88F73740617C}"/>
              </a:ext>
            </a:extLst>
          </p:cNvPr>
          <p:cNvSpPr txBox="1"/>
          <p:nvPr/>
        </p:nvSpPr>
        <p:spPr>
          <a:xfrm>
            <a:off x="8084745" y="1951672"/>
            <a:ext cx="397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Tennessee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Hydroelectric: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Wind:</a:t>
            </a:r>
          </a:p>
        </p:txBody>
      </p:sp>
    </p:spTree>
    <p:extLst>
      <p:ext uri="{BB962C8B-B14F-4D97-AF65-F5344CB8AC3E}">
        <p14:creationId xmlns:p14="http://schemas.microsoft.com/office/powerpoint/2010/main" val="12545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E025-01C0-6751-3D65-53FB38A4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0923"/>
            <a:ext cx="8534400" cy="1507067"/>
          </a:xfrm>
        </p:spPr>
        <p:txBody>
          <a:bodyPr/>
          <a:lstStyle/>
          <a:p>
            <a:r>
              <a:rPr lang="en-US" dirty="0"/>
              <a:t>Tennessee compared to renewable energy leaders in 2022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CA165B-2471-9DD3-31CB-7EAFEC339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72788"/>
              </p:ext>
            </p:extLst>
          </p:nvPr>
        </p:nvGraphicFramePr>
        <p:xfrm>
          <a:off x="1174044" y="1809758"/>
          <a:ext cx="9843911" cy="4265434"/>
        </p:xfrm>
        <a:graphic>
          <a:graphicData uri="http://schemas.openxmlformats.org/drawingml/2006/table">
            <a:tbl>
              <a:tblPr/>
              <a:tblGrid>
                <a:gridCol w="541556">
                  <a:extLst>
                    <a:ext uri="{9D8B030D-6E8A-4147-A177-3AD203B41FA5}">
                      <a16:colId xmlns:a16="http://schemas.microsoft.com/office/drawing/2014/main" val="2061555095"/>
                    </a:ext>
                  </a:extLst>
                </a:gridCol>
                <a:gridCol w="1578387">
                  <a:extLst>
                    <a:ext uri="{9D8B030D-6E8A-4147-A177-3AD203B41FA5}">
                      <a16:colId xmlns:a16="http://schemas.microsoft.com/office/drawing/2014/main" val="25015659"/>
                    </a:ext>
                  </a:extLst>
                </a:gridCol>
                <a:gridCol w="1216664">
                  <a:extLst>
                    <a:ext uri="{9D8B030D-6E8A-4147-A177-3AD203B41FA5}">
                      <a16:colId xmlns:a16="http://schemas.microsoft.com/office/drawing/2014/main" val="382256396"/>
                    </a:ext>
                  </a:extLst>
                </a:gridCol>
                <a:gridCol w="1655115">
                  <a:extLst>
                    <a:ext uri="{9D8B030D-6E8A-4147-A177-3AD203B41FA5}">
                      <a16:colId xmlns:a16="http://schemas.microsoft.com/office/drawing/2014/main" val="1925624048"/>
                    </a:ext>
                  </a:extLst>
                </a:gridCol>
                <a:gridCol w="1622048">
                  <a:extLst>
                    <a:ext uri="{9D8B030D-6E8A-4147-A177-3AD203B41FA5}">
                      <a16:colId xmlns:a16="http://schemas.microsoft.com/office/drawing/2014/main" val="218780551"/>
                    </a:ext>
                  </a:extLst>
                </a:gridCol>
                <a:gridCol w="1856788">
                  <a:extLst>
                    <a:ext uri="{9D8B030D-6E8A-4147-A177-3AD203B41FA5}">
                      <a16:colId xmlns:a16="http://schemas.microsoft.com/office/drawing/2014/main" val="2037115114"/>
                    </a:ext>
                  </a:extLst>
                </a:gridCol>
                <a:gridCol w="1373353">
                  <a:extLst>
                    <a:ext uri="{9D8B030D-6E8A-4147-A177-3AD203B41FA5}">
                      <a16:colId xmlns:a16="http://schemas.microsoft.com/office/drawing/2014/main" val="1458061904"/>
                    </a:ext>
                  </a:extLst>
                </a:gridCol>
              </a:tblGrid>
              <a:tr h="1064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Production, U.S. Share*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Production Rank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Consumption per Capita, Million BTU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Consumption per Capita, Rank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Expenditures per Capita, Dollars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Expenditures per Capita, Rank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388342"/>
                  </a:ext>
                </a:extLst>
              </a:tr>
              <a:tr h="800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298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5158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719621"/>
                  </a:ext>
                </a:extLst>
              </a:tr>
              <a:tr h="800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25.5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459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6748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745670"/>
                  </a:ext>
                </a:extLst>
              </a:tr>
              <a:tr h="800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4382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20136"/>
                  </a:ext>
                </a:extLst>
              </a:tr>
              <a:tr h="800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176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5123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7340" marR="7340" marT="73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8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AE9A2A-E4EA-1D64-387E-E0F449EDA69F}"/>
              </a:ext>
            </a:extLst>
          </p:cNvPr>
          <p:cNvSpPr txBox="1"/>
          <p:nvPr/>
        </p:nvSpPr>
        <p:spPr>
          <a:xfrm>
            <a:off x="9376373" y="6581001"/>
            <a:ext cx="2815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*Percentage of overall production</a:t>
            </a:r>
          </a:p>
        </p:txBody>
      </p:sp>
    </p:spTree>
    <p:extLst>
      <p:ext uri="{BB962C8B-B14F-4D97-AF65-F5344CB8AC3E}">
        <p14:creationId xmlns:p14="http://schemas.microsoft.com/office/powerpoint/2010/main" val="211418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2731-448F-9224-6410-09BEC57C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8209"/>
            <a:ext cx="8534400" cy="1507067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8401-B4D5-73CA-9A44-019BD6C1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eia.gov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seia.org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energy.ca.gov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9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B4BD-F0B1-05CF-75C7-55823EF5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889" y="2675466"/>
            <a:ext cx="5152222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attention, 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606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C799-8775-BEE4-CFA0-82C2FBE4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4299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9841-7168-E292-7EB6-77390E52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7"/>
            <a:ext cx="8534400" cy="4813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energy sources and years are being analyzed?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 energy source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was the top three months of energy consumption using these sources?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top five states when it comes to percentage of overall production of energy?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top five states that consumed the most energy per capita?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Tennessee to the leading states in select renewable energy sources.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BA48-D282-05D1-7A50-98FDC192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3125"/>
            <a:ext cx="8534400" cy="1507067"/>
          </a:xfrm>
        </p:spPr>
        <p:txBody>
          <a:bodyPr/>
          <a:lstStyle/>
          <a:p>
            <a:r>
              <a:rPr lang="en-US" dirty="0"/>
              <a:t>Energies and years observed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CA19-6C4D-94A1-3AB9-3CE34346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40192"/>
            <a:ext cx="8534400" cy="36152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Year range being analyzed: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2013-2023</a:t>
            </a:r>
          </a:p>
          <a:p>
            <a:pPr marL="0" indent="0">
              <a:buNone/>
            </a:pPr>
            <a:r>
              <a:rPr lang="en-US" dirty="0"/>
              <a:t>I decided to go with three of the more popular forms of clean energy: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Hydroelectric (renewable)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Solar (renewable)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 (renewable)</a:t>
            </a:r>
          </a:p>
          <a:p>
            <a:pPr marL="0" indent="0">
              <a:buNone/>
            </a:pPr>
            <a:r>
              <a:rPr lang="en-US" dirty="0"/>
              <a:t>Other forms of clean energy which were not included are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Nuclear (non-renewable)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Biomass (renewable)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Geothermal (renewable)</a:t>
            </a:r>
          </a:p>
        </p:txBody>
      </p:sp>
    </p:spTree>
    <p:extLst>
      <p:ext uri="{BB962C8B-B14F-4D97-AF65-F5344CB8AC3E}">
        <p14:creationId xmlns:p14="http://schemas.microsoft.com/office/powerpoint/2010/main" val="421852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4782-DFD9-2569-BE12-E7DAD1D9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5159"/>
            <a:ext cx="8534400" cy="1507067"/>
          </a:xfrm>
        </p:spPr>
        <p:txBody>
          <a:bodyPr/>
          <a:lstStyle/>
          <a:p>
            <a:r>
              <a:rPr lang="en-US" dirty="0"/>
              <a:t>Hydro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1713-67EA-6837-E79A-F98D2BE1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Hydroelectric energy is the oldest form of renewable energy.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Hydroelectric energy can be produced in homes if there is a form of running water on the property.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2022 Washington was the leader in Hydroelectric energy produced. With the Pacific Ocean on their west coast and the Colombia River flowing throughout the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Between 2013 and 2023, the year with the most energy consumption was 2017 while the year with the least was 2015.</a:t>
            </a:r>
          </a:p>
        </p:txBody>
      </p:sp>
    </p:spTree>
    <p:extLst>
      <p:ext uri="{BB962C8B-B14F-4D97-AF65-F5344CB8AC3E}">
        <p14:creationId xmlns:p14="http://schemas.microsoft.com/office/powerpoint/2010/main" val="287783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C0A8-1F92-57D6-6B26-99AD4DA3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2" y="181185"/>
            <a:ext cx="7701845" cy="1143000"/>
          </a:xfrm>
        </p:spPr>
        <p:txBody>
          <a:bodyPr/>
          <a:lstStyle/>
          <a:p>
            <a:r>
              <a:rPr lang="en-US" dirty="0"/>
              <a:t>Overall U.S. Hydro Consumption</a:t>
            </a:r>
          </a:p>
        </p:txBody>
      </p:sp>
      <p:pic>
        <p:nvPicPr>
          <p:cNvPr id="11" name="Picture Placeholder 10" descr="A graph showing the growth of energy">
            <a:extLst>
              <a:ext uri="{FF2B5EF4-FFF2-40B4-BE49-F238E27FC236}">
                <a16:creationId xmlns:a16="http://schemas.microsoft.com/office/drawing/2014/main" id="{1D4F4B48-B637-1E6A-B2FE-49C69D8382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998" y="1877660"/>
            <a:ext cx="9740900" cy="4572000"/>
          </a:xfrm>
        </p:spPr>
      </p:pic>
    </p:spTree>
    <p:extLst>
      <p:ext uri="{BB962C8B-B14F-4D97-AF65-F5344CB8AC3E}">
        <p14:creationId xmlns:p14="http://schemas.microsoft.com/office/powerpoint/2010/main" val="54959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498E-44B2-056C-E44E-1820489B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88" y="191912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Top three months of Hydroelectric consumption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3A6EB1C-72F6-00D8-8064-3535F2865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147112"/>
              </p:ext>
            </p:extLst>
          </p:nvPr>
        </p:nvGraphicFramePr>
        <p:xfrm>
          <a:off x="1828800" y="1890061"/>
          <a:ext cx="7947376" cy="3077877"/>
        </p:xfrm>
        <a:graphic>
          <a:graphicData uri="http://schemas.openxmlformats.org/drawingml/2006/table">
            <a:tbl>
              <a:tblPr/>
              <a:tblGrid>
                <a:gridCol w="866494">
                  <a:extLst>
                    <a:ext uri="{9D8B030D-6E8A-4147-A177-3AD203B41FA5}">
                      <a16:colId xmlns:a16="http://schemas.microsoft.com/office/drawing/2014/main" val="1965592858"/>
                    </a:ext>
                  </a:extLst>
                </a:gridCol>
                <a:gridCol w="2238443">
                  <a:extLst>
                    <a:ext uri="{9D8B030D-6E8A-4147-A177-3AD203B41FA5}">
                      <a16:colId xmlns:a16="http://schemas.microsoft.com/office/drawing/2014/main" val="4273359333"/>
                    </a:ext>
                  </a:extLst>
                </a:gridCol>
                <a:gridCol w="1444157">
                  <a:extLst>
                    <a:ext uri="{9D8B030D-6E8A-4147-A177-3AD203B41FA5}">
                      <a16:colId xmlns:a16="http://schemas.microsoft.com/office/drawing/2014/main" val="4151446272"/>
                    </a:ext>
                  </a:extLst>
                </a:gridCol>
                <a:gridCol w="3398282">
                  <a:extLst>
                    <a:ext uri="{9D8B030D-6E8A-4147-A177-3AD203B41FA5}">
                      <a16:colId xmlns:a16="http://schemas.microsoft.com/office/drawing/2014/main" val="1582032172"/>
                    </a:ext>
                  </a:extLst>
                </a:gridCol>
              </a:tblGrid>
              <a:tr h="1162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Amount of Energy Consumed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Units*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Energy 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473510"/>
                  </a:ext>
                </a:extLst>
              </a:tr>
              <a:tr h="638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111.255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Trillion BTU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Hydroelectric Consumption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387936"/>
                  </a:ext>
                </a:extLst>
              </a:tr>
              <a:tr h="638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5/2019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Trillion BTU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Hydroelectric Consumption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472778"/>
                  </a:ext>
                </a:extLst>
              </a:tr>
              <a:tr h="638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6/2017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104.323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Trillion BTU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Hydroelectric Consumption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4605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7019E0-B227-B56E-78B5-3D068AFA9161}"/>
              </a:ext>
            </a:extLst>
          </p:cNvPr>
          <p:cNvSpPr txBox="1"/>
          <p:nvPr/>
        </p:nvSpPr>
        <p:spPr>
          <a:xfrm>
            <a:off x="8853527" y="6396335"/>
            <a:ext cx="333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*British thermal units</a:t>
            </a:r>
          </a:p>
          <a:p>
            <a:r>
              <a:rPr lang="en-US" sz="1200" i="1" dirty="0"/>
              <a:t>**Data collection range from 2013 – 2023 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33508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F20666-6158-C773-221C-B80B9B72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4142"/>
            <a:ext cx="8534400" cy="1507067"/>
          </a:xfrm>
        </p:spPr>
        <p:txBody>
          <a:bodyPr/>
          <a:lstStyle/>
          <a:p>
            <a:r>
              <a:rPr lang="en-US" dirty="0"/>
              <a:t>Solar Energy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2781B-BD59-1C2E-84F3-24CDB336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Solar energy usage has grown more popular since it’s able to easily have its panels installed on 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2013 – 2023 solar energy consumption has only risen.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California was the leading state in Solar energy production in 2022. </a:t>
            </a:r>
          </a:p>
        </p:txBody>
      </p:sp>
    </p:spTree>
    <p:extLst>
      <p:ext uri="{BB962C8B-B14F-4D97-AF65-F5344CB8AC3E}">
        <p14:creationId xmlns:p14="http://schemas.microsoft.com/office/powerpoint/2010/main" val="375414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B38A-DEB8-C433-1B63-51AAFC40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2" y="-110067"/>
            <a:ext cx="7299678" cy="1143000"/>
          </a:xfrm>
        </p:spPr>
        <p:txBody>
          <a:bodyPr/>
          <a:lstStyle/>
          <a:p>
            <a:r>
              <a:rPr lang="en-US" dirty="0"/>
              <a:t>Overall </a:t>
            </a:r>
            <a:r>
              <a:rPr lang="en-US" dirty="0" err="1"/>
              <a:t>u.s.</a:t>
            </a:r>
            <a:r>
              <a:rPr lang="en-US" dirty="0"/>
              <a:t> solar consumption</a:t>
            </a:r>
          </a:p>
        </p:txBody>
      </p:sp>
      <p:pic>
        <p:nvPicPr>
          <p:cNvPr id="6" name="Picture Placeholder 5" descr="A graph showing a line going up&#10;&#10;Description automatically generated">
            <a:extLst>
              <a:ext uri="{FF2B5EF4-FFF2-40B4-BE49-F238E27FC236}">
                <a16:creationId xmlns:a16="http://schemas.microsoft.com/office/drawing/2014/main" id="{E4D95277-F34E-3935-0820-7097119202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r="900"/>
          <a:stretch/>
        </p:blipFill>
        <p:spPr>
          <a:xfrm>
            <a:off x="1314421" y="1371600"/>
            <a:ext cx="9563158" cy="4572000"/>
          </a:xfrm>
        </p:spPr>
      </p:pic>
    </p:spTree>
    <p:extLst>
      <p:ext uri="{BB962C8B-B14F-4D97-AF65-F5344CB8AC3E}">
        <p14:creationId xmlns:p14="http://schemas.microsoft.com/office/powerpoint/2010/main" val="38107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31E5-4EE5-3606-232F-028ECE12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7865"/>
            <a:ext cx="8534400" cy="1507067"/>
          </a:xfrm>
        </p:spPr>
        <p:txBody>
          <a:bodyPr/>
          <a:lstStyle/>
          <a:p>
            <a:r>
              <a:rPr lang="en-US" dirty="0"/>
              <a:t>Top three months of solar consumption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2E3504-F35A-C556-2C27-3DAD5D9CB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25221"/>
              </p:ext>
            </p:extLst>
          </p:nvPr>
        </p:nvGraphicFramePr>
        <p:xfrm>
          <a:off x="1828799" y="2321472"/>
          <a:ext cx="8534399" cy="2329550"/>
        </p:xfrm>
        <a:graphic>
          <a:graphicData uri="http://schemas.openxmlformats.org/drawingml/2006/table">
            <a:tbl>
              <a:tblPr/>
              <a:tblGrid>
                <a:gridCol w="930496">
                  <a:extLst>
                    <a:ext uri="{9D8B030D-6E8A-4147-A177-3AD203B41FA5}">
                      <a16:colId xmlns:a16="http://schemas.microsoft.com/office/drawing/2014/main" val="3310391242"/>
                    </a:ext>
                  </a:extLst>
                </a:gridCol>
                <a:gridCol w="2403784">
                  <a:extLst>
                    <a:ext uri="{9D8B030D-6E8A-4147-A177-3AD203B41FA5}">
                      <a16:colId xmlns:a16="http://schemas.microsoft.com/office/drawing/2014/main" val="1165404842"/>
                    </a:ext>
                  </a:extLst>
                </a:gridCol>
                <a:gridCol w="1550828">
                  <a:extLst>
                    <a:ext uri="{9D8B030D-6E8A-4147-A177-3AD203B41FA5}">
                      <a16:colId xmlns:a16="http://schemas.microsoft.com/office/drawing/2014/main" val="2162889872"/>
                    </a:ext>
                  </a:extLst>
                </a:gridCol>
                <a:gridCol w="3649291">
                  <a:extLst>
                    <a:ext uri="{9D8B030D-6E8A-4147-A177-3AD203B41FA5}">
                      <a16:colId xmlns:a16="http://schemas.microsoft.com/office/drawing/2014/main" val="1604974150"/>
                    </a:ext>
                  </a:extLst>
                </a:gridCol>
              </a:tblGrid>
              <a:tr h="876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Amount of Energy Consumed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Units*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Energy 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877335"/>
                  </a:ext>
                </a:extLst>
              </a:tr>
              <a:tr h="48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97.656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Trillion BTU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Consumption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840385"/>
                  </a:ext>
                </a:extLst>
              </a:tr>
              <a:tr h="48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92.824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Trillion BTU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Consumption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619959"/>
                  </a:ext>
                </a:extLst>
              </a:tr>
              <a:tr h="484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92.683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Trillion BTU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Solar Consumption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286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13A109-A9BA-4FAC-A35E-A92A265EFE88}"/>
              </a:ext>
            </a:extLst>
          </p:cNvPr>
          <p:cNvSpPr txBox="1"/>
          <p:nvPr/>
        </p:nvSpPr>
        <p:spPr>
          <a:xfrm>
            <a:off x="8782756" y="6396335"/>
            <a:ext cx="340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*British thermal units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**Data collection range from 2013 – 2023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2763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FFE19D3E3505479809671C728B1F0A" ma:contentTypeVersion="6" ma:contentTypeDescription="Create a new document." ma:contentTypeScope="" ma:versionID="05e8d6c12180b5c84a906123b2e985f6">
  <xsd:schema xmlns:xsd="http://www.w3.org/2001/XMLSchema" xmlns:xs="http://www.w3.org/2001/XMLSchema" xmlns:p="http://schemas.microsoft.com/office/2006/metadata/properties" xmlns:ns3="3a92a5b8-db67-4f4d-836e-28b07a16d610" targetNamespace="http://schemas.microsoft.com/office/2006/metadata/properties" ma:root="true" ma:fieldsID="28c421b4124b27aeeb415233b79bd507" ns3:_="">
    <xsd:import namespace="3a92a5b8-db67-4f4d-836e-28b07a16d61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2a5b8-db67-4f4d-836e-28b07a16d61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a92a5b8-db67-4f4d-836e-28b07a16d610" xsi:nil="true"/>
  </documentManagement>
</p:properties>
</file>

<file path=customXml/itemProps1.xml><?xml version="1.0" encoding="utf-8"?>
<ds:datastoreItem xmlns:ds="http://schemas.openxmlformats.org/officeDocument/2006/customXml" ds:itemID="{1FF454DD-21CF-4436-BAAA-1BF957E79E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F38241-19B3-4609-B790-D4C6FCDEBF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2a5b8-db67-4f4d-836e-28b07a16d6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2F65F3-6864-42C3-B1A6-5B78B54542BC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3a92a5b8-db67-4f4d-836e-28b07a16d61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2260</TotalTime>
  <Words>673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 Narrow</vt:lpstr>
      <vt:lpstr>Arial</vt:lpstr>
      <vt:lpstr>Century Gothic</vt:lpstr>
      <vt:lpstr>Wingdings 3</vt:lpstr>
      <vt:lpstr>Slice</vt:lpstr>
      <vt:lpstr>Clean Energy in the us</vt:lpstr>
      <vt:lpstr>agenda</vt:lpstr>
      <vt:lpstr>Energies and years observed</vt:lpstr>
      <vt:lpstr>Hydro Energy</vt:lpstr>
      <vt:lpstr>Overall U.S. Hydro Consumption</vt:lpstr>
      <vt:lpstr>Top three months of Hydroelectric consumption</vt:lpstr>
      <vt:lpstr>Solar Energy</vt:lpstr>
      <vt:lpstr>Overall u.s. solar consumption</vt:lpstr>
      <vt:lpstr>Top three months of solar consumption</vt:lpstr>
      <vt:lpstr>Wind Energy</vt:lpstr>
      <vt:lpstr>Overall U.S. Wind Consumption</vt:lpstr>
      <vt:lpstr>Top three months of Wind consumption</vt:lpstr>
      <vt:lpstr>States with the most consumed energy</vt:lpstr>
      <vt:lpstr>States with the highest percentage of overall energy production in the u.s.</vt:lpstr>
      <vt:lpstr>Tennessee Compared to other leading states</vt:lpstr>
      <vt:lpstr>Tennessee compared to renewable energy leaders in 2022</vt:lpstr>
      <vt:lpstr>Sources</vt:lpstr>
      <vt:lpstr>Thank you for your time and attention, are there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Farrar</dc:creator>
  <cp:lastModifiedBy>Steven Farrar</cp:lastModifiedBy>
  <cp:revision>19</cp:revision>
  <dcterms:created xsi:type="dcterms:W3CDTF">2024-12-16T18:20:11Z</dcterms:created>
  <dcterms:modified xsi:type="dcterms:W3CDTF">2024-12-20T20:33:41Z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0x0101007FFFE19D3E3505479809671C728B1F0A</vt:lpwstr>
  </property>
</Properties>
</file>