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PT Sans Narrow"/>
      <p:regular r:id="rId35"/>
      <p:bold r:id="rId36"/>
    </p:embeddedFont>
    <p:embeddedFont>
      <p:font typeface="Open Sans Light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Light-boldItalic.fntdata"/><Relationship Id="rId20" Type="http://schemas.openxmlformats.org/officeDocument/2006/relationships/slide" Target="slides/slide15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7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6.xml"/><Relationship Id="rId43" Type="http://schemas.openxmlformats.org/officeDocument/2006/relationships/font" Target="fonts/OpenSans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italic.fntdata"/><Relationship Id="rId10" Type="http://schemas.openxmlformats.org/officeDocument/2006/relationships/slide" Target="slides/slide5.xml"/><Relationship Id="rId32" Type="http://schemas.openxmlformats.org/officeDocument/2006/relationships/font" Target="fonts/Raleway-bold.fntdata"/><Relationship Id="rId13" Type="http://schemas.openxmlformats.org/officeDocument/2006/relationships/slide" Target="slides/slide8.xml"/><Relationship Id="rId35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0.xml"/><Relationship Id="rId37" Type="http://schemas.openxmlformats.org/officeDocument/2006/relationships/font" Target="fonts/OpenSansLight-regular.fntdata"/><Relationship Id="rId14" Type="http://schemas.openxmlformats.org/officeDocument/2006/relationships/slide" Target="slides/slide9.xml"/><Relationship Id="rId36" Type="http://schemas.openxmlformats.org/officeDocument/2006/relationships/font" Target="fonts/PTSansNarrow-bold.fntdata"/><Relationship Id="rId17" Type="http://schemas.openxmlformats.org/officeDocument/2006/relationships/slide" Target="slides/slide12.xml"/><Relationship Id="rId39" Type="http://schemas.openxmlformats.org/officeDocument/2006/relationships/font" Target="fonts/OpenSansLight-italic.fntdata"/><Relationship Id="rId16" Type="http://schemas.openxmlformats.org/officeDocument/2006/relationships/slide" Target="slides/slide11.xml"/><Relationship Id="rId38" Type="http://schemas.openxmlformats.org/officeDocument/2006/relationships/font" Target="fonts/OpenSans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d1879a653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d1879a653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d1879a653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d1879a653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Certain columns, such as "LanguageWantToWorkWith," "DatabaseWantToWorkWith," and "PlatformWantToWorkWith," allowed respondents to select multiple options. This resulted in messy, comma-separated values that were challenging to work with. To support our business analysis, we extracted the top 5 most frequently mentioned items from each of these columns and created new columns for each. This approach, known as one-hot encoding, allowed us to reorganize the data into a cleaner format, making it easier to analyze. Each newly created column, such as "language_skill_python," represents whether a respondent mentioned a particular item (1 for yes, 0 for no). The same method was applied to the "DatabaseWantToWorkWith" and "PlatformWantToWorkWith" columns.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d1879a653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1d1879a653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d1879a653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d1879a653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7eff5217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17eff5217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d1879a65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1d1879a65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d1879a653_1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1d1879a653_1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d1879a653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1d1879a653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d1879a653_1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1d1879a653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d1879a653_1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1d1879a653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7ea2721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7ea2721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1d1879a653_1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1d1879a653_1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20f67e0b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20f67e0b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20f67e0b3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20f67e0b3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20f67e0b3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20f67e0b3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17fbfddd7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17fbfddd7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1d1879a653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1d1879a653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d1879a65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d1879a65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d1879a653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d1879a653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d1879a653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d1879a653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d1879a653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d1879a653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d1879a653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d1879a653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Apache Airflow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What It Is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Apache Airflow is an </a:t>
            </a:r>
            <a:r>
              <a:rPr b="1" lang="en">
                <a:solidFill>
                  <a:schemeClr val="dk1"/>
                </a:solidFill>
              </a:rPr>
              <a:t>open-source tool</a:t>
            </a:r>
            <a:r>
              <a:rPr lang="en">
                <a:solidFill>
                  <a:schemeClr val="dk1"/>
                </a:solidFill>
              </a:rPr>
              <a:t> for automating, scheduling, and monitoring workflows (like ETL pipelines).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It allows you to create and manage complex data workflows with a clear visual representation.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How It Works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You write </a:t>
            </a:r>
            <a:r>
              <a:rPr b="1" lang="en">
                <a:solidFill>
                  <a:schemeClr val="dk1"/>
                </a:solidFill>
              </a:rPr>
              <a:t>Python scripts</a:t>
            </a:r>
            <a:r>
              <a:rPr lang="en">
                <a:solidFill>
                  <a:schemeClr val="dk1"/>
                </a:solidFill>
              </a:rPr>
              <a:t> that define your ETL tasks (e.g., extracting data, cleaning, loading into a database).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Airflow executes these tasks on a </a:t>
            </a:r>
            <a:r>
              <a:rPr b="1" lang="en">
                <a:solidFill>
                  <a:schemeClr val="dk1"/>
                </a:solidFill>
              </a:rPr>
              <a:t>schedule</a:t>
            </a:r>
            <a:r>
              <a:rPr lang="en">
                <a:solidFill>
                  <a:schemeClr val="dk1"/>
                </a:solidFill>
              </a:rPr>
              <a:t> (e.g., daily, weekly) and tracks their status.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Benefits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Scalability</a:t>
            </a:r>
            <a:r>
              <a:rPr lang="en">
                <a:solidFill>
                  <a:schemeClr val="dk1"/>
                </a:solidFill>
              </a:rPr>
              <a:t>: Handles large and complex workflows.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Monitoring</a:t>
            </a:r>
            <a:r>
              <a:rPr lang="en">
                <a:solidFill>
                  <a:schemeClr val="dk1"/>
                </a:solidFill>
              </a:rPr>
              <a:t>: Provides logs and dashboards to monitor job status.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Error Handling</a:t>
            </a:r>
            <a:r>
              <a:rPr lang="en">
                <a:solidFill>
                  <a:schemeClr val="dk1"/>
                </a:solidFill>
              </a:rPr>
              <a:t>: Automatically retries tasks if they fail.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Example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Schedule your ETL pipeline to run </a:t>
            </a:r>
            <a:r>
              <a:rPr b="1" lang="en">
                <a:solidFill>
                  <a:schemeClr val="dk1"/>
                </a:solidFill>
              </a:rPr>
              <a:t>every night at midnight</a:t>
            </a:r>
            <a:r>
              <a:rPr lang="en">
                <a:solidFill>
                  <a:schemeClr val="dk1"/>
                </a:solidFill>
              </a:rPr>
              <a:t> to refresh data in the MySQL database and update the dashboards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d1879a653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d1879a653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Apache Airflow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What It Is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Apache Airflow is an </a:t>
            </a:r>
            <a:r>
              <a:rPr b="1" lang="en">
                <a:solidFill>
                  <a:schemeClr val="dk1"/>
                </a:solidFill>
              </a:rPr>
              <a:t>open-source tool</a:t>
            </a:r>
            <a:r>
              <a:rPr lang="en">
                <a:solidFill>
                  <a:schemeClr val="dk1"/>
                </a:solidFill>
              </a:rPr>
              <a:t> for automating, scheduling, and monitoring workflows (like ETL pipelines).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It allows you to create and manage complex data workflows with a clear visual representation.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How It Works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You write </a:t>
            </a:r>
            <a:r>
              <a:rPr b="1" lang="en">
                <a:solidFill>
                  <a:schemeClr val="dk1"/>
                </a:solidFill>
              </a:rPr>
              <a:t>Python scripts</a:t>
            </a:r>
            <a:r>
              <a:rPr lang="en">
                <a:solidFill>
                  <a:schemeClr val="dk1"/>
                </a:solidFill>
              </a:rPr>
              <a:t> that define your ETL tasks (e.g., extracting data, cleaning, loading into a database).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Airflow executes these tasks on a </a:t>
            </a:r>
            <a:r>
              <a:rPr b="1" lang="en">
                <a:solidFill>
                  <a:schemeClr val="dk1"/>
                </a:solidFill>
              </a:rPr>
              <a:t>schedule</a:t>
            </a:r>
            <a:r>
              <a:rPr lang="en">
                <a:solidFill>
                  <a:schemeClr val="dk1"/>
                </a:solidFill>
              </a:rPr>
              <a:t> (e.g., daily, weekly) and tracks their status.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Benefits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Scalability</a:t>
            </a:r>
            <a:r>
              <a:rPr lang="en">
                <a:solidFill>
                  <a:schemeClr val="dk1"/>
                </a:solidFill>
              </a:rPr>
              <a:t>: Handles large and complex workflows.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Monitoring</a:t>
            </a:r>
            <a:r>
              <a:rPr lang="en">
                <a:solidFill>
                  <a:schemeClr val="dk1"/>
                </a:solidFill>
              </a:rPr>
              <a:t>: Provides logs and dashboards to monitor job status.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Error Handling</a:t>
            </a:r>
            <a:r>
              <a:rPr lang="en">
                <a:solidFill>
                  <a:schemeClr val="dk1"/>
                </a:solidFill>
              </a:rPr>
              <a:t>: Automatically retries tasks if they fail.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Example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Schedule your ETL pipeline to run </a:t>
            </a:r>
            <a:r>
              <a:rPr b="1" lang="en">
                <a:solidFill>
                  <a:schemeClr val="dk1"/>
                </a:solidFill>
              </a:rPr>
              <a:t>every night at midnight</a:t>
            </a:r>
            <a:r>
              <a:rPr lang="en">
                <a:solidFill>
                  <a:schemeClr val="dk1"/>
                </a:solidFill>
              </a:rPr>
              <a:t> to refresh data in the MySQL database and update the dashboards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d1879a653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d1879a653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159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8669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t/>
            </a:r>
            <a:endParaRPr b="1" sz="42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22"/>
              <a:t>A Deeper Look at Education Platform Opportunities for Stack Overflow</a:t>
            </a:r>
            <a:endParaRPr sz="4622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50" y="290618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080"/>
              <a:t>Danylo Sovgut</a:t>
            </a:r>
            <a:endParaRPr sz="1080"/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080"/>
              <a:t>Kirthi Rao</a:t>
            </a:r>
            <a:endParaRPr sz="1080"/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080"/>
              <a:t>Rebecca Guo</a:t>
            </a:r>
            <a:endParaRPr sz="1080"/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080"/>
              <a:t>Hunter Guo</a:t>
            </a:r>
            <a:endParaRPr sz="1080"/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080"/>
              <a:t>Kurt Fischer</a:t>
            </a:r>
            <a:endParaRPr sz="1080"/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159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Denormalization Considerations: Why We Chose to Stay Normalized</a:t>
            </a:r>
            <a:endParaRPr sz="2800"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11700" y="8669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Manageable Dataset</a:t>
            </a:r>
            <a:r>
              <a:rPr lang="en" sz="1300">
                <a:solidFill>
                  <a:srgbClr val="000000"/>
                </a:solidFill>
              </a:rPr>
              <a:t>: The dataset size of 30,000 rows did not create performance issues.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Read-Heavy Operations</a:t>
            </a:r>
            <a:r>
              <a:rPr lang="en" sz="1300">
                <a:solidFill>
                  <a:srgbClr val="000000"/>
                </a:solidFill>
              </a:rPr>
              <a:t>: The focus was on analysis and visualization, which works well with normalized data.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Data Integrity</a:t>
            </a:r>
            <a:r>
              <a:rPr lang="en" sz="1300">
                <a:solidFill>
                  <a:srgbClr val="000000"/>
                </a:solidFill>
              </a:rPr>
              <a:t>: Normalization ensured consistency and reduced redundancy.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Complex Queries Not Needed</a:t>
            </a:r>
            <a:r>
              <a:rPr lang="en" sz="1300">
                <a:solidFill>
                  <a:srgbClr val="000000"/>
                </a:solidFill>
              </a:rPr>
              <a:t>: The queries were efficient with the normalized structure and did not require optimization through denormalization.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</a:endParaRPr>
          </a:p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6400" y="2989225"/>
            <a:ext cx="2067600" cy="20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159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Data Preparation: Profiling, </a:t>
            </a:r>
            <a:r>
              <a:rPr lang="en" sz="2800"/>
              <a:t>Cleaning, and Standardization </a:t>
            </a:r>
            <a:endParaRPr sz="2800"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913275"/>
            <a:ext cx="7911300" cy="28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"/>
              <a:buAutoNum type="arabicPeriod"/>
            </a:pPr>
            <a:r>
              <a:rPr b="1" lang="en" sz="1200">
                <a:solidFill>
                  <a:srgbClr val="1A1A1A"/>
                </a:solidFill>
              </a:rPr>
              <a:t>Column Reduction</a:t>
            </a:r>
            <a:r>
              <a:rPr lang="en" sz="1200">
                <a:solidFill>
                  <a:srgbClr val="1A1A1A"/>
                </a:solidFill>
              </a:rPr>
              <a:t>: Removed 96 irrelevant columns, keeping only 18 columns crucial for analysis </a:t>
            </a:r>
            <a:endParaRPr sz="1200">
              <a:solidFill>
                <a:srgbClr val="1A1A1A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"/>
              <a:buAutoNum type="arabicPeriod"/>
            </a:pPr>
            <a:r>
              <a:rPr b="1" lang="en" sz="1200">
                <a:solidFill>
                  <a:srgbClr val="1A1A1A"/>
                </a:solidFill>
              </a:rPr>
              <a:t>Missing Data Handling</a:t>
            </a:r>
            <a:r>
              <a:rPr lang="en" sz="1200">
                <a:solidFill>
                  <a:srgbClr val="1A1A1A"/>
                </a:solidFill>
              </a:rPr>
              <a:t>: Dropped rows with excessive missing data, reducing the dataset to 30,000 high-quality rows to ensure meaningful analysis.</a:t>
            </a:r>
            <a:endParaRPr sz="1200">
              <a:solidFill>
                <a:srgbClr val="1A1A1A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"/>
              <a:buAutoNum type="arabicPeriod"/>
            </a:pPr>
            <a:r>
              <a:rPr b="1" lang="en" sz="1200">
                <a:solidFill>
                  <a:srgbClr val="1A1A1A"/>
                </a:solidFill>
              </a:rPr>
              <a:t>Replacing 'NA' Values</a:t>
            </a:r>
            <a:r>
              <a:rPr lang="en" sz="1200">
                <a:solidFill>
                  <a:srgbClr val="1A1A1A"/>
                </a:solidFill>
              </a:rPr>
              <a:t>: Replaced all 'NA' values with NULLs to prevent ETL errors and ensure consistency.</a:t>
            </a:r>
            <a:endParaRPr sz="1200">
              <a:solidFill>
                <a:srgbClr val="1A1A1A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"/>
              <a:buAutoNum type="arabicPeriod"/>
            </a:pPr>
            <a:r>
              <a:rPr b="1" lang="en" sz="1200">
                <a:solidFill>
                  <a:srgbClr val="1A1A1A"/>
                </a:solidFill>
              </a:rPr>
              <a:t>Multi-Choice Columns</a:t>
            </a:r>
            <a:r>
              <a:rPr lang="en" sz="1200">
                <a:solidFill>
                  <a:srgbClr val="1A1A1A"/>
                </a:solidFill>
              </a:rPr>
              <a:t>: One-hot encoded multi-choice fields for: Languages (LanguageWantToWorkWith), Platforms (PlatformWantToWorkWith), Databases (DatabaseWantToWorkWith). Focused on the top 5 most mentioned items in each category.</a:t>
            </a:r>
            <a:endParaRPr sz="1200">
              <a:solidFill>
                <a:srgbClr val="1A1A1A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"/>
              <a:buAutoNum type="arabicPeriod"/>
            </a:pPr>
            <a:r>
              <a:rPr b="1" lang="en" sz="1200">
                <a:solidFill>
                  <a:srgbClr val="1A1A1A"/>
                </a:solidFill>
              </a:rPr>
              <a:t>Employment Data Simplification</a:t>
            </a:r>
            <a:r>
              <a:rPr lang="en" sz="1200">
                <a:solidFill>
                  <a:srgbClr val="1A1A1A"/>
                </a:solidFill>
              </a:rPr>
              <a:t>: Simplified employment categories to: Employed, Student, Retired, Looking for Work for assessing purchasing power.</a:t>
            </a:r>
            <a:endParaRPr sz="1200">
              <a:solidFill>
                <a:srgbClr val="1A1A1A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"/>
              <a:buAutoNum type="arabicPeriod"/>
            </a:pPr>
            <a:r>
              <a:rPr b="1" lang="en" sz="1200">
                <a:solidFill>
                  <a:srgbClr val="1A1A1A"/>
                </a:solidFill>
              </a:rPr>
              <a:t>Learning Methods Simplification</a:t>
            </a:r>
            <a:r>
              <a:rPr lang="en" sz="1200">
                <a:solidFill>
                  <a:srgbClr val="1A1A1A"/>
                </a:solidFill>
              </a:rPr>
              <a:t>: Converted learning methods to Online or Not Online based on survey responses.</a:t>
            </a:r>
            <a:endParaRPr sz="1200">
              <a:solidFill>
                <a:srgbClr val="1A1A1A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"/>
              <a:buAutoNum type="arabicPeriod"/>
            </a:pPr>
            <a:r>
              <a:rPr b="1" lang="en" sz="1200">
                <a:solidFill>
                  <a:srgbClr val="1A1A1A"/>
                </a:solidFill>
              </a:rPr>
              <a:t>Standardization</a:t>
            </a:r>
            <a:r>
              <a:rPr lang="en" sz="1200">
                <a:solidFill>
                  <a:srgbClr val="1A1A1A"/>
                </a:solidFill>
              </a:rPr>
              <a:t>: Standardized column names by removing spaces, converting to lowercase, and replacing spaces with underscores.</a:t>
            </a:r>
            <a:endParaRPr sz="12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200">
              <a:solidFill>
                <a:srgbClr val="1A1A1A"/>
              </a:solidFill>
            </a:endParaRPr>
          </a:p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6400" y="2989225"/>
            <a:ext cx="2067600" cy="20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159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Data Model: Overview of our Data Model  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311700" y="8669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Respondents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4"/>
          <p:cNvSpPr/>
          <p:nvPr/>
        </p:nvSpPr>
        <p:spPr>
          <a:xfrm>
            <a:off x="3204025" y="1388650"/>
            <a:ext cx="2217000" cy="79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accent1"/>
                </a:highlight>
                <a:latin typeface="Open Sans"/>
                <a:ea typeface="Open Sans"/>
                <a:cs typeface="Open Sans"/>
                <a:sym typeface="Open Sans"/>
              </a:rPr>
              <a:t>Nore</a:t>
            </a:r>
            <a:endParaRPr>
              <a:solidFill>
                <a:schemeClr val="accent1"/>
              </a:solidFill>
              <a:highlight>
                <a:schemeClr val="accen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6102450" y="1388650"/>
            <a:ext cx="2217000" cy="79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chemeClr val="accen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529300" y="1388650"/>
            <a:ext cx="2217000" cy="79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chemeClr val="accen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6102450" y="3213000"/>
            <a:ext cx="2217000" cy="79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chemeClr val="accen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3204025" y="3213000"/>
            <a:ext cx="2217000" cy="79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chemeClr val="accen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529300" y="3213000"/>
            <a:ext cx="2217000" cy="79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chemeClr val="accen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3299275" y="1460650"/>
            <a:ext cx="2026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Respondent </a:t>
            </a:r>
            <a:endParaRPr b="1"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(Basic Info)</a:t>
            </a:r>
            <a:endParaRPr b="1"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6197700" y="1460650"/>
            <a:ext cx="2026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Respondent </a:t>
            </a:r>
            <a:endParaRPr b="1"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Coding Experience  </a:t>
            </a:r>
            <a:endParaRPr b="1"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624550" y="1460650"/>
            <a:ext cx="2026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Respondent </a:t>
            </a:r>
            <a:endParaRPr b="1"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Platform Usage</a:t>
            </a:r>
            <a:endParaRPr b="1"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669125" y="3285000"/>
            <a:ext cx="2026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Desired </a:t>
            </a:r>
            <a:endParaRPr b="1"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Platform Skills </a:t>
            </a:r>
            <a:endParaRPr b="1"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3299275" y="3285000"/>
            <a:ext cx="2026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Desired </a:t>
            </a:r>
            <a:endParaRPr b="1"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Database Skills </a:t>
            </a:r>
            <a:endParaRPr b="1"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6197700" y="3285000"/>
            <a:ext cx="2026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Desired </a:t>
            </a:r>
            <a:endParaRPr b="1"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Language Skills </a:t>
            </a:r>
            <a:endParaRPr b="1"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7" name="Google Shape;177;p24"/>
          <p:cNvCxnSpPr>
            <a:stCxn id="171" idx="1"/>
            <a:endCxn id="167" idx="3"/>
          </p:cNvCxnSpPr>
          <p:nvPr/>
        </p:nvCxnSpPr>
        <p:spPr>
          <a:xfrm rot="10800000">
            <a:off x="2746375" y="1783900"/>
            <a:ext cx="55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4"/>
          <p:cNvCxnSpPr>
            <a:stCxn id="171" idx="3"/>
            <a:endCxn id="166" idx="1"/>
          </p:cNvCxnSpPr>
          <p:nvPr/>
        </p:nvCxnSpPr>
        <p:spPr>
          <a:xfrm>
            <a:off x="5325775" y="1783900"/>
            <a:ext cx="77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4"/>
          <p:cNvCxnSpPr>
            <a:stCxn id="171" idx="2"/>
            <a:endCxn id="175" idx="0"/>
          </p:cNvCxnSpPr>
          <p:nvPr/>
        </p:nvCxnSpPr>
        <p:spPr>
          <a:xfrm>
            <a:off x="4312525" y="2107150"/>
            <a:ext cx="0" cy="11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4"/>
          <p:cNvCxnSpPr>
            <a:stCxn id="171" idx="2"/>
            <a:endCxn id="174" idx="0"/>
          </p:cNvCxnSpPr>
          <p:nvPr/>
        </p:nvCxnSpPr>
        <p:spPr>
          <a:xfrm flipH="1">
            <a:off x="1682425" y="2107150"/>
            <a:ext cx="2630100" cy="11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4"/>
          <p:cNvCxnSpPr>
            <a:stCxn id="171" idx="2"/>
            <a:endCxn id="176" idx="0"/>
          </p:cNvCxnSpPr>
          <p:nvPr/>
        </p:nvCxnSpPr>
        <p:spPr>
          <a:xfrm>
            <a:off x="4312525" y="2107150"/>
            <a:ext cx="2898300" cy="11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4"/>
          <p:cNvSpPr txBox="1"/>
          <p:nvPr/>
        </p:nvSpPr>
        <p:spPr>
          <a:xfrm>
            <a:off x="3795625" y="2654850"/>
            <a:ext cx="16254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Many to Many 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5585425" y="2636975"/>
            <a:ext cx="16254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Many to Many 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2076775" y="2654850"/>
            <a:ext cx="16254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Many to Many 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508000" y="72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375" y="0"/>
            <a:ext cx="9204749" cy="538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311700" y="159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Model: Presenting our Full </a:t>
            </a:r>
            <a:r>
              <a:rPr lang="en"/>
              <a:t>Data Model</a:t>
            </a:r>
            <a:endParaRPr/>
          </a:p>
        </p:txBody>
      </p:sp>
      <p:sp>
        <p:nvSpPr>
          <p:cNvPr id="196" name="Google Shape;19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7" name="Google Shape;1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833575"/>
            <a:ext cx="594360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311700" y="159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Visitor Frequency and Usage Patterns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470375" y="1096800"/>
            <a:ext cx="3351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Most users </a:t>
            </a:r>
            <a:r>
              <a:rPr b="1" lang="en"/>
              <a:t>visit</a:t>
            </a:r>
            <a:r>
              <a:rPr lang="en"/>
              <a:t> Stack Overflow </a:t>
            </a:r>
            <a:r>
              <a:rPr b="1" lang="en"/>
              <a:t>daily or weekly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High engagement indicates a </a:t>
            </a:r>
            <a:r>
              <a:rPr b="1" lang="en"/>
              <a:t>consistent need for learning resources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Integrating educational content into the platform could enhance user retention.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2200" y="783050"/>
            <a:ext cx="5082975" cy="402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311700" y="159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Desired Languages, Platforms, and Databases </a:t>
            </a:r>
            <a:endParaRPr/>
          </a:p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183350" y="1292725"/>
            <a:ext cx="3598500" cy="37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otential languages taught should start with </a:t>
            </a:r>
            <a:r>
              <a:rPr b="1" lang="en"/>
              <a:t>Python, SQL, JavaScript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Potential Database taught </a:t>
            </a:r>
            <a:r>
              <a:rPr lang="en"/>
              <a:t>should</a:t>
            </a:r>
            <a:r>
              <a:rPr lang="en"/>
              <a:t> be in </a:t>
            </a:r>
            <a:r>
              <a:rPr b="1" lang="en"/>
              <a:t>PostgreSQL.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Potential platforms should be </a:t>
            </a:r>
            <a:r>
              <a:rPr b="1" lang="en"/>
              <a:t>AWS.</a:t>
            </a:r>
            <a:endParaRPr b="1"/>
          </a:p>
        </p:txBody>
      </p:sp>
      <p:sp>
        <p:nvSpPr>
          <p:cNvPr id="212" name="Google Shape;21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9800" y="866963"/>
            <a:ext cx="5001355" cy="39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311700" y="159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Years of Coding Experience and Education Level</a:t>
            </a:r>
            <a:endParaRPr/>
          </a:p>
        </p:txBody>
      </p:sp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416375" y="1026850"/>
            <a:ext cx="3269100" cy="39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majority of users have been </a:t>
            </a:r>
            <a:r>
              <a:rPr b="1" lang="en"/>
              <a:t>coding for more than 2 years.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Additionally, </a:t>
            </a:r>
            <a:r>
              <a:rPr b="1" lang="en"/>
              <a:t>a majority of users have a Bachelor’s degree.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demographic represents a key target audience of experienced coders.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Focus on </a:t>
            </a:r>
            <a:r>
              <a:rPr b="1" lang="en"/>
              <a:t>intermediate-level courses</a:t>
            </a:r>
            <a:r>
              <a:rPr lang="en"/>
              <a:t> that support career development and skill advancement.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1" name="Google Shape;2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4825" y="866975"/>
            <a:ext cx="5176325" cy="38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311700" y="159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Trends and Job Satisfaction</a:t>
            </a:r>
            <a:endParaRPr/>
          </a:p>
        </p:txBody>
      </p:sp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423325" y="1352600"/>
            <a:ext cx="3269100" cy="3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large percentage of users work in </a:t>
            </a:r>
            <a:r>
              <a:rPr b="1" lang="en"/>
              <a:t>software development</a:t>
            </a:r>
            <a:r>
              <a:rPr lang="en"/>
              <a:t>, IT, and tech-related industries.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People also seem satisfied with their jobs, indicating </a:t>
            </a:r>
            <a:r>
              <a:rPr b="1" lang="en"/>
              <a:t>continued learning is important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Offering </a:t>
            </a:r>
            <a:r>
              <a:rPr b="1" lang="en"/>
              <a:t>advanced technical courses tailored to this industry</a:t>
            </a:r>
            <a:r>
              <a:rPr lang="en"/>
              <a:t> can meet user demand and drive engagement.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437" y="866973"/>
            <a:ext cx="4967712" cy="39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311700" y="159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Distribution: Heavy focus on North America</a:t>
            </a:r>
            <a:endParaRPr/>
          </a:p>
        </p:txBody>
      </p:sp>
      <p:sp>
        <p:nvSpPr>
          <p:cNvPr id="235" name="Google Shape;23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6" name="Google Shape;2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775" y="936225"/>
            <a:ext cx="4933950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5000" y="936225"/>
            <a:ext cx="1422050" cy="66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159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Assess the potential for Stack Overflow to expand into online education</a:t>
            </a:r>
            <a:r>
              <a:rPr lang="en" sz="2800"/>
              <a:t> </a:t>
            </a:r>
            <a:endParaRPr sz="2800"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8669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A1A1A"/>
                </a:solidFill>
              </a:rPr>
              <a:t>By </a:t>
            </a:r>
            <a:r>
              <a:rPr lang="en">
                <a:solidFill>
                  <a:srgbClr val="1A1A1A"/>
                </a:solidFill>
              </a:rPr>
              <a:t>leveraging </a:t>
            </a:r>
            <a:r>
              <a:rPr lang="en">
                <a:solidFill>
                  <a:srgbClr val="1A1A1A"/>
                </a:solidFill>
              </a:rPr>
              <a:t>insights from the 2024 Stack Overflow Developer Survey, we aim to analyze user engagement, demographic trends, and learning preferences to recommend a </a:t>
            </a:r>
            <a:r>
              <a:rPr b="1" lang="en">
                <a:solidFill>
                  <a:srgbClr val="1A1A1A"/>
                </a:solidFill>
              </a:rPr>
              <a:t>targeted online learning platform for new and existing Stack Overflow users</a:t>
            </a:r>
            <a:r>
              <a:rPr lang="en">
                <a:solidFill>
                  <a:srgbClr val="1A1A1A"/>
                </a:solidFill>
              </a:rPr>
              <a:t>.</a:t>
            </a:r>
            <a:endParaRPr sz="12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A1A1A"/>
                </a:solidFill>
              </a:rPr>
              <a:t>This platform will provide practical, community-vetted coding courses while generating a new revenue stream and further monetizing Stack Overflow’s existing intellectual property and user base.</a:t>
            </a:r>
            <a:endParaRPr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1A1A1A"/>
              </a:solidFill>
            </a:endParaRPr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497" y="2251875"/>
            <a:ext cx="4338499" cy="289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311700" y="159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Dashboard Demo</a:t>
            </a:r>
            <a:endParaRPr/>
          </a:p>
        </p:txBody>
      </p:sp>
      <p:sp>
        <p:nvSpPr>
          <p:cNvPr id="243" name="Google Shape;24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4" name="Google Shape;24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475" y="866975"/>
            <a:ext cx="4981058" cy="39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>
            <p:ph type="title"/>
          </p:nvPr>
        </p:nvSpPr>
        <p:spPr>
          <a:xfrm>
            <a:off x="311700" y="159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250" name="Google Shape;25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311700" y="913275"/>
            <a:ext cx="8709600" cy="28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500"/>
              <a:buChar char="●"/>
            </a:pPr>
            <a:r>
              <a:rPr lang="en" sz="1500">
                <a:solidFill>
                  <a:srgbClr val="1A1A1A"/>
                </a:solidFill>
              </a:rPr>
              <a:t>Loading entire original dataset to MySQL will avoid issues and make ETL process much easier than loading </a:t>
            </a:r>
            <a:r>
              <a:rPr lang="en" sz="1500">
                <a:solidFill>
                  <a:srgbClr val="1A1A1A"/>
                </a:solidFill>
              </a:rPr>
              <a:t>separate</a:t>
            </a:r>
            <a:r>
              <a:rPr lang="en" sz="1500">
                <a:solidFill>
                  <a:srgbClr val="1A1A1A"/>
                </a:solidFill>
              </a:rPr>
              <a:t> normalized datasets to MySQL</a:t>
            </a:r>
            <a:endParaRPr sz="1500">
              <a:solidFill>
                <a:srgbClr val="1A1A1A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Char char="●"/>
            </a:pPr>
            <a:r>
              <a:rPr lang="en" sz="1500">
                <a:solidFill>
                  <a:srgbClr val="1A1A1A"/>
                </a:solidFill>
              </a:rPr>
              <a:t>Including separate .sql scripts in one master Python script will simplify automation and help with file management</a:t>
            </a:r>
            <a:endParaRPr sz="1500">
              <a:solidFill>
                <a:srgbClr val="1A1A1A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Char char="●"/>
            </a:pPr>
            <a:r>
              <a:rPr lang="en" sz="1500">
                <a:solidFill>
                  <a:srgbClr val="1A1A1A"/>
                </a:solidFill>
              </a:rPr>
              <a:t>When dealing with a complex dataset, doing feature engineering (One-Hot Encoding, Grouped Categories, etc.) will simplify dataset values</a:t>
            </a:r>
            <a:endParaRPr sz="1500">
              <a:solidFill>
                <a:srgbClr val="1A1A1A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Char char="●"/>
            </a:pPr>
            <a:r>
              <a:rPr lang="en" sz="1500">
                <a:solidFill>
                  <a:srgbClr val="1A1A1A"/>
                </a:solidFill>
              </a:rPr>
              <a:t>Having bridge tables between tables with many-to-many relationships is crucial for designing purpose</a:t>
            </a:r>
            <a:endParaRPr b="1" sz="1500">
              <a:solidFill>
                <a:srgbClr val="1A1A1A"/>
              </a:solidFill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500">
              <a:solidFill>
                <a:srgbClr val="1A1A1A"/>
              </a:solidFill>
            </a:endParaRPr>
          </a:p>
        </p:txBody>
      </p:sp>
      <p:pic>
        <p:nvPicPr>
          <p:cNvPr id="252" name="Google Shape;25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6400" y="2989225"/>
            <a:ext cx="2067600" cy="20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>
            <p:ph type="title"/>
          </p:nvPr>
        </p:nvSpPr>
        <p:spPr>
          <a:xfrm>
            <a:off x="311700" y="159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r>
              <a:rPr lang="en"/>
              <a:t> </a:t>
            </a:r>
            <a:endParaRPr/>
          </a:p>
        </p:txBody>
      </p:sp>
      <p:sp>
        <p:nvSpPr>
          <p:cNvPr id="258" name="Google Shape;25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34"/>
          <p:cNvSpPr txBox="1"/>
          <p:nvPr>
            <p:ph idx="1" type="body"/>
          </p:nvPr>
        </p:nvSpPr>
        <p:spPr>
          <a:xfrm>
            <a:off x="311700" y="913275"/>
            <a:ext cx="8709600" cy="28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A1A1A"/>
                </a:solidFill>
              </a:rPr>
              <a:t>Host the database online</a:t>
            </a:r>
            <a:r>
              <a:rPr lang="en" sz="1500">
                <a:solidFill>
                  <a:srgbClr val="1A1A1A"/>
                </a:solidFill>
              </a:rPr>
              <a:t> to ensure consistency across all machines and enable real-time collaboration, eliminating local dependency issues.</a:t>
            </a:r>
            <a:endParaRPr sz="15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A1A1A"/>
                </a:solidFill>
              </a:rPr>
              <a:t>Automate the data pipeline further</a:t>
            </a:r>
            <a:r>
              <a:rPr lang="en" sz="1500">
                <a:solidFill>
                  <a:srgbClr val="1A1A1A"/>
                </a:solidFill>
              </a:rPr>
              <a:t> with Apache Airflow or cron jobs to schedule ETL tasks, ensuring the next year’s survey data is automatically processed and loaded into the database.</a:t>
            </a:r>
            <a:endParaRPr sz="15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Maintain a history table</a:t>
            </a:r>
            <a:r>
              <a:rPr lang="en" sz="1500">
                <a:solidFill>
                  <a:srgbClr val="000000"/>
                </a:solidFill>
              </a:rPr>
              <a:t> or versioned database schema to store previous years' survey data.</a:t>
            </a:r>
            <a:endParaRPr sz="15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A1A1A"/>
                </a:solidFill>
              </a:rPr>
              <a:t>Incorporate monitoring tools</a:t>
            </a:r>
            <a:r>
              <a:rPr lang="en" sz="1500">
                <a:solidFill>
                  <a:srgbClr val="1A1A1A"/>
                </a:solidFill>
              </a:rPr>
              <a:t> to track pipeline performance and quickly identify bottlenecks (Track ETL process, log errors, monitor CPU usage, identify bottlenecks etc).</a:t>
            </a:r>
            <a:endParaRPr sz="15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500">
              <a:solidFill>
                <a:srgbClr val="1A1A1A"/>
              </a:solidFill>
            </a:endParaRPr>
          </a:p>
        </p:txBody>
      </p:sp>
      <p:pic>
        <p:nvPicPr>
          <p:cNvPr id="260" name="Google Shape;2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6400" y="2989225"/>
            <a:ext cx="2067600" cy="20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type="title"/>
          </p:nvPr>
        </p:nvSpPr>
        <p:spPr>
          <a:xfrm>
            <a:off x="311700" y="159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66" name="Google Shape;26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35"/>
          <p:cNvSpPr txBox="1"/>
          <p:nvPr>
            <p:ph idx="1" type="body"/>
          </p:nvPr>
        </p:nvSpPr>
        <p:spPr>
          <a:xfrm>
            <a:off x="311700" y="913275"/>
            <a:ext cx="8160600" cy="28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500"/>
              <a:buChar char="●"/>
            </a:pPr>
            <a:r>
              <a:rPr lang="en" sz="1500">
                <a:solidFill>
                  <a:srgbClr val="1A1A1A"/>
                </a:solidFill>
              </a:rPr>
              <a:t>This project analyzed Stack Overflow's 2024 Developer Survey to explore its potential expansion into online education and we found: </a:t>
            </a:r>
            <a:endParaRPr sz="1500">
              <a:solidFill>
                <a:srgbClr val="1A1A1A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Char char="●"/>
            </a:pPr>
            <a:r>
              <a:rPr lang="en" sz="1500">
                <a:solidFill>
                  <a:srgbClr val="1A1A1A"/>
                </a:solidFill>
              </a:rPr>
              <a:t>H</a:t>
            </a:r>
            <a:r>
              <a:rPr lang="en" sz="1500">
                <a:solidFill>
                  <a:srgbClr val="1A1A1A"/>
                </a:solidFill>
              </a:rPr>
              <a:t>igh user engagement, strong language preferences for Python &amp; SQL, and high concentration of website visitors being in the US.  </a:t>
            </a:r>
            <a:endParaRPr sz="1500">
              <a:solidFill>
                <a:srgbClr val="1A1A1A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Char char="●"/>
            </a:pPr>
            <a:r>
              <a:rPr lang="en" sz="1500">
                <a:solidFill>
                  <a:srgbClr val="1A1A1A"/>
                </a:solidFill>
              </a:rPr>
              <a:t>We cleaned and transformed survey data, creating a normalized MySQL database with six interrelated tables and a star schema</a:t>
            </a:r>
            <a:endParaRPr sz="1500">
              <a:solidFill>
                <a:srgbClr val="1A1A1A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500"/>
              <a:buChar char="●"/>
            </a:pPr>
            <a:r>
              <a:rPr lang="en" sz="1500">
                <a:solidFill>
                  <a:srgbClr val="1A1A1A"/>
                </a:solidFill>
              </a:rPr>
              <a:t>Stack Overflow’s active, professional user base shows a strong preference for online learning. </a:t>
            </a:r>
            <a:r>
              <a:rPr b="1" lang="en" sz="1500">
                <a:solidFill>
                  <a:srgbClr val="1A1A1A"/>
                </a:solidFill>
              </a:rPr>
              <a:t>Offering targeted courses in high-demand skills</a:t>
            </a:r>
            <a:r>
              <a:rPr lang="en" sz="1500">
                <a:solidFill>
                  <a:srgbClr val="1A1A1A"/>
                </a:solidFill>
              </a:rPr>
              <a:t> like Python and cloud platforms </a:t>
            </a:r>
            <a:r>
              <a:rPr b="1" lang="en" sz="1500">
                <a:solidFill>
                  <a:srgbClr val="1A1A1A"/>
                </a:solidFill>
              </a:rPr>
              <a:t>presents a clear opportunity</a:t>
            </a:r>
            <a:r>
              <a:rPr lang="en" sz="1500">
                <a:solidFill>
                  <a:srgbClr val="1A1A1A"/>
                </a:solidFill>
              </a:rPr>
              <a:t> to boost engagement and expand revenue.</a:t>
            </a:r>
            <a:endParaRPr sz="15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1A1A1A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500"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type="title"/>
          </p:nvPr>
        </p:nvSpPr>
        <p:spPr>
          <a:xfrm>
            <a:off x="311700" y="159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273" name="Google Shape;27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508000" y="72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Data Model: Deeper Dive in our Data Model  </a:t>
            </a:r>
            <a:endParaRPr/>
          </a:p>
        </p:txBody>
      </p:sp>
      <p:sp>
        <p:nvSpPr>
          <p:cNvPr id="279" name="Google Shape;27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0" name="Google Shape;280;p37"/>
          <p:cNvSpPr/>
          <p:nvPr/>
        </p:nvSpPr>
        <p:spPr>
          <a:xfrm>
            <a:off x="3640650" y="838950"/>
            <a:ext cx="2026500" cy="206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highlight>
                  <a:schemeClr val="accent1"/>
                </a:highlight>
                <a:latin typeface="Open Sans"/>
                <a:ea typeface="Open Sans"/>
                <a:cs typeface="Open Sans"/>
                <a:sym typeface="Open Sans"/>
              </a:rPr>
              <a:t>Nore</a:t>
            </a:r>
            <a:endParaRPr>
              <a:solidFill>
                <a:schemeClr val="accent1"/>
              </a:solidFill>
              <a:highlight>
                <a:schemeClr val="accen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" name="Google Shape;281;p37"/>
          <p:cNvSpPr/>
          <p:nvPr/>
        </p:nvSpPr>
        <p:spPr>
          <a:xfrm>
            <a:off x="6585200" y="760075"/>
            <a:ext cx="2217000" cy="1375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chemeClr val="accen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p37"/>
          <p:cNvSpPr/>
          <p:nvPr/>
        </p:nvSpPr>
        <p:spPr>
          <a:xfrm>
            <a:off x="191750" y="760075"/>
            <a:ext cx="2217000" cy="1477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chemeClr val="accen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" name="Google Shape;283;p37"/>
          <p:cNvSpPr/>
          <p:nvPr/>
        </p:nvSpPr>
        <p:spPr>
          <a:xfrm>
            <a:off x="6585200" y="2786875"/>
            <a:ext cx="2217000" cy="2220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chemeClr val="accen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4" name="Google Shape;284;p37"/>
          <p:cNvSpPr/>
          <p:nvPr/>
        </p:nvSpPr>
        <p:spPr>
          <a:xfrm>
            <a:off x="3463500" y="3489425"/>
            <a:ext cx="2217000" cy="1497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chemeClr val="accen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5" name="Google Shape;285;p37"/>
          <p:cNvSpPr/>
          <p:nvPr/>
        </p:nvSpPr>
        <p:spPr>
          <a:xfrm>
            <a:off x="191750" y="2929825"/>
            <a:ext cx="2217000" cy="206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highlight>
                <a:schemeClr val="accen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6" name="Google Shape;286;p37"/>
          <p:cNvSpPr txBox="1"/>
          <p:nvPr/>
        </p:nvSpPr>
        <p:spPr>
          <a:xfrm>
            <a:off x="3483200" y="804450"/>
            <a:ext cx="2217000" cy="20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Respondent </a:t>
            </a:r>
            <a:endParaRPr b="1"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●"/>
            </a:pPr>
            <a:r>
              <a:rPr b="1" lang="en" sz="12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response_id (PK)</a:t>
            </a:r>
            <a:endParaRPr b="1" sz="1200" u="sng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●"/>
            </a:pPr>
            <a:r>
              <a:rPr b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age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●"/>
            </a:pPr>
            <a:r>
              <a:rPr b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employment 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●"/>
            </a:pPr>
            <a:r>
              <a:rPr b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ed_level 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●"/>
            </a:pPr>
            <a:r>
              <a:rPr b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Country 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●"/>
            </a:pPr>
            <a:r>
              <a:rPr b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role_type 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●"/>
            </a:pPr>
            <a:r>
              <a:rPr b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work_exp 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●"/>
            </a:pPr>
            <a:r>
              <a:rPr b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Industry 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●"/>
            </a:pPr>
            <a:r>
              <a:rPr b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job_satisfaction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7" name="Google Shape;287;p37"/>
          <p:cNvSpPr txBox="1"/>
          <p:nvPr/>
        </p:nvSpPr>
        <p:spPr>
          <a:xfrm>
            <a:off x="6680450" y="832075"/>
            <a:ext cx="20265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Respondent </a:t>
            </a:r>
            <a:endParaRPr b="1"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Coding Experience </a:t>
            </a:r>
            <a:endParaRPr b="1"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●"/>
            </a:pPr>
            <a:r>
              <a:rPr b="1" lang="en" sz="12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Response_id</a:t>
            </a:r>
            <a:endParaRPr b="1" sz="1200" u="sng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●"/>
            </a:pPr>
            <a:r>
              <a:rPr b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Learn_code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●"/>
            </a:pPr>
            <a:r>
              <a:rPr b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Years_code 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88038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8" name="Google Shape;288;p37"/>
          <p:cNvSpPr txBox="1"/>
          <p:nvPr/>
        </p:nvSpPr>
        <p:spPr>
          <a:xfrm>
            <a:off x="287000" y="3001813"/>
            <a:ext cx="20265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Desired </a:t>
            </a:r>
            <a:endParaRPr b="1"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Platform Skills</a:t>
            </a:r>
            <a:endParaRPr b="1"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Platform_id (PK)</a:t>
            </a:r>
            <a:endParaRPr b="1" sz="1200" u="sng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Platform_aws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Platform_azure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Platform_google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Platform_heroku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platform_firebase</a:t>
            </a:r>
            <a:r>
              <a:rPr b="1"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9" name="Google Shape;289;p37"/>
          <p:cNvSpPr txBox="1"/>
          <p:nvPr/>
        </p:nvSpPr>
        <p:spPr>
          <a:xfrm>
            <a:off x="3558750" y="3416550"/>
            <a:ext cx="2026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Desired </a:t>
            </a:r>
            <a:endParaRPr b="1"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Database Skills </a:t>
            </a:r>
            <a:endParaRPr b="1"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b="1" lang="en" sz="12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atabase_id (PK)</a:t>
            </a:r>
            <a:endParaRPr b="1" sz="1200" u="sng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Database postgresql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Database_sqllite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Database_mysql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Database_mongodb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0" name="Google Shape;290;p37"/>
          <p:cNvSpPr txBox="1"/>
          <p:nvPr/>
        </p:nvSpPr>
        <p:spPr>
          <a:xfrm>
            <a:off x="6680450" y="2858875"/>
            <a:ext cx="20265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Desired </a:t>
            </a:r>
            <a:endParaRPr b="1"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Language  Skills</a:t>
            </a:r>
            <a:endParaRPr b="1"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Language_id (PK)</a:t>
            </a:r>
            <a:endParaRPr b="1" sz="1200" u="sng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Language_python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Language_javascript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Language_sql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Language_typescript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language_htmlcss 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1" name="Google Shape;291;p37"/>
          <p:cNvSpPr txBox="1"/>
          <p:nvPr/>
        </p:nvSpPr>
        <p:spPr>
          <a:xfrm>
            <a:off x="191750" y="821413"/>
            <a:ext cx="2091600" cy="20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Platform Usage</a:t>
            </a:r>
            <a:endParaRPr b="1"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●"/>
            </a:pPr>
            <a:r>
              <a:rPr b="1" lang="en" sz="12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response_id (PK)</a:t>
            </a:r>
            <a:endParaRPr b="1" sz="1200" u="sng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●"/>
            </a:pPr>
            <a:r>
              <a:rPr b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So_visits_freq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●"/>
            </a:pPr>
            <a:r>
              <a:rPr b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So_account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●"/>
            </a:pPr>
            <a:r>
              <a:rPr b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Pro_dev_series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●"/>
            </a:pPr>
            <a:r>
              <a:rPr b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time_searching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37"/>
          <p:cNvSpPr/>
          <p:nvPr/>
        </p:nvSpPr>
        <p:spPr>
          <a:xfrm>
            <a:off x="7054100" y="2264575"/>
            <a:ext cx="14676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Response_id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language_id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Google Shape;293;p37"/>
          <p:cNvSpPr/>
          <p:nvPr/>
        </p:nvSpPr>
        <p:spPr>
          <a:xfrm>
            <a:off x="3955350" y="3022938"/>
            <a:ext cx="12333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Response_id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database_id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p37"/>
          <p:cNvSpPr/>
          <p:nvPr/>
        </p:nvSpPr>
        <p:spPr>
          <a:xfrm>
            <a:off x="554900" y="2422900"/>
            <a:ext cx="15744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Response_id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pltaform_id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159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Executive Summary: Data Pipeline for </a:t>
            </a:r>
            <a:r>
              <a:rPr lang="en" sz="2800"/>
              <a:t>Stack Overflow</a:t>
            </a:r>
            <a:r>
              <a:rPr lang="en" sz="2800"/>
              <a:t> insights </a:t>
            </a:r>
            <a:endParaRPr sz="2800"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913275"/>
            <a:ext cx="7911300" cy="28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813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253"/>
              <a:buFont typeface="Arial"/>
              <a:buChar char="●"/>
            </a:pPr>
            <a:r>
              <a:rPr b="1" lang="en" sz="1252">
                <a:solidFill>
                  <a:srgbClr val="1A1A1A"/>
                </a:solidFill>
              </a:rPr>
              <a:t>End-to-End Data Pipeline</a:t>
            </a:r>
            <a:br>
              <a:rPr lang="en" sz="1252">
                <a:solidFill>
                  <a:srgbClr val="1A1A1A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" sz="1252">
                <a:solidFill>
                  <a:srgbClr val="1A1A1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Overview of our data pipeline, tools, and automation.</a:t>
            </a:r>
            <a:br>
              <a:rPr lang="en" sz="1252">
                <a:solidFill>
                  <a:srgbClr val="1A1A1A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252">
              <a:solidFill>
                <a:srgbClr val="1A1A1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0813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53"/>
              <a:buFont typeface="Arial"/>
              <a:buChar char="●"/>
            </a:pPr>
            <a:r>
              <a:rPr b="1" lang="en" sz="1252">
                <a:solidFill>
                  <a:srgbClr val="1A1A1A"/>
                </a:solidFill>
              </a:rPr>
              <a:t>Data Preparation</a:t>
            </a:r>
            <a:br>
              <a:rPr lang="en" sz="1252">
                <a:solidFill>
                  <a:srgbClr val="1A1A1A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" sz="1252">
                <a:solidFill>
                  <a:srgbClr val="1A1A1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Overview of our data preparation .</a:t>
            </a:r>
            <a:br>
              <a:rPr lang="en" sz="1252">
                <a:solidFill>
                  <a:srgbClr val="1A1A1A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252">
              <a:solidFill>
                <a:srgbClr val="1A1A1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0813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53"/>
              <a:buFont typeface="Arial"/>
              <a:buChar char="●"/>
            </a:pPr>
            <a:r>
              <a:rPr b="1" lang="en" sz="1252">
                <a:solidFill>
                  <a:srgbClr val="1A1A1A"/>
                </a:solidFill>
              </a:rPr>
              <a:t>Database Integration</a:t>
            </a:r>
            <a:br>
              <a:rPr lang="en" sz="1252">
                <a:solidFill>
                  <a:srgbClr val="1A1A1A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" sz="1252">
                <a:solidFill>
                  <a:srgbClr val="1A1A1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Created tables and relationships to manage many-to-many connections (languages, platforms, databases).</a:t>
            </a:r>
            <a:br>
              <a:rPr lang="en" sz="1252">
                <a:solidFill>
                  <a:srgbClr val="1A1A1A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252">
              <a:solidFill>
                <a:srgbClr val="1A1A1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0813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53"/>
              <a:buFont typeface="Arial"/>
              <a:buChar char="●"/>
            </a:pPr>
            <a:r>
              <a:rPr b="1" lang="en" sz="1252">
                <a:solidFill>
                  <a:srgbClr val="1A1A1A"/>
                </a:solidFill>
              </a:rPr>
              <a:t>Live Dashboards</a:t>
            </a:r>
            <a:br>
              <a:rPr lang="en" sz="1252">
                <a:solidFill>
                  <a:srgbClr val="1A1A1A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" sz="1252">
                <a:solidFill>
                  <a:srgbClr val="1A1A1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Connected MySQL to Tableau to generate dynamic dashboards with interactive filters.</a:t>
            </a:r>
            <a:br>
              <a:rPr lang="en" sz="1252">
                <a:solidFill>
                  <a:srgbClr val="1A1A1A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252">
              <a:solidFill>
                <a:srgbClr val="1A1A1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0813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53"/>
              <a:buFont typeface="Arial"/>
              <a:buChar char="●"/>
            </a:pPr>
            <a:r>
              <a:rPr b="1" lang="en" sz="1252">
                <a:solidFill>
                  <a:srgbClr val="1A1A1A"/>
                </a:solidFill>
              </a:rPr>
              <a:t>Insights</a:t>
            </a:r>
            <a:br>
              <a:rPr lang="en" sz="1252">
                <a:solidFill>
                  <a:srgbClr val="1A1A1A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" sz="1252">
                <a:solidFill>
                  <a:srgbClr val="1A1A1A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Diving into insights from our data.</a:t>
            </a:r>
            <a:br>
              <a:rPr lang="en" sz="1252">
                <a:solidFill>
                  <a:srgbClr val="1A1A1A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252">
              <a:solidFill>
                <a:srgbClr val="1A1A1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252">
              <a:solidFill>
                <a:srgbClr val="1A1A1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457200" rtl="0" algn="l">
              <a:lnSpc>
                <a:spcPct val="180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795">
              <a:solidFill>
                <a:srgbClr val="1A1A1A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1531900" y="2411900"/>
            <a:ext cx="4569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6400" y="2989225"/>
            <a:ext cx="2067600" cy="20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159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Meet our Dataset: 2024 Stack Overflow Developer Survey</a:t>
            </a:r>
            <a:endParaRPr sz="2800"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450" y="737125"/>
            <a:ext cx="7266775" cy="406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159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End-to-End Data Pipeline Overview (See V3)</a:t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00" y="1489026"/>
            <a:ext cx="1822720" cy="102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2950" y="1398825"/>
            <a:ext cx="1020950" cy="112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6625" y="1446913"/>
            <a:ext cx="1973473" cy="1025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95850" y="1361800"/>
            <a:ext cx="2125302" cy="119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7"/>
          <p:cNvCxnSpPr/>
          <p:nvPr/>
        </p:nvCxnSpPr>
        <p:spPr>
          <a:xfrm>
            <a:off x="1999422" y="2001665"/>
            <a:ext cx="425100" cy="240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cxnSp>
        <p:nvCxnSpPr>
          <p:cNvPr id="104" name="Google Shape;104;p17"/>
          <p:cNvCxnSpPr/>
          <p:nvPr/>
        </p:nvCxnSpPr>
        <p:spPr>
          <a:xfrm>
            <a:off x="3476647" y="2001665"/>
            <a:ext cx="481800" cy="840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cxnSp>
        <p:nvCxnSpPr>
          <p:cNvPr id="105" name="Google Shape;105;p17"/>
          <p:cNvCxnSpPr/>
          <p:nvPr/>
        </p:nvCxnSpPr>
        <p:spPr>
          <a:xfrm>
            <a:off x="6157522" y="1964053"/>
            <a:ext cx="544500" cy="150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triangl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106" name="Google Shape;106;p17"/>
          <p:cNvSpPr txBox="1"/>
          <p:nvPr/>
        </p:nvSpPr>
        <p:spPr>
          <a:xfrm>
            <a:off x="216900" y="2514300"/>
            <a:ext cx="1556100" cy="18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Raw Data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(Excel/csv)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1501150" y="2571750"/>
            <a:ext cx="2253900" cy="18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Python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Extract,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Transform,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Load into MySQL 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3668425" y="2612300"/>
            <a:ext cx="3227400" cy="19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MySQL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Clean,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Normalize,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Connect to Tableau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7180450" y="2644700"/>
            <a:ext cx="1556100" cy="18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Tableau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Visualize and Dashboards 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159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Why We Chose ETL Process as Our Methodology </a:t>
            </a:r>
            <a:endParaRPr sz="2800"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913275"/>
            <a:ext cx="7911300" cy="28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>
                <a:solidFill>
                  <a:srgbClr val="1A1A1A"/>
                </a:solidFill>
              </a:rPr>
              <a:t>Extract</a:t>
            </a:r>
            <a:r>
              <a:rPr lang="en">
                <a:solidFill>
                  <a:srgbClr val="1A1A1A"/>
                </a:solidFill>
              </a:rPr>
              <a:t> data from the 2024 Stack Overflow Developer Survey. </a:t>
            </a:r>
            <a:endParaRPr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>
                <a:solidFill>
                  <a:srgbClr val="1A1A1A"/>
                </a:solidFill>
              </a:rPr>
              <a:t>Transform</a:t>
            </a:r>
            <a:r>
              <a:rPr lang="en">
                <a:solidFill>
                  <a:srgbClr val="1A1A1A"/>
                </a:solidFill>
              </a:rPr>
              <a:t> the data by cleaning, normalizing, and preparing it using MySQL and Python. </a:t>
            </a:r>
            <a:endParaRPr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>
                <a:solidFill>
                  <a:srgbClr val="1A1A1A"/>
                </a:solidFill>
              </a:rPr>
              <a:t>Load</a:t>
            </a:r>
            <a:r>
              <a:rPr lang="en">
                <a:solidFill>
                  <a:srgbClr val="1A1A1A"/>
                </a:solidFill>
              </a:rPr>
              <a:t> the transformed data into MySQL for storage and analysis.</a:t>
            </a:r>
            <a:endParaRPr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b="1" lang="en">
                <a:solidFill>
                  <a:srgbClr val="1A1A1A"/>
                </a:solidFill>
              </a:rPr>
              <a:t>Why ETL? </a:t>
            </a:r>
            <a:r>
              <a:rPr lang="en">
                <a:solidFill>
                  <a:srgbClr val="1A1A1A"/>
                </a:solidFill>
              </a:rPr>
              <a:t>The ETL process ensures that raw data is systematically cleaned, transformed, and stored in a structured way, making it ready for efficient analysis and visualization.</a:t>
            </a:r>
            <a:endParaRPr>
              <a:solidFill>
                <a:srgbClr val="1A1A1A"/>
              </a:solidFill>
            </a:endParaRPr>
          </a:p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6400" y="2989225"/>
            <a:ext cx="2067600" cy="20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159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Why We Chose MySQL, Python, and </a:t>
            </a:r>
            <a:r>
              <a:rPr lang="en" sz="2800"/>
              <a:t>Tableau as our tools: </a:t>
            </a:r>
            <a:endParaRPr sz="2800"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913275"/>
            <a:ext cx="8160900" cy="28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A1A1A"/>
                </a:solidFill>
              </a:rPr>
              <a:t>MySQL</a:t>
            </a:r>
            <a:r>
              <a:rPr lang="en" sz="1500">
                <a:solidFill>
                  <a:srgbClr val="1A1A1A"/>
                </a:solidFill>
              </a:rPr>
              <a:t>: Used for data cleaning, normalization, and creating relational tables. Ensures data integrity with Primary Keys and Foreign Keys. Supports complex queries for analysis.</a:t>
            </a:r>
            <a:endParaRPr sz="15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A1A1A"/>
                </a:solidFill>
              </a:rPr>
              <a:t>Python</a:t>
            </a:r>
            <a:r>
              <a:rPr lang="en" sz="1500">
                <a:solidFill>
                  <a:srgbClr val="1A1A1A"/>
                </a:solidFill>
              </a:rPr>
              <a:t>: Automated ETL tasks, one-hot encoding, and database interaction using Pandas and SQLAlchemy. Simplifies data transformations and repetitive tasks.</a:t>
            </a:r>
            <a:endParaRPr sz="15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A1A1A"/>
                </a:solidFill>
              </a:rPr>
              <a:t>Tableau</a:t>
            </a:r>
            <a:r>
              <a:rPr lang="en" sz="1500">
                <a:solidFill>
                  <a:srgbClr val="1A1A1A"/>
                </a:solidFill>
              </a:rPr>
              <a:t>: Created interactive dashboards and visualizations for insights. Live connection to MySQL allows for real-time data analysis and dynamic filtering.</a:t>
            </a:r>
            <a:endParaRPr sz="15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A1A1A"/>
                </a:solidFill>
              </a:rPr>
              <a:t>These tools were chosen for their ability to handle structured data efficiently, automate tasks, and provide dynamic visualizations, ensuring a seamless end-to-end workflow.</a:t>
            </a:r>
            <a:endParaRPr sz="15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500">
              <a:solidFill>
                <a:srgbClr val="1A1A1A"/>
              </a:solidFill>
            </a:endParaRPr>
          </a:p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6400" y="2989225"/>
            <a:ext cx="2067600" cy="20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159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Automating the ETL Pipeline and Dashboards </a:t>
            </a:r>
            <a:endParaRPr sz="2800"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913275"/>
            <a:ext cx="7571400" cy="28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A1A1A"/>
                </a:solidFill>
              </a:rPr>
              <a:t>Python Scripts</a:t>
            </a:r>
            <a:r>
              <a:rPr lang="en" sz="1500">
                <a:solidFill>
                  <a:srgbClr val="1A1A1A"/>
                </a:solidFill>
              </a:rPr>
              <a:t>: Automated the ETL process, including data extraction, cleaning, normalization, and loading into MySQL. Handled one-hot encoding for multi-choice fields.</a:t>
            </a:r>
            <a:endParaRPr sz="15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A1A1A"/>
                </a:solidFill>
              </a:rPr>
              <a:t>Live Connection in Tableau</a:t>
            </a:r>
            <a:r>
              <a:rPr lang="en" sz="1500">
                <a:solidFill>
                  <a:srgbClr val="1A1A1A"/>
                </a:solidFill>
              </a:rPr>
              <a:t>: Direct connection to the MySQL database, allowing dashboards to display real-time data.</a:t>
            </a:r>
            <a:endParaRPr sz="15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A1A1A"/>
                </a:solidFill>
              </a:rPr>
              <a:t>Future Recommendations</a:t>
            </a:r>
            <a:r>
              <a:rPr lang="en" sz="1500">
                <a:solidFill>
                  <a:srgbClr val="1A1A1A"/>
                </a:solidFill>
              </a:rPr>
              <a:t>: Use Apache Airflow or cron jobs to schedule the ETL pipeline (f.e. yearly for this survey). Database can be automatically updated with new data. </a:t>
            </a:r>
            <a:endParaRPr sz="15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A1A1A"/>
                </a:solidFill>
              </a:rPr>
              <a:t>Reason for Automation</a:t>
            </a:r>
            <a:r>
              <a:rPr lang="en" sz="1500">
                <a:solidFill>
                  <a:srgbClr val="1A1A1A"/>
                </a:solidFill>
              </a:rPr>
              <a:t>: Reduces manual effort and minimizes errors. Ensures the pipeline is scalable, reproducible, and provides real-time insights through Tableau’s live connection.</a:t>
            </a:r>
            <a:endParaRPr sz="15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500">
              <a:solidFill>
                <a:srgbClr val="1A1A1A"/>
              </a:solidFill>
            </a:endParaRPr>
          </a:p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9775" y="3202600"/>
            <a:ext cx="1854225" cy="185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159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Why We Chose a </a:t>
            </a:r>
            <a:r>
              <a:rPr lang="en" sz="2800"/>
              <a:t>Relational Data Model </a:t>
            </a:r>
            <a:endParaRPr sz="2800"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866975"/>
            <a:ext cx="8202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Structured Data</a:t>
            </a:r>
            <a:r>
              <a:rPr lang="en" sz="1300">
                <a:solidFill>
                  <a:srgbClr val="000000"/>
                </a:solidFill>
              </a:rPr>
              <a:t>: The survey data is highly structured with well-defined entities and relationships (e.g., respondents, coding experience, desired skills).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Normalization</a:t>
            </a:r>
            <a:r>
              <a:rPr lang="en" sz="1300">
                <a:solidFill>
                  <a:srgbClr val="000000"/>
                </a:solidFill>
              </a:rPr>
              <a:t>: Supports 3rd Normal Form (3NF) to reduce redundancy and maintain data integrity.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Complex Queries</a:t>
            </a:r>
            <a:r>
              <a:rPr lang="en" sz="1300">
                <a:solidFill>
                  <a:srgbClr val="000000"/>
                </a:solidFill>
              </a:rPr>
              <a:t>: Enables efficient execution of joins and analytical queries across multiple tables (e.g., identifying user preferences for languages, platforms, and databases).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Scalability</a:t>
            </a:r>
            <a:r>
              <a:rPr lang="en" sz="1300">
                <a:solidFill>
                  <a:srgbClr val="000000"/>
                </a:solidFill>
              </a:rPr>
              <a:t>: MySQL can efficiently handle the 30,000 cleaned rows while maintaining performance.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Integration</a:t>
            </a:r>
            <a:r>
              <a:rPr lang="en" sz="1300">
                <a:solidFill>
                  <a:srgbClr val="000000"/>
                </a:solidFill>
              </a:rPr>
              <a:t>: Seamlessly integrates with Python (SQLAlchemy) for ETL processes and Tableau for visualization.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Data Integrity</a:t>
            </a:r>
            <a:r>
              <a:rPr lang="en" sz="1300">
                <a:solidFill>
                  <a:srgbClr val="000000"/>
                </a:solidFill>
              </a:rPr>
              <a:t>: Enforces Primary Keys (PKs) and Foreign Keys (FKs) to maintain consistency and accuracy.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Ease of Maintenance</a:t>
            </a:r>
            <a:r>
              <a:rPr lang="en" sz="1300">
                <a:solidFill>
                  <a:srgbClr val="000000"/>
                </a:solidFill>
              </a:rPr>
              <a:t>: A relational model is straightforward to update, maintain, and expand as the dataset evolves.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9775" y="3202600"/>
            <a:ext cx="1854225" cy="185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