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319" r:id="rId3"/>
    <p:sldId id="324" r:id="rId4"/>
    <p:sldId id="326" r:id="rId5"/>
    <p:sldId id="327" r:id="rId6"/>
    <p:sldId id="334" r:id="rId7"/>
    <p:sldId id="331" r:id="rId8"/>
    <p:sldId id="329" r:id="rId9"/>
    <p:sldId id="333" r:id="rId10"/>
    <p:sldId id="335" r:id="rId11"/>
    <p:sldId id="336" r:id="rId12"/>
    <p:sldId id="339" r:id="rId13"/>
    <p:sldId id="338" r:id="rId14"/>
    <p:sldId id="337" r:id="rId15"/>
    <p:sldId id="354" r:id="rId16"/>
    <p:sldId id="355" r:id="rId17"/>
    <p:sldId id="356" r:id="rId18"/>
    <p:sldId id="357" r:id="rId19"/>
    <p:sldId id="358" r:id="rId20"/>
    <p:sldId id="344" r:id="rId21"/>
    <p:sldId id="345" r:id="rId22"/>
    <p:sldId id="341" r:id="rId23"/>
    <p:sldId id="332" r:id="rId24"/>
    <p:sldId id="346" r:id="rId25"/>
    <p:sldId id="347" r:id="rId26"/>
    <p:sldId id="34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1E6E6"/>
    <a:srgbClr val="DEEBF7"/>
    <a:srgbClr val="F7B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6" autoAdjust="0"/>
    <p:restoredTop sz="70692" autoAdjust="0"/>
  </p:normalViewPr>
  <p:slideViewPr>
    <p:cSldViewPr snapToGrid="0">
      <p:cViewPr varScale="1">
        <p:scale>
          <a:sx n="81" d="100"/>
          <a:sy n="81" d="100"/>
        </p:scale>
        <p:origin x="13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A8CB-6C1B-41BB-9A2D-604AFDFCBA47}" type="datetimeFigureOut">
              <a:rPr lang="zh-CN" altLang="en-US" smtClean="0"/>
              <a:t>2023/3/28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D383F-268C-4298-9CD1-D809ADA0CB4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the topic, let’s have a view of the background. GPT is a kind of language model, and language model is used in natural language processing to perform a variety of tasks like text classification , machine translation and so on. </a:t>
            </a:r>
          </a:p>
          <a:p>
            <a:r>
              <a:rPr lang="en-US" altLang="zh-CN" dirty="0"/>
              <a:t>According to the training objectives, pre-trained language models can be divided into three categories </a:t>
            </a:r>
          </a:p>
          <a:p>
            <a:r>
              <a:rPr lang="en-US" altLang="zh-CN" dirty="0"/>
              <a:t>Unidirectional Language Model</a:t>
            </a:r>
          </a:p>
          <a:p>
            <a:r>
              <a:rPr lang="en-US" altLang="zh-CN" dirty="0"/>
              <a:t>Bidirectional Language Model</a:t>
            </a:r>
          </a:p>
          <a:p>
            <a:r>
              <a:rPr lang="en-US" altLang="zh-CN" dirty="0"/>
              <a:t>And Hybrid Language Model</a:t>
            </a:r>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3</a:t>
            </a:fld>
            <a:endParaRPr lang="zh-CN" altLang="en-US"/>
          </a:p>
        </p:txBody>
      </p:sp>
    </p:spTree>
    <p:extLst>
      <p:ext uri="{BB962C8B-B14F-4D97-AF65-F5344CB8AC3E}">
        <p14:creationId xmlns:p14="http://schemas.microsoft.com/office/powerpoint/2010/main" val="294081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13</a:t>
            </a:fld>
            <a:endParaRPr lang="zh-CN" altLang="en-US"/>
          </a:p>
        </p:txBody>
      </p:sp>
    </p:spTree>
    <p:extLst>
      <p:ext uri="{BB962C8B-B14F-4D97-AF65-F5344CB8AC3E}">
        <p14:creationId xmlns:p14="http://schemas.microsoft.com/office/powerpoint/2010/main" val="1831182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Supposed that we have a template T, it’s constructed by the context x, target y , and the prompt.</a:t>
            </a:r>
          </a:p>
          <a:p>
            <a:r>
              <a:rPr lang="en-US" altLang="zh-CN" dirty="0"/>
              <a:t>the context x is the original input of your task. What is exactly the  depends on your task or your design. For example, if your task is text classification, then context  is the sentence you want to classify. If your task is that you want to get an answer to the question of what is the capital of Britain by asking the model, then your input can be capital Britain. All in all, the design of context  is flexible. It is not necessary to be the same as demonstrated here.</a:t>
            </a:r>
          </a:p>
          <a:p>
            <a:r>
              <a:rPr lang="en-US" altLang="zh-CN" dirty="0"/>
              <a:t>The target y is the answer. Its position indicates where you want the model to put its prediction.</a:t>
            </a:r>
          </a:p>
          <a:p>
            <a:r>
              <a:rPr lang="en-US" altLang="zh-CN" dirty="0"/>
              <a:t>Then, you can create a prompt template:</a:t>
            </a:r>
          </a:p>
          <a:p>
            <a:r>
              <a:rPr lang="en-US" altLang="zh-CN" dirty="0"/>
              <a:t>In this template, you add some pseudo prompt tokens (e.g., the  tokens) around your context. Note that, how many prompt tokens to add and how to decide the positions of these tokens are very flexible. You can design any template in any format that you want.</a:t>
            </a:r>
          </a:p>
          <a:p>
            <a:endParaRPr lang="en-US" altLang="zh-CN"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for example here is an example for the discrete prompt template</a:t>
            </a:r>
          </a:p>
          <a:p>
            <a:r>
              <a:rPr lang="en-US" altLang="zh-CN" dirty="0"/>
              <a:t>x 1 to n refers to the input discrete tokens </a:t>
            </a:r>
          </a:p>
          <a:p>
            <a:r>
              <a:rPr lang="en-US" altLang="zh-CN" dirty="0"/>
              <a:t>and the Pi refers to the number i prompt token in the template</a:t>
            </a:r>
          </a:p>
          <a:p>
            <a:r>
              <a:rPr lang="en-US" altLang="zh-CN" dirty="0"/>
              <a:t>so the discrete prompt template T is constructed as P zero to i, x, p i plus one to m and y</a:t>
            </a:r>
          </a:p>
          <a:p>
            <a:r>
              <a:rPr lang="en-US" altLang="zh-CN" dirty="0"/>
              <a:t>however, to fit the different language tasks, we put them in to the pre-trained embedding layes</a:t>
            </a:r>
          </a:p>
          <a:p>
            <a:r>
              <a:rPr lang="en-US" altLang="zh-CN" dirty="0"/>
              <a:t>and the template is totally transfer to the e P zero to i e x e p i plus one to m and e y</a:t>
            </a:r>
          </a:p>
          <a:p>
            <a:endParaRPr lang="en-US" altLang="zh-CN"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for the p-tuing method in this paper discards the formal discrete prompt tokens </a:t>
            </a:r>
          </a:p>
          <a:p>
            <a:r>
              <a:rPr lang="en-US" altLang="zh-CN" dirty="0"/>
              <a:t>and instead regards the Pi as pseudo tokens and map the new template </a:t>
            </a:r>
          </a:p>
          <a:p>
            <a:r>
              <a:rPr lang="en-US" altLang="zh-CN" dirty="0"/>
              <a:t>into h zero to i e x, h i plus one to  m and ey</a:t>
            </a:r>
          </a:p>
          <a:p>
            <a:endParaRPr lang="en-US" altLang="zh-CN"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Now, we have got the template for the task what is the capital of Britain. We need to figure out how to use vectors to represent the template as the model input.</a:t>
            </a:r>
            <a:endParaRPr lang="en-US" altLang="zh-CN" dirty="0"/>
          </a:p>
          <a:p>
            <a:r>
              <a:rPr lang="zh-CN" altLang="en-US" dirty="0"/>
              <a:t>It is easy to get the vector representations of the context  and target  by directly obtaining the vectors from the embedding layer of the pre-trained model.</a:t>
            </a:r>
          </a:p>
          <a:p>
            <a:r>
              <a:rPr lang="en-US" altLang="zh-CN" dirty="0"/>
              <a:t>however, it’s difficult to obtain the vectors of the pseudo prompt tokens.</a:t>
            </a:r>
          </a:p>
        </p:txBody>
      </p:sp>
      <p:sp>
        <p:nvSpPr>
          <p:cNvPr id="4" name="灯片编号占位符 3"/>
          <p:cNvSpPr>
            <a:spLocks noGrp="1"/>
          </p:cNvSpPr>
          <p:nvPr>
            <p:ph type="sldNum" sz="quarter" idx="5"/>
          </p:nvPr>
        </p:nvSpPr>
        <p:spPr/>
        <p:txBody>
          <a:bodyPr/>
          <a:lstStyle/>
          <a:p>
            <a:fld id="{39BD383F-268C-4298-9CD1-D809ADA0CB4B}"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to obtain the vectors of the Pseudo prompt tokens, we need to consider two major factsors</a:t>
            </a:r>
          </a:p>
          <a:p>
            <a:r>
              <a:rPr lang="en-US" altLang="zh-CN" dirty="0"/>
              <a:t>the first is discretness the original word embedding e of M has already become highly discrete after pre-training. If h is</a:t>
            </a:r>
          </a:p>
          <a:p>
            <a:r>
              <a:rPr lang="en-US" altLang="zh-CN" dirty="0"/>
              <a:t>initialized with random distribution and then optimized with (SGD), which has been proved to</a:t>
            </a:r>
          </a:p>
          <a:p>
            <a:r>
              <a:rPr lang="en-US" altLang="zh-CN" dirty="0"/>
              <a:t>only change the parameters in a small neighborhood the optimizer would easily fall into local minima.</a:t>
            </a:r>
          </a:p>
          <a:p>
            <a:r>
              <a:rPr lang="en-US" altLang="zh-CN" dirty="0"/>
              <a:t>and the second factor is that  believe the values of prompt embeddings hi should be dependent on each other rather than independent.</a:t>
            </a:r>
          </a:p>
          <a:p>
            <a:r>
              <a:rPr lang="en-US" altLang="zh-CN" dirty="0"/>
              <a:t>We need some mechanism to associate prompt embeddings with each other.</a:t>
            </a:r>
          </a:p>
        </p:txBody>
      </p:sp>
      <p:sp>
        <p:nvSpPr>
          <p:cNvPr id="4" name="灯片编号占位符 3"/>
          <p:cNvSpPr>
            <a:spLocks noGrp="1"/>
          </p:cNvSpPr>
          <p:nvPr>
            <p:ph type="sldNum" sz="quarter" idx="5"/>
          </p:nvPr>
        </p:nvSpPr>
        <p:spPr/>
        <p:txBody>
          <a:bodyPr/>
          <a:lstStyle/>
          <a:p>
            <a:fld id="{39BD383F-268C-4298-9CD1-D809ADA0CB4B}"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in the P-tuning we propose to also</a:t>
            </a:r>
            <a:r>
              <a:rPr lang="en-US" altLang="zh-CN" dirty="0"/>
              <a:t> </a:t>
            </a:r>
            <a:r>
              <a:rPr lang="zh-CN" altLang="en-US" dirty="0"/>
              <a:t>model the hi as a sequence using a prompt encoder consists</a:t>
            </a:r>
            <a:r>
              <a:rPr lang="en-US" altLang="zh-CN" dirty="0"/>
              <a:t> </a:t>
            </a:r>
            <a:r>
              <a:rPr lang="zh-CN" altLang="en-US" dirty="0"/>
              <a:t>of a very lite neural network that can solve the discreteness</a:t>
            </a:r>
            <a:r>
              <a:rPr lang="en-US" altLang="zh-CN" dirty="0"/>
              <a:t> </a:t>
            </a:r>
            <a:r>
              <a:rPr lang="zh-CN" altLang="en-US" dirty="0"/>
              <a:t>and association problems. And in practice, we choose a bidirectional long-short term memory networks (LSTM), with a</a:t>
            </a:r>
            <a:r>
              <a:rPr lang="en-US" altLang="zh-CN" dirty="0"/>
              <a:t> </a:t>
            </a:r>
            <a:r>
              <a:rPr lang="zh-CN" altLang="en-US" dirty="0"/>
              <a:t>ReLU activated two-layer multilayer perceptron (MLP) to</a:t>
            </a:r>
            <a:r>
              <a:rPr lang="en-US" altLang="zh-CN" dirty="0"/>
              <a:t> </a:t>
            </a:r>
            <a:r>
              <a:rPr lang="zh-CN" altLang="en-US" dirty="0"/>
              <a:t>encourage discreteness. Formally speaking, the real input</a:t>
            </a:r>
          </a:p>
          <a:p>
            <a:r>
              <a:rPr lang="zh-CN" altLang="en-US" dirty="0"/>
              <a:t>embeddings h0i to the language model M is derived from</a:t>
            </a:r>
          </a:p>
          <a:p>
            <a:r>
              <a:rPr lang="en-US" altLang="zh-CN" dirty="0"/>
              <a:t>hi equals the MLP of (LSTM h zero to i and LSTM h i to m</a:t>
            </a:r>
          </a:p>
        </p:txBody>
      </p:sp>
      <p:sp>
        <p:nvSpPr>
          <p:cNvPr id="4" name="灯片编号占位符 3"/>
          <p:cNvSpPr>
            <a:spLocks noGrp="1"/>
          </p:cNvSpPr>
          <p:nvPr>
            <p:ph type="sldNum" sz="quarter" idx="5"/>
          </p:nvPr>
        </p:nvSpPr>
        <p:spPr/>
        <p:txBody>
          <a:bodyPr/>
          <a:lstStyle/>
          <a:p>
            <a:fld id="{39BD383F-268C-4298-9CD1-D809ADA0CB4B}"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20</a:t>
            </a:fld>
            <a:endParaRPr lang="zh-CN" altLang="en-US"/>
          </a:p>
        </p:txBody>
      </p:sp>
    </p:spTree>
    <p:extLst>
      <p:ext uri="{BB962C8B-B14F-4D97-AF65-F5344CB8AC3E}">
        <p14:creationId xmlns:p14="http://schemas.microsoft.com/office/powerpoint/2010/main" val="1153508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22</a:t>
            </a:fld>
            <a:endParaRPr lang="zh-CN" altLang="en-US"/>
          </a:p>
        </p:txBody>
      </p:sp>
    </p:spTree>
    <p:extLst>
      <p:ext uri="{BB962C8B-B14F-4D97-AF65-F5344CB8AC3E}">
        <p14:creationId xmlns:p14="http://schemas.microsoft.com/office/powerpoint/2010/main" val="409739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in the pre-trained language models,</a:t>
            </a:r>
          </a:p>
          <a:p>
            <a:r>
              <a:rPr lang="en-US" altLang="zh-CN" dirty="0"/>
              <a:t>The Unidirectional Language Model refers to the model that </a:t>
            </a:r>
            <a:r>
              <a:rPr lang="en-US" altLang="zh-CN" b="0" i="0" dirty="0">
                <a:solidFill>
                  <a:srgbClr val="D1D5DB"/>
                </a:solidFill>
                <a:effectLst/>
                <a:latin typeface="Söhne"/>
              </a:rPr>
              <a:t>can only process input sequences in one direction, usually from left to right (or from right to left).</a:t>
            </a:r>
          </a:p>
          <a:p>
            <a:r>
              <a:rPr lang="en-US" altLang="zh-CN" b="0" i="0" dirty="0">
                <a:solidFill>
                  <a:srgbClr val="D1D5DB"/>
                </a:solidFill>
                <a:effectLst/>
                <a:latin typeface="Söhne"/>
              </a:rPr>
              <a:t>In this type of model, the model only considers the information before the current time step in the input sequence and uses it to predict the output at the current time step. </a:t>
            </a:r>
          </a:p>
          <a:p>
            <a:r>
              <a:rPr lang="en-US" altLang="zh-CN" b="0" i="0" dirty="0">
                <a:solidFill>
                  <a:srgbClr val="D1D5DB"/>
                </a:solidFill>
                <a:effectLst/>
                <a:latin typeface="Söhne"/>
              </a:rPr>
              <a:t>During training, the model only has access to past input, so it cannot use future context to predict the current output. Where GPT is a unidirectional language model</a:t>
            </a:r>
          </a:p>
          <a:p>
            <a:r>
              <a:rPr lang="en-US" altLang="zh-CN" b="0" i="0" dirty="0">
                <a:solidFill>
                  <a:srgbClr val="D1D5DB"/>
                </a:solidFill>
                <a:effectLst/>
                <a:latin typeface="Söhne"/>
              </a:rPr>
              <a:t>For example, in the left picture, when we want to predict what ‘s the next word after “GPT Understands,” We only use the token until this comma</a:t>
            </a:r>
          </a:p>
          <a:p>
            <a:endParaRPr lang="en-US" altLang="zh-CN" b="0" i="0" dirty="0">
              <a:solidFill>
                <a:srgbClr val="D1D5DB"/>
              </a:solidFill>
              <a:effectLst/>
              <a:latin typeface="Söhne"/>
            </a:endParaRPr>
          </a:p>
          <a:p>
            <a:r>
              <a:rPr lang="en-US" altLang="zh-CN" b="0" i="0" dirty="0">
                <a:solidFill>
                  <a:srgbClr val="D1D5DB"/>
                </a:solidFill>
                <a:effectLst/>
                <a:latin typeface="Söhne"/>
              </a:rPr>
              <a:t>And for the Bidirectional Language Model, a Bidirectional Language Model is a language model that is capable of processing input sequences in both directions</a:t>
            </a:r>
          </a:p>
          <a:p>
            <a:r>
              <a:rPr lang="en-US" altLang="zh-CN" b="0" i="0" dirty="0">
                <a:solidFill>
                  <a:srgbClr val="D1D5DB"/>
                </a:solidFill>
                <a:effectLst/>
                <a:latin typeface="Söhne"/>
              </a:rPr>
              <a:t>Unlike Unidirectional Language Models, Bidirectional Language Models are able to consider the entire input sequence when making predictions at each time step.</a:t>
            </a:r>
          </a:p>
          <a:p>
            <a:r>
              <a:rPr lang="en-US" altLang="zh-CN" b="0" i="0" dirty="0">
                <a:solidFill>
                  <a:srgbClr val="D1D5DB"/>
                </a:solidFill>
                <a:effectLst/>
                <a:latin typeface="Söhne"/>
              </a:rPr>
              <a:t>For example, in the right picture, when we want to predict the word between GPT and the comma, wo consider the whole sentence ai the time.</a:t>
            </a:r>
          </a:p>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4</a:t>
            </a:fld>
            <a:endParaRPr lang="zh-CN" altLang="en-US"/>
          </a:p>
        </p:txBody>
      </p:sp>
    </p:spTree>
    <p:extLst>
      <p:ext uri="{BB962C8B-B14F-4D97-AF65-F5344CB8AC3E}">
        <p14:creationId xmlns:p14="http://schemas.microsoft.com/office/powerpoint/2010/main" val="262397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different from the above two models, the hybrid language model  </a:t>
            </a:r>
            <a:r>
              <a:rPr lang="en-US" altLang="zh-CN" b="0" i="0" dirty="0">
                <a:solidFill>
                  <a:srgbClr val="121212"/>
                </a:solidFill>
                <a:effectLst/>
                <a:latin typeface="-apple-system"/>
              </a:rPr>
              <a:t>combines the first two language model two</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en-US" altLang="zh-CN" b="0" i="0" dirty="0">
                <a:solidFill>
                  <a:srgbClr val="D1D5DB"/>
                </a:solidFill>
                <a:effectLst/>
                <a:latin typeface="Söhne"/>
              </a:rPr>
              <a:t>Hybrid Language Models have been shown to be effective on a wide range of natural language processing tasks, such as language modeling, machine translation, and text classification. </a:t>
            </a:r>
          </a:p>
          <a:p>
            <a:r>
              <a:rPr lang="en-US" altLang="zh-CN" b="0" i="0" dirty="0">
                <a:solidFill>
                  <a:srgbClr val="D1D5DB"/>
                </a:solidFill>
                <a:effectLst/>
                <a:latin typeface="Söhne"/>
              </a:rPr>
              <a:t>However , our topic is about </a:t>
            </a:r>
            <a:r>
              <a:rPr lang="en-US" altLang="zh-CN" b="0" i="0">
                <a:solidFill>
                  <a:srgbClr val="D1D5DB"/>
                </a:solidFill>
                <a:effectLst/>
                <a:latin typeface="Söhne"/>
              </a:rPr>
              <a:t>the GPT </a:t>
            </a:r>
            <a:r>
              <a:rPr lang="en-US" altLang="zh-CN" b="0" i="0" dirty="0">
                <a:solidFill>
                  <a:srgbClr val="D1D5DB"/>
                </a:solidFill>
                <a:effectLst/>
                <a:latin typeface="Söhne"/>
              </a:rPr>
              <a:t>and BERT , so the Hybrid Language Model is not in out topic today.</a:t>
            </a:r>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5</a:t>
            </a:fld>
            <a:endParaRPr lang="zh-CN" altLang="en-US"/>
          </a:p>
        </p:txBody>
      </p:sp>
    </p:spTree>
    <p:extLst>
      <p:ext uri="{BB962C8B-B14F-4D97-AF65-F5344CB8AC3E}">
        <p14:creationId xmlns:p14="http://schemas.microsoft.com/office/powerpoint/2010/main" val="387620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6</a:t>
            </a:fld>
            <a:endParaRPr lang="zh-CN" altLang="en-US"/>
          </a:p>
        </p:txBody>
      </p:sp>
    </p:spTree>
    <p:extLst>
      <p:ext uri="{BB962C8B-B14F-4D97-AF65-F5344CB8AC3E}">
        <p14:creationId xmlns:p14="http://schemas.microsoft.com/office/powerpoint/2010/main" val="3655000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7</a:t>
            </a:fld>
            <a:endParaRPr lang="zh-CN" altLang="en-US"/>
          </a:p>
        </p:txBody>
      </p:sp>
    </p:spTree>
    <p:extLst>
      <p:ext uri="{BB962C8B-B14F-4D97-AF65-F5344CB8AC3E}">
        <p14:creationId xmlns:p14="http://schemas.microsoft.com/office/powerpoint/2010/main" val="2251577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8</a:t>
            </a:fld>
            <a:endParaRPr lang="zh-CN" altLang="en-US"/>
          </a:p>
        </p:txBody>
      </p:sp>
    </p:spTree>
    <p:extLst>
      <p:ext uri="{BB962C8B-B14F-4D97-AF65-F5344CB8AC3E}">
        <p14:creationId xmlns:p14="http://schemas.microsoft.com/office/powerpoint/2010/main" val="3051735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9</a:t>
            </a:fld>
            <a:endParaRPr lang="zh-CN" altLang="en-US"/>
          </a:p>
        </p:txBody>
      </p:sp>
    </p:spTree>
    <p:extLst>
      <p:ext uri="{BB962C8B-B14F-4D97-AF65-F5344CB8AC3E}">
        <p14:creationId xmlns:p14="http://schemas.microsoft.com/office/powerpoint/2010/main" val="198373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10</a:t>
            </a:fld>
            <a:endParaRPr lang="zh-CN" altLang="en-US"/>
          </a:p>
        </p:txBody>
      </p:sp>
    </p:spTree>
    <p:extLst>
      <p:ext uri="{BB962C8B-B14F-4D97-AF65-F5344CB8AC3E}">
        <p14:creationId xmlns:p14="http://schemas.microsoft.com/office/powerpoint/2010/main" val="528714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BD383F-268C-4298-9CD1-D809ADA0CB4B}" type="slidenum">
              <a:rPr lang="zh-CN" altLang="en-US" smtClean="0"/>
              <a:t>11</a:t>
            </a:fld>
            <a:endParaRPr lang="zh-CN" altLang="en-US"/>
          </a:p>
        </p:txBody>
      </p:sp>
    </p:spTree>
    <p:extLst>
      <p:ext uri="{BB962C8B-B14F-4D97-AF65-F5344CB8AC3E}">
        <p14:creationId xmlns:p14="http://schemas.microsoft.com/office/powerpoint/2010/main" val="12603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ang's Lab_BaixuanLi">
    <p:spTree>
      <p:nvGrpSpPr>
        <p:cNvPr id="1" name=""/>
        <p:cNvGrpSpPr/>
        <p:nvPr/>
      </p:nvGrpSpPr>
      <p:grpSpPr>
        <a:xfrm>
          <a:off x="0" y="0"/>
          <a:ext cx="0" cy="0"/>
          <a:chOff x="0" y="0"/>
          <a:chExt cx="0" cy="0"/>
        </a:xfrm>
      </p:grpSpPr>
      <p:sp>
        <p:nvSpPr>
          <p:cNvPr id="10" name="矩形 9"/>
          <p:cNvSpPr/>
          <p:nvPr/>
        </p:nvSpPr>
        <p:spPr>
          <a:xfrm>
            <a:off x="0" y="290946"/>
            <a:ext cx="12192000" cy="599704"/>
          </a:xfrm>
          <a:prstGeom prst="rect">
            <a:avLst/>
          </a:prstGeom>
          <a:solidFill>
            <a:schemeClr val="accent5">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825335" y="1005734"/>
            <a:ext cx="10515599" cy="2052160"/>
          </a:xfrm>
        </p:spPr>
        <p:txBody>
          <a:bodyPr anchor="b">
            <a:normAutofit/>
          </a:bodyPr>
          <a:lstStyle>
            <a:lvl1pPr algn="ctr">
              <a:defRPr sz="4400">
                <a:solidFill>
                  <a:schemeClr val="tx1"/>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11134" y="3741522"/>
            <a:ext cx="9144000" cy="2052161"/>
          </a:xfrm>
        </p:spPr>
        <p:txBody>
          <a:bodyPr>
            <a:normAutofit/>
          </a:bodyPr>
          <a:lstStyle>
            <a:lvl1pPr marL="0" indent="0" algn="ctr">
              <a:buNone/>
              <a:defRPr sz="1800">
                <a:solidFill>
                  <a:schemeClr val="accent5">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sz="1200"/>
            </a:lvl1pPr>
          </a:lstStyle>
          <a:p>
            <a:fld id="{FD861477-2C11-4276-A0CB-9522B7870D80}" type="datetime1">
              <a:rPr lang="zh-CN" altLang="en-US" smtClean="0"/>
              <a:t>2023/3/28</a:t>
            </a:fld>
            <a:endParaRPr lang="zh-CN" altLang="en-US"/>
          </a:p>
        </p:txBody>
      </p:sp>
      <p:sp>
        <p:nvSpPr>
          <p:cNvPr id="5" name="页脚占位符 4"/>
          <p:cNvSpPr>
            <a:spLocks noGrp="1"/>
          </p:cNvSpPr>
          <p:nvPr>
            <p:ph type="ftr" sz="quarter" idx="11"/>
          </p:nvPr>
        </p:nvSpPr>
        <p:spPr/>
        <p:txBody>
          <a:bodyPr/>
          <a:lstStyle>
            <a:lvl1pPr>
              <a:defRPr sz="1200"/>
            </a:lvl1pPr>
          </a:lstStyle>
          <a:p>
            <a:r>
              <a:rPr lang="en-US" altLang="zh-CN" dirty="0"/>
              <a:t>Baixuan Li</a:t>
            </a:r>
          </a:p>
        </p:txBody>
      </p:sp>
      <p:sp>
        <p:nvSpPr>
          <p:cNvPr id="6" name="灯片编号占位符 5"/>
          <p:cNvSpPr>
            <a:spLocks noGrp="1"/>
          </p:cNvSpPr>
          <p:nvPr>
            <p:ph type="sldNum" sz="quarter" idx="12"/>
          </p:nvPr>
        </p:nvSpPr>
        <p:spPr/>
        <p:txBody>
          <a:bodyPr/>
          <a:lstStyle>
            <a:lvl1pPr>
              <a:defRPr sz="1200"/>
            </a:lvl1pPr>
          </a:lstStyle>
          <a:p>
            <a:fld id="{1C2E929D-5B6B-4C41-9464-30E7EF4F72FB}" type="slidenum">
              <a:rPr lang="zh-CN" altLang="en-US" smtClean="0"/>
              <a:t>‹#›</a:t>
            </a:fld>
            <a:endParaRPr lang="zh-CN" altLang="en-US"/>
          </a:p>
        </p:txBody>
      </p:sp>
      <p:cxnSp>
        <p:nvCxnSpPr>
          <p:cNvPr id="13" name="直接连接符 12"/>
          <p:cNvCxnSpPr/>
          <p:nvPr/>
        </p:nvCxnSpPr>
        <p:spPr>
          <a:xfrm>
            <a:off x="5053940" y="3532909"/>
            <a:ext cx="2084120"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0"/>
            <a:ext cx="12192000" cy="290945"/>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838200" y="1401287"/>
            <a:ext cx="10515600" cy="4775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lvl1pPr>
              <a:defRPr sz="1400"/>
            </a:lvl1pPr>
          </a:lstStyle>
          <a:p>
            <a:fld id="{B8856442-0A4E-4430-9281-4B94D8C61344}" type="datetime1">
              <a:rPr lang="zh-CN" altLang="en-US" smtClean="0"/>
              <a:t>2023/3/28</a:t>
            </a:fld>
            <a:endParaRPr lang="zh-CN" altLang="en-US"/>
          </a:p>
        </p:txBody>
      </p:sp>
      <p:sp>
        <p:nvSpPr>
          <p:cNvPr id="5" name="页脚占位符 4"/>
          <p:cNvSpPr>
            <a:spLocks noGrp="1"/>
          </p:cNvSpPr>
          <p:nvPr>
            <p:ph type="ftr" sz="quarter" idx="11"/>
          </p:nvPr>
        </p:nvSpPr>
        <p:spPr/>
        <p:txBody>
          <a:bodyPr/>
          <a:lstStyle>
            <a:lvl1pPr>
              <a:defRPr sz="1400"/>
            </a:lvl1pPr>
          </a:lstStyle>
          <a:p>
            <a:r>
              <a:rPr lang="en-US" altLang="zh-CN" dirty="0">
                <a:sym typeface="+mn-ea"/>
              </a:rPr>
              <a:t>Baixuan Li</a:t>
            </a:r>
            <a:endParaRPr lang="zh-CN" altLang="en-US" dirty="0"/>
          </a:p>
        </p:txBody>
      </p:sp>
      <p:sp>
        <p:nvSpPr>
          <p:cNvPr id="6" name="灯片编号占位符 5"/>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8" name="矩形 7"/>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cxnSp>
        <p:nvCxnSpPr>
          <p:cNvPr id="13" name="直接连接符 12"/>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 name="直接连接符 10"/>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395974"/>
            <a:ext cx="5181600" cy="47809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6172200" y="1395972"/>
            <a:ext cx="5181600" cy="478099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日期占位符 4"/>
          <p:cNvSpPr>
            <a:spLocks noGrp="1"/>
          </p:cNvSpPr>
          <p:nvPr>
            <p:ph type="dt" sz="half" idx="10"/>
          </p:nvPr>
        </p:nvSpPr>
        <p:spPr/>
        <p:txBody>
          <a:bodyPr/>
          <a:lstStyle/>
          <a:p>
            <a:fld id="{3D166043-3966-4DA7-9D6E-44AA01EF8428}" type="datetime1">
              <a:rPr lang="zh-CN" altLang="en-US" smtClean="0"/>
              <a:t>2023/3/28</a:t>
            </a:fld>
            <a:endParaRPr lang="zh-CN" altLang="en-US"/>
          </a:p>
        </p:txBody>
      </p:sp>
      <p:sp>
        <p:nvSpPr>
          <p:cNvPr id="6" name="页脚占位符 5"/>
          <p:cNvSpPr>
            <a:spLocks noGrp="1"/>
          </p:cNvSpPr>
          <p:nvPr>
            <p:ph type="ftr" sz="quarter" idx="11"/>
          </p:nvPr>
        </p:nvSpPr>
        <p:spPr/>
        <p:txBody>
          <a:bodyPr/>
          <a:lstStyle/>
          <a:p>
            <a:r>
              <a:rPr lang="en-US" altLang="zh-CN" dirty="0">
                <a:sym typeface="+mn-ea"/>
              </a:rPr>
              <a:t>Baixuan Li</a:t>
            </a:r>
            <a:endParaRPr lang="zh-CN" altLang="en-US" dirty="0"/>
          </a:p>
        </p:txBody>
      </p:sp>
      <p:sp>
        <p:nvSpPr>
          <p:cNvPr id="7" name="灯片编号占位符 6"/>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9" name="矩形 8"/>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0" name="直接连接符 9"/>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12" name="矩形 11"/>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3" name="直接连接符 12"/>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6C0DDEC-BA8F-4061-8EAD-3D9FD5B664A8}" type="datetime1">
              <a:rPr lang="zh-CN" altLang="en-US" smtClean="0"/>
              <a:t>2023/3/28</a:t>
            </a:fld>
            <a:endParaRPr lang="zh-CN" altLang="en-US"/>
          </a:p>
        </p:txBody>
      </p:sp>
      <p:sp>
        <p:nvSpPr>
          <p:cNvPr id="8" name="页脚占位符 7"/>
          <p:cNvSpPr>
            <a:spLocks noGrp="1"/>
          </p:cNvSpPr>
          <p:nvPr>
            <p:ph type="ftr" sz="quarter" idx="11"/>
          </p:nvPr>
        </p:nvSpPr>
        <p:spPr/>
        <p:txBody>
          <a:bodyPr/>
          <a:lstStyle/>
          <a:p>
            <a:r>
              <a:rPr lang="en-US" altLang="zh-CN" dirty="0">
                <a:sym typeface="+mn-ea"/>
              </a:rPr>
              <a:t>Baixuan Li</a:t>
            </a:r>
            <a:endParaRPr lang="zh-CN" altLang="en-US" dirty="0"/>
          </a:p>
        </p:txBody>
      </p:sp>
      <p:sp>
        <p:nvSpPr>
          <p:cNvPr id="9" name="灯片编号占位符 8"/>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11" name="矩形 10"/>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2" name="直接连接符 11"/>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14" name="矩形 13"/>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5" name="直接连接符 14"/>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5C1521-DDFC-4334-8648-63C297E139BF}" type="datetime1">
              <a:rPr lang="zh-CN" altLang="en-US" smtClean="0"/>
              <a:t>2023/3/28</a:t>
            </a:fld>
            <a:endParaRPr lang="zh-CN" altLang="en-US"/>
          </a:p>
        </p:txBody>
      </p:sp>
      <p:sp>
        <p:nvSpPr>
          <p:cNvPr id="4" name="页脚占位符 3"/>
          <p:cNvSpPr>
            <a:spLocks noGrp="1"/>
          </p:cNvSpPr>
          <p:nvPr>
            <p:ph type="ftr" sz="quarter" idx="11"/>
          </p:nvPr>
        </p:nvSpPr>
        <p:spPr/>
        <p:txBody>
          <a:bodyPr/>
          <a:lstStyle/>
          <a:p>
            <a:r>
              <a:rPr lang="en-US" altLang="zh-CN" dirty="0">
                <a:sym typeface="+mn-ea"/>
              </a:rPr>
              <a:t>Baixuan Li</a:t>
            </a:r>
            <a:endParaRPr lang="zh-CN" altLang="en-US" dirty="0"/>
          </a:p>
        </p:txBody>
      </p:sp>
      <p:sp>
        <p:nvSpPr>
          <p:cNvPr id="5" name="灯片编号占位符 4"/>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7" name="矩形 6"/>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8" name="直接连接符 7"/>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10" name="矩形 9"/>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 name="直接连接符 10"/>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0926559-4873-4857-9BBF-E8100C23E30D}" type="datetime1">
              <a:rPr lang="zh-CN" altLang="en-US" smtClean="0"/>
              <a:t>2023/3/28</a:t>
            </a:fld>
            <a:endParaRPr lang="zh-CN" altLang="en-US"/>
          </a:p>
        </p:txBody>
      </p:sp>
      <p:sp>
        <p:nvSpPr>
          <p:cNvPr id="6" name="页脚占位符 5"/>
          <p:cNvSpPr>
            <a:spLocks noGrp="1"/>
          </p:cNvSpPr>
          <p:nvPr>
            <p:ph type="ftr" sz="quarter" idx="11"/>
          </p:nvPr>
        </p:nvSpPr>
        <p:spPr/>
        <p:txBody>
          <a:bodyPr/>
          <a:lstStyle/>
          <a:p>
            <a:r>
              <a:rPr lang="en-US" altLang="zh-CN" dirty="0">
                <a:sym typeface="+mn-ea"/>
              </a:rPr>
              <a:t>Baixuan Li</a:t>
            </a:r>
            <a:endParaRPr lang="zh-CN" altLang="en-US" dirty="0"/>
          </a:p>
        </p:txBody>
      </p:sp>
      <p:sp>
        <p:nvSpPr>
          <p:cNvPr id="7" name="灯片编号占位符 6"/>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9" name="矩形 8"/>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10" name="矩形 9"/>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3F37090-6009-4CC8-9674-39D7C5DE1476}" type="datetime1">
              <a:rPr lang="zh-CN" altLang="en-US" smtClean="0"/>
              <a:t>2023/3/28</a:t>
            </a:fld>
            <a:endParaRPr lang="zh-CN" altLang="en-US"/>
          </a:p>
        </p:txBody>
      </p:sp>
      <p:sp>
        <p:nvSpPr>
          <p:cNvPr id="6" name="页脚占位符 5"/>
          <p:cNvSpPr>
            <a:spLocks noGrp="1"/>
          </p:cNvSpPr>
          <p:nvPr>
            <p:ph type="ftr" sz="quarter" idx="11"/>
          </p:nvPr>
        </p:nvSpPr>
        <p:spPr/>
        <p:txBody>
          <a:bodyPr/>
          <a:lstStyle/>
          <a:p>
            <a:r>
              <a:rPr lang="en-US" altLang="zh-CN" dirty="0">
                <a:sym typeface="+mn-ea"/>
              </a:rPr>
              <a:t>Baixuan Li</a:t>
            </a:r>
            <a:endParaRPr lang="zh-CN" altLang="en-US" dirty="0"/>
          </a:p>
        </p:txBody>
      </p:sp>
      <p:sp>
        <p:nvSpPr>
          <p:cNvPr id="7" name="灯片编号占位符 6"/>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9" name="矩形 8"/>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11" name="矩形 10"/>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838200" y="1401287"/>
            <a:ext cx="10515600" cy="4775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lvl1pPr>
              <a:defRPr sz="1400"/>
            </a:lvl1pPr>
          </a:lstStyle>
          <a:p>
            <a:fld id="{AFCE67A1-242D-4769-949C-ADB13B1CD3D0}" type="datetime1">
              <a:rPr lang="zh-CN" altLang="en-US" smtClean="0"/>
              <a:t>2023/3/28</a:t>
            </a:fld>
            <a:endParaRPr lang="zh-CN" altLang="en-US"/>
          </a:p>
        </p:txBody>
      </p:sp>
      <p:sp>
        <p:nvSpPr>
          <p:cNvPr id="5" name="页脚占位符 4"/>
          <p:cNvSpPr>
            <a:spLocks noGrp="1"/>
          </p:cNvSpPr>
          <p:nvPr>
            <p:ph type="ftr" sz="quarter" idx="11"/>
          </p:nvPr>
        </p:nvSpPr>
        <p:spPr/>
        <p:txBody>
          <a:bodyPr/>
          <a:lstStyle>
            <a:lvl1pPr>
              <a:defRPr sz="1400"/>
            </a:lvl1pPr>
          </a:lstStyle>
          <a:p>
            <a:r>
              <a:rPr lang="en-US" altLang="zh-CN" dirty="0">
                <a:sym typeface="+mn-ea"/>
              </a:rPr>
              <a:t>Baixuan Li</a:t>
            </a:r>
            <a:endParaRPr lang="zh-CN" altLang="en-US" dirty="0"/>
          </a:p>
        </p:txBody>
      </p:sp>
      <p:sp>
        <p:nvSpPr>
          <p:cNvPr id="6" name="灯片编号占位符 5"/>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8" name="矩形 7"/>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cxnSp>
        <p:nvCxnSpPr>
          <p:cNvPr id="13" name="直接连接符 12"/>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395974"/>
            <a:ext cx="5181600" cy="47809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6172200" y="1395972"/>
            <a:ext cx="5181600" cy="478099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日期占位符 4"/>
          <p:cNvSpPr>
            <a:spLocks noGrp="1"/>
          </p:cNvSpPr>
          <p:nvPr>
            <p:ph type="dt" sz="half" idx="10"/>
          </p:nvPr>
        </p:nvSpPr>
        <p:spPr/>
        <p:txBody>
          <a:bodyPr/>
          <a:lstStyle/>
          <a:p>
            <a:fld id="{0ACEDA61-686F-4AAA-BD4D-4051A37B2693}" type="datetime1">
              <a:rPr lang="zh-CN" altLang="en-US" smtClean="0"/>
              <a:t>2023/3/28</a:t>
            </a:fld>
            <a:endParaRPr lang="zh-CN" altLang="en-US"/>
          </a:p>
        </p:txBody>
      </p:sp>
      <p:sp>
        <p:nvSpPr>
          <p:cNvPr id="6" name="页脚占位符 5"/>
          <p:cNvSpPr>
            <a:spLocks noGrp="1"/>
          </p:cNvSpPr>
          <p:nvPr>
            <p:ph type="ftr" sz="quarter" idx="11"/>
          </p:nvPr>
        </p:nvSpPr>
        <p:spPr/>
        <p:txBody>
          <a:bodyPr/>
          <a:lstStyle/>
          <a:p>
            <a:r>
              <a:rPr lang="en-US" altLang="zh-CN" dirty="0">
                <a:sym typeface="+mn-ea"/>
              </a:rPr>
              <a:t>Baixuan Li</a:t>
            </a:r>
            <a:endParaRPr lang="zh-CN" altLang="en-US" dirty="0"/>
          </a:p>
        </p:txBody>
      </p:sp>
      <p:sp>
        <p:nvSpPr>
          <p:cNvPr id="7" name="灯片编号占位符 6"/>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9" name="矩形 8"/>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0" name="直接连接符 9"/>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8D79988-F757-48DA-99C7-D507D3BFF9A1}" type="datetime1">
              <a:rPr lang="zh-CN" altLang="en-US" smtClean="0"/>
              <a:t>2023/3/28</a:t>
            </a:fld>
            <a:endParaRPr lang="zh-CN" altLang="en-US"/>
          </a:p>
        </p:txBody>
      </p:sp>
      <p:sp>
        <p:nvSpPr>
          <p:cNvPr id="8" name="页脚占位符 7"/>
          <p:cNvSpPr>
            <a:spLocks noGrp="1"/>
          </p:cNvSpPr>
          <p:nvPr>
            <p:ph type="ftr" sz="quarter" idx="11"/>
          </p:nvPr>
        </p:nvSpPr>
        <p:spPr/>
        <p:txBody>
          <a:bodyPr/>
          <a:lstStyle/>
          <a:p>
            <a:r>
              <a:rPr lang="en-US" altLang="zh-CN" dirty="0">
                <a:sym typeface="+mn-ea"/>
              </a:rPr>
              <a:t>Baixuan Li</a:t>
            </a:r>
            <a:endParaRPr lang="zh-CN" altLang="en-US" dirty="0"/>
          </a:p>
        </p:txBody>
      </p:sp>
      <p:sp>
        <p:nvSpPr>
          <p:cNvPr id="9" name="灯片编号占位符 8"/>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11" name="矩形 10"/>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2" name="直接连接符 11"/>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AFA851-A3BE-49DB-B0CF-0A44349C65AF}" type="datetime1">
              <a:rPr lang="zh-CN" altLang="en-US" smtClean="0"/>
              <a:t>2023/3/28</a:t>
            </a:fld>
            <a:endParaRPr lang="zh-CN" altLang="en-US"/>
          </a:p>
        </p:txBody>
      </p:sp>
      <p:sp>
        <p:nvSpPr>
          <p:cNvPr id="4" name="页脚占位符 3"/>
          <p:cNvSpPr>
            <a:spLocks noGrp="1"/>
          </p:cNvSpPr>
          <p:nvPr>
            <p:ph type="ftr" sz="quarter" idx="11"/>
          </p:nvPr>
        </p:nvSpPr>
        <p:spPr/>
        <p:txBody>
          <a:bodyPr/>
          <a:lstStyle/>
          <a:p>
            <a:r>
              <a:rPr lang="en-US" altLang="zh-CN" dirty="0">
                <a:sym typeface="+mn-ea"/>
              </a:rPr>
              <a:t>Baixuan Li</a:t>
            </a:r>
            <a:endParaRPr lang="zh-CN" altLang="en-US" dirty="0"/>
          </a:p>
        </p:txBody>
      </p:sp>
      <p:sp>
        <p:nvSpPr>
          <p:cNvPr id="5" name="灯片编号占位符 4"/>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7" name="矩形 6"/>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8" name="直接连接符 7"/>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01287"/>
            <a:ext cx="10515600" cy="4775675"/>
          </a:xfrm>
        </p:spPr>
        <p:txBody>
          <a:bodyPr>
            <a:normAutofit/>
          </a:bodyPr>
          <a:lstStyle>
            <a:lvl1pPr marL="228600" indent="-228600">
              <a:buFont typeface="Arial" panose="020B0604020202020204" pitchFamily="34" charset="0"/>
              <a:buChar char="•"/>
              <a:defRPr sz="2000"/>
            </a:lvl1pPr>
            <a:lvl2pPr marL="685800" indent="-228600">
              <a:buFont typeface="Segoe UI" panose="020B0502040204020203" pitchFamily="34" charset="0"/>
              <a:buChar char="◦"/>
              <a:defRPr sz="2000"/>
            </a:lvl2pPr>
            <a:lvl3pPr>
              <a:defRPr sz="1800"/>
            </a:lvl3pPr>
            <a:lvl4pPr marL="1600200" indent="-228600">
              <a:buFont typeface="Segoe UI" panose="020B0502040204020203" pitchFamily="34" charset="0"/>
              <a:buChar cha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lvl1pPr>
              <a:defRPr sz="1200"/>
            </a:lvl1pPr>
          </a:lstStyle>
          <a:p>
            <a:fld id="{D47B1CA7-DA9B-4F95-96C3-F19F1A0EC9D8}" type="datetime1">
              <a:rPr lang="zh-CN" altLang="en-US" smtClean="0"/>
              <a:t>2023/3/28</a:t>
            </a:fld>
            <a:endParaRPr lang="zh-CN" altLang="en-US"/>
          </a:p>
        </p:txBody>
      </p:sp>
      <p:sp>
        <p:nvSpPr>
          <p:cNvPr id="5" name="页脚占位符 4"/>
          <p:cNvSpPr>
            <a:spLocks noGrp="1"/>
          </p:cNvSpPr>
          <p:nvPr>
            <p:ph type="ftr" sz="quarter" idx="11"/>
          </p:nvPr>
        </p:nvSpPr>
        <p:spPr/>
        <p:txBody>
          <a:bodyPr/>
          <a:lstStyle>
            <a:lvl1pPr>
              <a:defRPr sz="1200"/>
            </a:lvl1pPr>
          </a:lstStyle>
          <a:p>
            <a:r>
              <a:rPr lang="en-US" altLang="zh-CN" dirty="0"/>
              <a:t>Baixuan Li</a:t>
            </a:r>
          </a:p>
        </p:txBody>
      </p:sp>
      <p:sp>
        <p:nvSpPr>
          <p:cNvPr id="6" name="灯片编号占位符 5"/>
          <p:cNvSpPr>
            <a:spLocks noGrp="1"/>
          </p:cNvSpPr>
          <p:nvPr>
            <p:ph type="sldNum" sz="quarter" idx="12"/>
          </p:nvPr>
        </p:nvSpPr>
        <p:spPr/>
        <p:txBody>
          <a:bodyPr/>
          <a:lstStyle>
            <a:lvl1pPr>
              <a:defRPr sz="1200"/>
            </a:lvl1pPr>
          </a:lstStyle>
          <a:p>
            <a:fld id="{1C2E929D-5B6B-4C41-9464-30E7EF4F72FB}" type="slidenum">
              <a:rPr lang="zh-CN" altLang="en-US" smtClean="0"/>
              <a:t>‹#›</a:t>
            </a:fld>
            <a:endParaRPr lang="zh-CN" altLang="en-US"/>
          </a:p>
        </p:txBody>
      </p:sp>
      <p:sp>
        <p:nvSpPr>
          <p:cNvPr id="8" name="矩形 7"/>
          <p:cNvSpPr/>
          <p:nvPr/>
        </p:nvSpPr>
        <p:spPr>
          <a:xfrm>
            <a:off x="319269" y="-1946"/>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文本占位符 11"/>
          <p:cNvSpPr>
            <a:spLocks noGrp="1"/>
          </p:cNvSpPr>
          <p:nvPr>
            <p:ph type="body" sz="quarter" idx="13" hasCustomPrompt="1"/>
          </p:nvPr>
        </p:nvSpPr>
        <p:spPr>
          <a:xfrm>
            <a:off x="529442" y="40847"/>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cxnSp>
        <p:nvCxnSpPr>
          <p:cNvPr id="13" name="直接连接符 12"/>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31617" y="-1946"/>
            <a:ext cx="187652" cy="324720"/>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D3EF554-6915-43BF-9E4A-00BAE7C87A28}" type="datetime1">
              <a:rPr lang="zh-CN" altLang="en-US" smtClean="0"/>
              <a:t>2023/3/28</a:t>
            </a:fld>
            <a:endParaRPr lang="zh-CN" altLang="en-US"/>
          </a:p>
        </p:txBody>
      </p:sp>
      <p:sp>
        <p:nvSpPr>
          <p:cNvPr id="6" name="页脚占位符 5"/>
          <p:cNvSpPr>
            <a:spLocks noGrp="1"/>
          </p:cNvSpPr>
          <p:nvPr>
            <p:ph type="ftr" sz="quarter" idx="11"/>
          </p:nvPr>
        </p:nvSpPr>
        <p:spPr/>
        <p:txBody>
          <a:bodyPr/>
          <a:lstStyle/>
          <a:p>
            <a:r>
              <a:rPr lang="en-US" altLang="zh-CN" dirty="0">
                <a:sym typeface="+mn-ea"/>
              </a:rPr>
              <a:t>Baixuan Li</a:t>
            </a:r>
            <a:endParaRPr lang="zh-CN" altLang="en-US" dirty="0"/>
          </a:p>
        </p:txBody>
      </p:sp>
      <p:sp>
        <p:nvSpPr>
          <p:cNvPr id="7" name="灯片编号占位符 6"/>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9" name="矩形 8"/>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49578B0-9EC0-48DE-8C18-A6D89BB0401D}" type="datetime1">
              <a:rPr lang="zh-CN" altLang="en-US" smtClean="0"/>
              <a:t>2023/3/28</a:t>
            </a:fld>
            <a:endParaRPr lang="zh-CN" altLang="en-US"/>
          </a:p>
        </p:txBody>
      </p:sp>
      <p:sp>
        <p:nvSpPr>
          <p:cNvPr id="6" name="页脚占位符 5"/>
          <p:cNvSpPr>
            <a:spLocks noGrp="1"/>
          </p:cNvSpPr>
          <p:nvPr>
            <p:ph type="ftr" sz="quarter" idx="11"/>
          </p:nvPr>
        </p:nvSpPr>
        <p:spPr/>
        <p:txBody>
          <a:bodyPr/>
          <a:lstStyle/>
          <a:p>
            <a:r>
              <a:rPr lang="en-US" altLang="zh-CN" dirty="0">
                <a:sym typeface="+mn-ea"/>
              </a:rPr>
              <a:t>Baixuan Li</a:t>
            </a:r>
            <a:endParaRPr lang="zh-CN" altLang="en-US" dirty="0"/>
          </a:p>
        </p:txBody>
      </p:sp>
      <p:sp>
        <p:nvSpPr>
          <p:cNvPr id="7" name="灯片编号占位符 6"/>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9" name="矩形 8"/>
          <p:cNvSpPr/>
          <p:nvPr/>
        </p:nvSpPr>
        <p:spPr>
          <a:xfrm>
            <a:off x="264557" y="0"/>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文本占位符 11"/>
          <p:cNvSpPr>
            <a:spLocks noGrp="1"/>
          </p:cNvSpPr>
          <p:nvPr>
            <p:ph type="body" sz="quarter" idx="13" hasCustomPrompt="1"/>
          </p:nvPr>
        </p:nvSpPr>
        <p:spPr>
          <a:xfrm>
            <a:off x="440375" y="42793"/>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44088" y="1709738"/>
            <a:ext cx="10403362" cy="2852737"/>
          </a:xfrm>
        </p:spPr>
        <p:txBody>
          <a:bodyPr anchor="b">
            <a:normAutofit/>
          </a:bodyPr>
          <a:lstStyle>
            <a:lvl1pPr>
              <a:defRPr sz="48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944088" y="4589463"/>
            <a:ext cx="10403361"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09B9204-CDF3-48C7-97DB-339127631618}" type="datetime1">
              <a:rPr lang="zh-CN" altLang="en-US" smtClean="0"/>
              <a:t>2023/3/28</a:t>
            </a:fld>
            <a:endParaRPr lang="zh-CN" altLang="en-US"/>
          </a:p>
        </p:txBody>
      </p:sp>
      <p:sp>
        <p:nvSpPr>
          <p:cNvPr id="5" name="页脚占位符 4"/>
          <p:cNvSpPr>
            <a:spLocks noGrp="1"/>
          </p:cNvSpPr>
          <p:nvPr>
            <p:ph type="ftr" sz="quarter" idx="11"/>
          </p:nvPr>
        </p:nvSpPr>
        <p:spPr/>
        <p:txBody>
          <a:bodyPr/>
          <a:lstStyle/>
          <a:p>
            <a:r>
              <a:rPr lang="en-US" altLang="zh-CN" dirty="0"/>
              <a:t>Baixuan Li</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9" name="矩形 8"/>
          <p:cNvSpPr/>
          <p:nvPr/>
        </p:nvSpPr>
        <p:spPr>
          <a:xfrm>
            <a:off x="655290" y="3715657"/>
            <a:ext cx="189260" cy="846818"/>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9"/>
          <p:cNvSpPr/>
          <p:nvPr/>
        </p:nvSpPr>
        <p:spPr>
          <a:xfrm>
            <a:off x="0" y="3715657"/>
            <a:ext cx="655289" cy="846818"/>
          </a:xfrm>
          <a:prstGeom prst="rect">
            <a:avLst/>
          </a:prstGeom>
          <a:solidFill>
            <a:schemeClr val="accent5">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395974"/>
            <a:ext cx="5181600" cy="47809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6172200" y="1395972"/>
            <a:ext cx="5181600" cy="478099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日期占位符 4"/>
          <p:cNvSpPr>
            <a:spLocks noGrp="1"/>
          </p:cNvSpPr>
          <p:nvPr>
            <p:ph type="dt" sz="half" idx="10"/>
          </p:nvPr>
        </p:nvSpPr>
        <p:spPr/>
        <p:txBody>
          <a:bodyPr/>
          <a:lstStyle/>
          <a:p>
            <a:fld id="{E3EFC088-60C4-4A28-A36F-4230EC8D709F}" type="datetime1">
              <a:rPr lang="zh-CN" altLang="en-US" smtClean="0"/>
              <a:t>2023/3/28</a:t>
            </a:fld>
            <a:endParaRPr lang="zh-CN" altLang="en-US"/>
          </a:p>
        </p:txBody>
      </p:sp>
      <p:sp>
        <p:nvSpPr>
          <p:cNvPr id="6" name="页脚占位符 5"/>
          <p:cNvSpPr>
            <a:spLocks noGrp="1"/>
          </p:cNvSpPr>
          <p:nvPr>
            <p:ph type="ftr" sz="quarter" idx="11"/>
          </p:nvPr>
        </p:nvSpPr>
        <p:spPr/>
        <p:txBody>
          <a:bodyPr/>
          <a:lstStyle/>
          <a:p>
            <a:r>
              <a:rPr lang="en-US" altLang="zh-CN" dirty="0">
                <a:sym typeface="+mn-ea"/>
              </a:rPr>
              <a:t>Baixuan Li</a:t>
            </a:r>
            <a:endParaRPr lang="zh-CN" altLang="en-US" dirty="0"/>
          </a:p>
        </p:txBody>
      </p:sp>
      <p:sp>
        <p:nvSpPr>
          <p:cNvPr id="7" name="灯片编号占位符 6"/>
          <p:cNvSpPr>
            <a:spLocks noGrp="1"/>
          </p:cNvSpPr>
          <p:nvPr>
            <p:ph type="sldNum" sz="quarter" idx="12"/>
          </p:nvPr>
        </p:nvSpPr>
        <p:spPr/>
        <p:txBody>
          <a:bodyPr/>
          <a:lstStyle/>
          <a:p>
            <a:fld id="{1C2E929D-5B6B-4C41-9464-30E7EF4F72FB}" type="slidenum">
              <a:rPr lang="zh-CN" altLang="en-US" smtClean="0"/>
              <a:t>‹#›</a:t>
            </a:fld>
            <a:endParaRPr lang="zh-CN" altLang="en-US"/>
          </a:p>
        </p:txBody>
      </p:sp>
      <p:cxnSp>
        <p:nvCxnSpPr>
          <p:cNvPr id="10" name="直接连接符 9"/>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19269" y="-1946"/>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文本占位符 11"/>
          <p:cNvSpPr>
            <a:spLocks noGrp="1"/>
          </p:cNvSpPr>
          <p:nvPr>
            <p:ph type="body" sz="quarter" idx="13" hasCustomPrompt="1"/>
          </p:nvPr>
        </p:nvSpPr>
        <p:spPr>
          <a:xfrm>
            <a:off x="529442" y="40847"/>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18" name="矩形 17"/>
          <p:cNvSpPr/>
          <p:nvPr/>
        </p:nvSpPr>
        <p:spPr>
          <a:xfrm>
            <a:off x="131617" y="-1946"/>
            <a:ext cx="187652" cy="324720"/>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691778"/>
          </a:xfrm>
        </p:spPr>
        <p:txBody>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9788" y="1306720"/>
            <a:ext cx="5157787" cy="59062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167247"/>
            <a:ext cx="5157787" cy="40224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4"/>
          <p:cNvSpPr>
            <a:spLocks noGrp="1"/>
          </p:cNvSpPr>
          <p:nvPr>
            <p:ph type="body" sz="quarter" idx="3"/>
          </p:nvPr>
        </p:nvSpPr>
        <p:spPr>
          <a:xfrm>
            <a:off x="6172200" y="1306720"/>
            <a:ext cx="5183188" cy="59062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167247"/>
            <a:ext cx="5183188" cy="40224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3A504AF-6D3C-445A-8666-5898BF4FB814}" type="datetime1">
              <a:rPr lang="zh-CN" altLang="en-US" smtClean="0"/>
              <a:t>2023/3/28</a:t>
            </a:fld>
            <a:endParaRPr lang="zh-CN" altLang="en-US"/>
          </a:p>
        </p:txBody>
      </p:sp>
      <p:sp>
        <p:nvSpPr>
          <p:cNvPr id="8" name="页脚占位符 7"/>
          <p:cNvSpPr>
            <a:spLocks noGrp="1"/>
          </p:cNvSpPr>
          <p:nvPr>
            <p:ph type="ftr" sz="quarter" idx="11"/>
          </p:nvPr>
        </p:nvSpPr>
        <p:spPr/>
        <p:txBody>
          <a:bodyPr/>
          <a:lstStyle/>
          <a:p>
            <a:r>
              <a:rPr lang="en-US" altLang="zh-CN" dirty="0">
                <a:sym typeface="+mn-ea"/>
              </a:rPr>
              <a:t>Baixuan Li</a:t>
            </a:r>
            <a:endParaRPr lang="zh-CN" altLang="en-US" dirty="0"/>
          </a:p>
        </p:txBody>
      </p:sp>
      <p:sp>
        <p:nvSpPr>
          <p:cNvPr id="9" name="灯片编号占位符 8"/>
          <p:cNvSpPr>
            <a:spLocks noGrp="1"/>
          </p:cNvSpPr>
          <p:nvPr>
            <p:ph type="sldNum" sz="quarter" idx="12"/>
          </p:nvPr>
        </p:nvSpPr>
        <p:spPr/>
        <p:txBody>
          <a:bodyPr/>
          <a:lstStyle/>
          <a:p>
            <a:fld id="{1C2E929D-5B6B-4C41-9464-30E7EF4F72FB}" type="slidenum">
              <a:rPr lang="zh-CN" altLang="en-US" smtClean="0"/>
              <a:t>‹#›</a:t>
            </a:fld>
            <a:endParaRPr lang="zh-CN" altLang="en-US"/>
          </a:p>
        </p:txBody>
      </p:sp>
      <p:cxnSp>
        <p:nvCxnSpPr>
          <p:cNvPr id="12" name="直接连接符 11"/>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19269" y="-1946"/>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文本占位符 11"/>
          <p:cNvSpPr>
            <a:spLocks noGrp="1"/>
          </p:cNvSpPr>
          <p:nvPr>
            <p:ph type="body" sz="quarter" idx="13" hasCustomPrompt="1"/>
          </p:nvPr>
        </p:nvSpPr>
        <p:spPr>
          <a:xfrm>
            <a:off x="529442" y="40847"/>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20" name="矩形 19"/>
          <p:cNvSpPr/>
          <p:nvPr/>
        </p:nvSpPr>
        <p:spPr>
          <a:xfrm>
            <a:off x="131617" y="-1946"/>
            <a:ext cx="187652" cy="324720"/>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71675EE-C4B8-42DA-8017-6A8727FAC7E1}" type="datetime1">
              <a:rPr lang="zh-CN" altLang="en-US" smtClean="0"/>
              <a:t>2023/3/28</a:t>
            </a:fld>
            <a:endParaRPr lang="zh-CN" altLang="en-US"/>
          </a:p>
        </p:txBody>
      </p:sp>
      <p:sp>
        <p:nvSpPr>
          <p:cNvPr id="4" name="页脚占位符 3"/>
          <p:cNvSpPr>
            <a:spLocks noGrp="1"/>
          </p:cNvSpPr>
          <p:nvPr>
            <p:ph type="ftr" sz="quarter" idx="11"/>
          </p:nvPr>
        </p:nvSpPr>
        <p:spPr/>
        <p:txBody>
          <a:bodyPr/>
          <a:lstStyle/>
          <a:p>
            <a:r>
              <a:rPr lang="en-US" altLang="zh-CN" dirty="0">
                <a:sym typeface="+mn-ea"/>
              </a:rPr>
              <a:t>Baixuan Li</a:t>
            </a:r>
            <a:endParaRPr lang="zh-CN" altLang="en-US" dirty="0"/>
          </a:p>
        </p:txBody>
      </p:sp>
      <p:sp>
        <p:nvSpPr>
          <p:cNvPr id="5" name="灯片编号占位符 4"/>
          <p:cNvSpPr>
            <a:spLocks noGrp="1"/>
          </p:cNvSpPr>
          <p:nvPr>
            <p:ph type="sldNum" sz="quarter" idx="12"/>
          </p:nvPr>
        </p:nvSpPr>
        <p:spPr/>
        <p:txBody>
          <a:bodyPr/>
          <a:lstStyle/>
          <a:p>
            <a:fld id="{1C2E929D-5B6B-4C41-9464-30E7EF4F72FB}" type="slidenum">
              <a:rPr lang="zh-CN" altLang="en-US" smtClean="0"/>
              <a:t>‹#›</a:t>
            </a:fld>
            <a:endParaRPr lang="zh-CN" altLang="en-US"/>
          </a:p>
        </p:txBody>
      </p:sp>
      <p:cxnSp>
        <p:nvCxnSpPr>
          <p:cNvPr id="8" name="直接连接符 7"/>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1111033"/>
            <a:ext cx="12192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19269" y="-1946"/>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文本占位符 11"/>
          <p:cNvSpPr>
            <a:spLocks noGrp="1"/>
          </p:cNvSpPr>
          <p:nvPr>
            <p:ph type="body" sz="quarter" idx="13" hasCustomPrompt="1"/>
          </p:nvPr>
        </p:nvSpPr>
        <p:spPr>
          <a:xfrm>
            <a:off x="529442" y="40847"/>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16" name="矩形 15"/>
          <p:cNvSpPr/>
          <p:nvPr/>
        </p:nvSpPr>
        <p:spPr>
          <a:xfrm>
            <a:off x="131617" y="-1946"/>
            <a:ext cx="187652" cy="324720"/>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76905" y="6581920"/>
            <a:ext cx="2743200" cy="276951"/>
          </a:xfrm>
        </p:spPr>
        <p:txBody>
          <a:bodyPr/>
          <a:lstStyle/>
          <a:p>
            <a:fld id="{642E3E68-F08C-4D3A-B742-3983147F0AAD}" type="datetime1">
              <a:rPr lang="zh-CN" altLang="en-US" smtClean="0"/>
              <a:t>2023/3/28</a:t>
            </a:fld>
            <a:endParaRPr lang="zh-CN" altLang="en-US"/>
          </a:p>
        </p:txBody>
      </p:sp>
      <p:sp>
        <p:nvSpPr>
          <p:cNvPr id="3" name="页脚占位符 2"/>
          <p:cNvSpPr>
            <a:spLocks noGrp="1"/>
          </p:cNvSpPr>
          <p:nvPr>
            <p:ph type="ftr" sz="quarter" idx="11"/>
          </p:nvPr>
        </p:nvSpPr>
        <p:spPr>
          <a:xfrm>
            <a:off x="4038600" y="6583957"/>
            <a:ext cx="4114800" cy="282019"/>
          </a:xfrm>
        </p:spPr>
        <p:txBody>
          <a:bodyPr/>
          <a:lstStyle/>
          <a:p>
            <a:r>
              <a:rPr lang="en-US" altLang="zh-CN" dirty="0">
                <a:sym typeface="+mn-ea"/>
              </a:rPr>
              <a:t>Baixuan Li</a:t>
            </a:r>
            <a:endParaRPr lang="zh-CN" altLang="en-US" dirty="0"/>
          </a:p>
        </p:txBody>
      </p:sp>
      <p:sp>
        <p:nvSpPr>
          <p:cNvPr id="4" name="灯片编号占位符 3"/>
          <p:cNvSpPr>
            <a:spLocks noGrp="1"/>
          </p:cNvSpPr>
          <p:nvPr>
            <p:ph type="sldNum" sz="quarter" idx="12"/>
          </p:nvPr>
        </p:nvSpPr>
        <p:spPr>
          <a:xfrm>
            <a:off x="11504085" y="6581920"/>
            <a:ext cx="611010" cy="284723"/>
          </a:xfrm>
        </p:spPr>
        <p:txBody>
          <a:bodyPr/>
          <a:lstStyle/>
          <a:p>
            <a:fld id="{1C2E929D-5B6B-4C41-9464-30E7EF4F72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55D03D-049E-44F2-A71F-D9C0504E77DE}" type="datetime1">
              <a:rPr lang="zh-CN" altLang="en-US" smtClean="0"/>
              <a:t>2023/3/28</a:t>
            </a:fld>
            <a:endParaRPr lang="zh-CN" altLang="en-US"/>
          </a:p>
        </p:txBody>
      </p:sp>
      <p:sp>
        <p:nvSpPr>
          <p:cNvPr id="6" name="页脚占位符 5"/>
          <p:cNvSpPr>
            <a:spLocks noGrp="1"/>
          </p:cNvSpPr>
          <p:nvPr>
            <p:ph type="ftr" sz="quarter" idx="11"/>
          </p:nvPr>
        </p:nvSpPr>
        <p:spPr/>
        <p:txBody>
          <a:bodyPr/>
          <a:lstStyle/>
          <a:p>
            <a:r>
              <a:rPr lang="en-US" altLang="zh-CN" dirty="0">
                <a:sym typeface="+mn-ea"/>
              </a:rPr>
              <a:t>Baixuan Li</a:t>
            </a:r>
            <a:endParaRPr lang="zh-CN" altLang="en-US" dirty="0"/>
          </a:p>
        </p:txBody>
      </p:sp>
      <p:sp>
        <p:nvSpPr>
          <p:cNvPr id="7" name="灯片编号占位符 6"/>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13" name="矩形 12"/>
          <p:cNvSpPr/>
          <p:nvPr/>
        </p:nvSpPr>
        <p:spPr>
          <a:xfrm>
            <a:off x="319269" y="-1946"/>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文本占位符 11"/>
          <p:cNvSpPr>
            <a:spLocks noGrp="1"/>
          </p:cNvSpPr>
          <p:nvPr>
            <p:ph type="body" sz="quarter" idx="13" hasCustomPrompt="1"/>
          </p:nvPr>
        </p:nvSpPr>
        <p:spPr>
          <a:xfrm>
            <a:off x="529442" y="40847"/>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15" name="矩形 14"/>
          <p:cNvSpPr/>
          <p:nvPr/>
        </p:nvSpPr>
        <p:spPr>
          <a:xfrm>
            <a:off x="131617" y="-1946"/>
            <a:ext cx="187652" cy="324720"/>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2D692E-C754-4B1E-8D38-0276673242B8}" type="datetime1">
              <a:rPr lang="zh-CN" altLang="en-US" smtClean="0"/>
              <a:t>2023/3/28</a:t>
            </a:fld>
            <a:endParaRPr lang="zh-CN" altLang="en-US"/>
          </a:p>
        </p:txBody>
      </p:sp>
      <p:sp>
        <p:nvSpPr>
          <p:cNvPr id="6" name="页脚占位符 5"/>
          <p:cNvSpPr>
            <a:spLocks noGrp="1"/>
          </p:cNvSpPr>
          <p:nvPr>
            <p:ph type="ftr" sz="quarter" idx="11"/>
          </p:nvPr>
        </p:nvSpPr>
        <p:spPr/>
        <p:txBody>
          <a:bodyPr/>
          <a:lstStyle/>
          <a:p>
            <a:r>
              <a:rPr lang="en-US" altLang="zh-CN" dirty="0">
                <a:sym typeface="+mn-ea"/>
              </a:rPr>
              <a:t>Baixuan Li</a:t>
            </a:r>
            <a:endParaRPr lang="zh-CN" altLang="en-US" dirty="0"/>
          </a:p>
        </p:txBody>
      </p:sp>
      <p:sp>
        <p:nvSpPr>
          <p:cNvPr id="7" name="灯片编号占位符 6"/>
          <p:cNvSpPr>
            <a:spLocks noGrp="1"/>
          </p:cNvSpPr>
          <p:nvPr>
            <p:ph type="sldNum" sz="quarter" idx="12"/>
          </p:nvPr>
        </p:nvSpPr>
        <p:spPr/>
        <p:txBody>
          <a:bodyPr/>
          <a:lstStyle/>
          <a:p>
            <a:fld id="{1C2E929D-5B6B-4C41-9464-30E7EF4F72FB}" type="slidenum">
              <a:rPr lang="zh-CN" altLang="en-US" smtClean="0"/>
              <a:t>‹#›</a:t>
            </a:fld>
            <a:endParaRPr lang="zh-CN" altLang="en-US"/>
          </a:p>
        </p:txBody>
      </p:sp>
      <p:sp>
        <p:nvSpPr>
          <p:cNvPr id="13" name="矩形 12"/>
          <p:cNvSpPr/>
          <p:nvPr/>
        </p:nvSpPr>
        <p:spPr>
          <a:xfrm>
            <a:off x="319269" y="-1946"/>
            <a:ext cx="115454" cy="324720"/>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文本占位符 11"/>
          <p:cNvSpPr>
            <a:spLocks noGrp="1"/>
          </p:cNvSpPr>
          <p:nvPr>
            <p:ph type="body" sz="quarter" idx="13" hasCustomPrompt="1"/>
          </p:nvPr>
        </p:nvSpPr>
        <p:spPr>
          <a:xfrm>
            <a:off x="529442" y="40847"/>
            <a:ext cx="4453535" cy="281927"/>
          </a:xfrm>
        </p:spPr>
        <p:txBody>
          <a:bodyPr>
            <a:noAutofit/>
          </a:bodyPr>
          <a:lstStyle>
            <a:lvl1pPr marL="0" indent="0">
              <a:buFont typeface="Arial" panose="020B0604020202020204" pitchFamily="34" charset="0"/>
              <a:buNone/>
              <a:defRPr sz="1400">
                <a:solidFill>
                  <a:schemeClr val="accent5">
                    <a:lumMod val="75000"/>
                  </a:schemeClr>
                </a:solidFill>
              </a:defRPr>
            </a:lvl1pPr>
          </a:lstStyle>
          <a:p>
            <a:pPr lvl="0"/>
            <a:r>
              <a:rPr lang="zh-CN" altLang="en-US" dirty="0"/>
              <a:t>单击此处编辑节标题</a:t>
            </a:r>
          </a:p>
        </p:txBody>
      </p:sp>
      <p:sp>
        <p:nvSpPr>
          <p:cNvPr id="15" name="矩形 14"/>
          <p:cNvSpPr/>
          <p:nvPr/>
        </p:nvSpPr>
        <p:spPr>
          <a:xfrm>
            <a:off x="131617" y="-1946"/>
            <a:ext cx="187652" cy="324720"/>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矩形 13"/>
          <p:cNvSpPr/>
          <p:nvPr/>
        </p:nvSpPr>
        <p:spPr>
          <a:xfrm>
            <a:off x="0" y="6564106"/>
            <a:ext cx="12192000" cy="310726"/>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40375" y="472064"/>
            <a:ext cx="8644247" cy="54927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18161"/>
            <a:ext cx="10515600" cy="485880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76905" y="6564106"/>
            <a:ext cx="2743200" cy="276951"/>
          </a:xfrm>
          <a:prstGeom prst="rect">
            <a:avLst/>
          </a:prstGeom>
        </p:spPr>
        <p:txBody>
          <a:bodyPr vert="horz" lIns="91440" tIns="45720" rIns="91440" bIns="45720" rtlCol="0" anchor="ctr"/>
          <a:lstStyle>
            <a:lvl1pPr algn="l">
              <a:defRPr sz="1200">
                <a:solidFill>
                  <a:schemeClr val="bg1"/>
                </a:solidFill>
              </a:defRPr>
            </a:lvl1pPr>
          </a:lstStyle>
          <a:p>
            <a:fld id="{0258856B-50CA-47F5-84A6-1E3A4F197FB7}" type="datetime1">
              <a:rPr lang="zh-CN" altLang="en-US" smtClean="0"/>
              <a:t>2023/3/28</a:t>
            </a:fld>
            <a:endParaRPr lang="zh-CN" altLang="en-US"/>
          </a:p>
        </p:txBody>
      </p:sp>
      <p:sp>
        <p:nvSpPr>
          <p:cNvPr id="5" name="页脚占位符 4"/>
          <p:cNvSpPr>
            <a:spLocks noGrp="1"/>
          </p:cNvSpPr>
          <p:nvPr>
            <p:ph type="ftr" sz="quarter" idx="3"/>
          </p:nvPr>
        </p:nvSpPr>
        <p:spPr>
          <a:xfrm>
            <a:off x="4038600" y="6566143"/>
            <a:ext cx="4114800" cy="282019"/>
          </a:xfrm>
          <a:prstGeom prst="rect">
            <a:avLst/>
          </a:prstGeom>
        </p:spPr>
        <p:txBody>
          <a:bodyPr vert="horz" lIns="91440" tIns="45720" rIns="91440" bIns="45720" rtlCol="0" anchor="ctr"/>
          <a:lstStyle>
            <a:lvl1pPr algn="ctr">
              <a:defRPr sz="1200">
                <a:solidFill>
                  <a:schemeClr val="bg1"/>
                </a:solidFill>
              </a:defRPr>
            </a:lvl1pPr>
          </a:lstStyle>
          <a:p>
            <a:r>
              <a:rPr lang="en-US" altLang="zh-CN" dirty="0">
                <a:sym typeface="+mn-ea"/>
              </a:rPr>
              <a:t>Baixuan Li</a:t>
            </a:r>
            <a:endParaRPr lang="zh-CN" altLang="en-US" dirty="0"/>
          </a:p>
        </p:txBody>
      </p:sp>
      <p:sp>
        <p:nvSpPr>
          <p:cNvPr id="6" name="灯片编号占位符 5"/>
          <p:cNvSpPr>
            <a:spLocks noGrp="1"/>
          </p:cNvSpPr>
          <p:nvPr>
            <p:ph type="sldNum" sz="quarter" idx="4"/>
          </p:nvPr>
        </p:nvSpPr>
        <p:spPr>
          <a:xfrm>
            <a:off x="11504085" y="6542426"/>
            <a:ext cx="611010" cy="306403"/>
          </a:xfrm>
          <a:prstGeom prst="rect">
            <a:avLst/>
          </a:prstGeom>
        </p:spPr>
        <p:txBody>
          <a:bodyPr vert="horz" lIns="91440" tIns="45720" rIns="91440" bIns="45720" rtlCol="0" anchor="ctr"/>
          <a:lstStyle>
            <a:lvl1pPr algn="r">
              <a:defRPr sz="1200">
                <a:solidFill>
                  <a:schemeClr val="bg1"/>
                </a:solidFill>
              </a:defRPr>
            </a:lvl1pPr>
          </a:lstStyle>
          <a:p>
            <a:fld id="{1C2E929D-5B6B-4C41-9464-30E7EF4F72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GPT Understands, Too</a:t>
            </a:r>
            <a:endParaRPr lang="zh-CN" altLang="en-US" dirty="0"/>
          </a:p>
        </p:txBody>
      </p:sp>
      <p:sp>
        <p:nvSpPr>
          <p:cNvPr id="3" name="副标题 2"/>
          <p:cNvSpPr>
            <a:spLocks noGrp="1"/>
          </p:cNvSpPr>
          <p:nvPr>
            <p:ph type="subTitle" idx="1"/>
          </p:nvPr>
        </p:nvSpPr>
        <p:spPr/>
        <p:txBody>
          <a:bodyPr/>
          <a:lstStyle/>
          <a:p>
            <a:r>
              <a:rPr lang="en-US" altLang="zh-CN" dirty="0"/>
              <a:t>Xiao Liu  </a:t>
            </a:r>
            <a:r>
              <a:rPr lang="en-US" altLang="zh-CN" dirty="0" err="1"/>
              <a:t>Yanan</a:t>
            </a:r>
            <a:r>
              <a:rPr lang="en-US" altLang="zh-CN" dirty="0"/>
              <a:t> Zheng  </a:t>
            </a:r>
            <a:r>
              <a:rPr lang="en-US" altLang="zh-CN" dirty="0" err="1"/>
              <a:t>Zhengxiao</a:t>
            </a:r>
            <a:r>
              <a:rPr lang="en-US" altLang="zh-CN" dirty="0"/>
              <a:t> Du  Ming Ding </a:t>
            </a:r>
            <a:r>
              <a:rPr lang="en-US" altLang="zh-CN" dirty="0" err="1"/>
              <a:t>Yujie</a:t>
            </a:r>
            <a:r>
              <a:rPr lang="en-US" altLang="zh-CN" dirty="0"/>
              <a:t> Qian Zhilin Yang Jie Tang</a:t>
            </a:r>
          </a:p>
          <a:p>
            <a:endParaRPr lang="en-US" altLang="zh-CN" dirty="0"/>
          </a:p>
          <a:p>
            <a:r>
              <a:rPr lang="en-US" altLang="zh-CN" b="1" dirty="0"/>
              <a:t>From: </a:t>
            </a:r>
            <a:r>
              <a:rPr lang="en-US" altLang="zh-CN" b="1" dirty="0" err="1"/>
              <a:t>Haoxuan</a:t>
            </a:r>
            <a:r>
              <a:rPr lang="en-US" altLang="zh-CN" b="1" dirty="0"/>
              <a:t> Ma</a:t>
            </a:r>
            <a:endParaRPr lang="zh-CN" altLang="en-US" b="1"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Prompt</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10</a:t>
            </a:fld>
            <a:endParaRPr lang="zh-CN" altLang="en-US"/>
          </a:p>
        </p:txBody>
      </p:sp>
      <p:sp>
        <p:nvSpPr>
          <p:cNvPr id="7" name="文本占位符 6"/>
          <p:cNvSpPr>
            <a:spLocks noGrp="1"/>
          </p:cNvSpPr>
          <p:nvPr>
            <p:ph type="body" sz="quarter" idx="13"/>
          </p:nvPr>
        </p:nvSpPr>
        <p:spPr/>
        <p:txBody>
          <a:bodyPr/>
          <a:lstStyle/>
          <a:p>
            <a:r>
              <a:rPr kumimoji="1" lang="en-US" altLang="zh-CN" dirty="0"/>
              <a:t>Background</a:t>
            </a:r>
            <a:endParaRPr kumimoji="1" lang="zh-CN" altLang="en-US" dirty="0"/>
          </a:p>
        </p:txBody>
      </p:sp>
      <p:sp>
        <p:nvSpPr>
          <p:cNvPr id="3" name="文本框 2">
            <a:extLst>
              <a:ext uri="{FF2B5EF4-FFF2-40B4-BE49-F238E27FC236}">
                <a16:creationId xmlns:a16="http://schemas.microsoft.com/office/drawing/2014/main" id="{60D2ABC7-BE16-F03C-3AA8-E3B3ADDF7CDE}"/>
              </a:ext>
            </a:extLst>
          </p:cNvPr>
          <p:cNvSpPr txBox="1"/>
          <p:nvPr/>
        </p:nvSpPr>
        <p:spPr>
          <a:xfrm>
            <a:off x="1194408" y="1109782"/>
            <a:ext cx="5688384" cy="1711366"/>
          </a:xfrm>
          <a:prstGeom prst="rect">
            <a:avLst/>
          </a:prstGeom>
          <a:noFill/>
        </p:spPr>
        <p:txBody>
          <a:bodyPr wrap="square">
            <a:spAutoFit/>
          </a:bodyPr>
          <a:lstStyle/>
          <a:p>
            <a:pPr>
              <a:lnSpc>
                <a:spcPct val="150000"/>
              </a:lnSpc>
            </a:pPr>
            <a:endParaRPr lang="en-US" altLang="zh-CN" b="1" dirty="0"/>
          </a:p>
          <a:p>
            <a:pPr>
              <a:lnSpc>
                <a:spcPct val="150000"/>
              </a:lnSpc>
            </a:pPr>
            <a:r>
              <a:rPr lang="en-US" altLang="zh-CN" b="1" i="0" dirty="0">
                <a:solidFill>
                  <a:srgbClr val="121212"/>
                </a:solidFill>
                <a:effectLst/>
                <a:latin typeface="-apple-system"/>
              </a:rPr>
              <a:t>Main problem for manual prompt</a:t>
            </a:r>
            <a:r>
              <a:rPr lang="en-US" altLang="zh-CN" dirty="0">
                <a:solidFill>
                  <a:srgbClr val="121212"/>
                </a:solidFill>
                <a:latin typeface="-apple-system"/>
              </a:rPr>
              <a:t> — volatile</a:t>
            </a:r>
          </a:p>
          <a:p>
            <a:pPr>
              <a:lnSpc>
                <a:spcPct val="150000"/>
              </a:lnSpc>
            </a:pPr>
            <a:endParaRPr lang="en-US" altLang="zh-CN" dirty="0">
              <a:solidFill>
                <a:srgbClr val="121212"/>
              </a:solidFill>
              <a:latin typeface="-apple-system"/>
            </a:endParaRPr>
          </a:p>
          <a:p>
            <a:pPr>
              <a:lnSpc>
                <a:spcPct val="150000"/>
              </a:lnSpc>
            </a:pPr>
            <a:r>
              <a:rPr lang="en-US" altLang="zh-CN" dirty="0">
                <a:solidFill>
                  <a:srgbClr val="121212"/>
                </a:solidFill>
                <a:latin typeface="-apple-system"/>
              </a:rPr>
              <a:t> </a:t>
            </a:r>
            <a:endParaRPr lang="zh-CN" altLang="en-US" dirty="0">
              <a:solidFill>
                <a:srgbClr val="121212"/>
              </a:solidFill>
              <a:latin typeface="-apple-system"/>
            </a:endParaRPr>
          </a:p>
        </p:txBody>
      </p:sp>
      <p:pic>
        <p:nvPicPr>
          <p:cNvPr id="9" name="图片 8">
            <a:extLst>
              <a:ext uri="{FF2B5EF4-FFF2-40B4-BE49-F238E27FC236}">
                <a16:creationId xmlns:a16="http://schemas.microsoft.com/office/drawing/2014/main" id="{214B3FD1-140D-661A-75F5-334ED45A2D37}"/>
              </a:ext>
            </a:extLst>
          </p:cNvPr>
          <p:cNvPicPr>
            <a:picLocks noChangeAspect="1"/>
          </p:cNvPicPr>
          <p:nvPr/>
        </p:nvPicPr>
        <p:blipFill>
          <a:blip r:embed="rId3"/>
          <a:stretch>
            <a:fillRect/>
          </a:stretch>
        </p:blipFill>
        <p:spPr>
          <a:xfrm>
            <a:off x="1194408" y="2159835"/>
            <a:ext cx="5591955" cy="1838582"/>
          </a:xfrm>
          <a:prstGeom prst="rect">
            <a:avLst/>
          </a:prstGeom>
        </p:spPr>
      </p:pic>
      <p:sp>
        <p:nvSpPr>
          <p:cNvPr id="10" name="文本框 9">
            <a:extLst>
              <a:ext uri="{FF2B5EF4-FFF2-40B4-BE49-F238E27FC236}">
                <a16:creationId xmlns:a16="http://schemas.microsoft.com/office/drawing/2014/main" id="{C6B724D4-19F1-D7C3-B0B0-7B4D62DC39FE}"/>
              </a:ext>
            </a:extLst>
          </p:cNvPr>
          <p:cNvSpPr txBox="1"/>
          <p:nvPr/>
        </p:nvSpPr>
        <p:spPr>
          <a:xfrm>
            <a:off x="1302607" y="4154175"/>
            <a:ext cx="7026314" cy="1711366"/>
          </a:xfrm>
          <a:prstGeom prst="rect">
            <a:avLst/>
          </a:prstGeom>
          <a:noFill/>
        </p:spPr>
        <p:txBody>
          <a:bodyPr wrap="square">
            <a:spAutoFit/>
          </a:bodyPr>
          <a:lstStyle/>
          <a:p>
            <a:pPr>
              <a:lnSpc>
                <a:spcPct val="150000"/>
              </a:lnSpc>
            </a:pPr>
            <a:r>
              <a:rPr lang="en-US" altLang="zh-CN" b="1" dirty="0"/>
              <a:t>Y – [mask]</a:t>
            </a:r>
          </a:p>
          <a:p>
            <a:pPr>
              <a:lnSpc>
                <a:spcPct val="150000"/>
              </a:lnSpc>
            </a:pPr>
            <a:r>
              <a:rPr lang="en-US" altLang="zh-CN" b="1" dirty="0"/>
              <a:t>P@</a:t>
            </a:r>
            <a:r>
              <a:rPr lang="en-US" altLang="zh-CN" b="1" dirty="0">
                <a:solidFill>
                  <a:srgbClr val="121212"/>
                </a:solidFill>
                <a:latin typeface="-apple-system"/>
              </a:rPr>
              <a:t>1</a:t>
            </a:r>
            <a:r>
              <a:rPr lang="en-US" altLang="zh-CN" dirty="0">
                <a:solidFill>
                  <a:srgbClr val="121212"/>
                </a:solidFill>
                <a:latin typeface="-apple-system"/>
              </a:rPr>
              <a:t>-Precision@1</a:t>
            </a:r>
            <a:r>
              <a:rPr lang="zh-CN" altLang="en-US" dirty="0">
                <a:solidFill>
                  <a:srgbClr val="121212"/>
                </a:solidFill>
                <a:latin typeface="-apple-system"/>
              </a:rPr>
              <a:t>：</a:t>
            </a:r>
            <a:endParaRPr lang="en-US" altLang="zh-CN" dirty="0">
              <a:solidFill>
                <a:srgbClr val="121212"/>
              </a:solidFill>
              <a:latin typeface="-apple-system"/>
            </a:endParaRPr>
          </a:p>
          <a:p>
            <a:pPr>
              <a:lnSpc>
                <a:spcPct val="150000"/>
              </a:lnSpc>
            </a:pPr>
            <a:r>
              <a:rPr lang="en-US" altLang="zh-CN" dirty="0">
                <a:solidFill>
                  <a:srgbClr val="121212"/>
                </a:solidFill>
                <a:latin typeface="-apple-system"/>
              </a:rPr>
              <a:t>      represents the ability of the model to select the correct answer among the generated answers</a:t>
            </a:r>
          </a:p>
        </p:txBody>
      </p:sp>
      <p:sp>
        <p:nvSpPr>
          <p:cNvPr id="11" name="文本框 10">
            <a:extLst>
              <a:ext uri="{FF2B5EF4-FFF2-40B4-BE49-F238E27FC236}">
                <a16:creationId xmlns:a16="http://schemas.microsoft.com/office/drawing/2014/main" id="{A0B65D3D-301D-BB09-7DFF-4C74C1638706}"/>
              </a:ext>
            </a:extLst>
          </p:cNvPr>
          <p:cNvSpPr txBox="1"/>
          <p:nvPr/>
        </p:nvSpPr>
        <p:spPr>
          <a:xfrm>
            <a:off x="5886257" y="1367760"/>
            <a:ext cx="5688384" cy="1711366"/>
          </a:xfrm>
          <a:prstGeom prst="rect">
            <a:avLst/>
          </a:prstGeom>
          <a:noFill/>
        </p:spPr>
        <p:txBody>
          <a:bodyPr wrap="square">
            <a:spAutoFit/>
          </a:bodyPr>
          <a:lstStyle/>
          <a:p>
            <a:pPr>
              <a:lnSpc>
                <a:spcPct val="150000"/>
              </a:lnSpc>
            </a:pPr>
            <a:endParaRPr lang="en-US" altLang="zh-CN" b="1" dirty="0"/>
          </a:p>
          <a:p>
            <a:pPr>
              <a:lnSpc>
                <a:spcPct val="150000"/>
              </a:lnSpc>
            </a:pPr>
            <a:r>
              <a:rPr lang="en-US" altLang="zh-CN" b="1" i="0" dirty="0">
                <a:solidFill>
                  <a:srgbClr val="121212"/>
                </a:solidFill>
                <a:effectLst/>
                <a:latin typeface="-apple-system"/>
              </a:rPr>
              <a:t>How to solve this problem?</a:t>
            </a:r>
            <a:endParaRPr lang="en-US" altLang="zh-CN" dirty="0">
              <a:solidFill>
                <a:srgbClr val="121212"/>
              </a:solidFill>
              <a:latin typeface="-apple-system"/>
            </a:endParaRPr>
          </a:p>
          <a:p>
            <a:pPr>
              <a:lnSpc>
                <a:spcPct val="150000"/>
              </a:lnSpc>
            </a:pPr>
            <a:endParaRPr lang="en-US" altLang="zh-CN" dirty="0">
              <a:solidFill>
                <a:srgbClr val="121212"/>
              </a:solidFill>
              <a:latin typeface="-apple-system"/>
            </a:endParaRPr>
          </a:p>
          <a:p>
            <a:pPr>
              <a:lnSpc>
                <a:spcPct val="150000"/>
              </a:lnSpc>
            </a:pPr>
            <a:r>
              <a:rPr lang="en-US" altLang="zh-CN" dirty="0">
                <a:solidFill>
                  <a:srgbClr val="121212"/>
                </a:solidFill>
                <a:latin typeface="-apple-system"/>
              </a:rPr>
              <a:t> </a:t>
            </a:r>
            <a:endParaRPr lang="zh-CN" altLang="en-US" dirty="0">
              <a:solidFill>
                <a:srgbClr val="121212"/>
              </a:solidFill>
              <a:latin typeface="-apple-system"/>
            </a:endParaRPr>
          </a:p>
        </p:txBody>
      </p:sp>
    </p:spTree>
    <p:extLst>
      <p:ext uri="{BB962C8B-B14F-4D97-AF65-F5344CB8AC3E}">
        <p14:creationId xmlns:p14="http://schemas.microsoft.com/office/powerpoint/2010/main" val="414516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err="1"/>
              <a:t>AutoPrompt</a:t>
            </a:r>
            <a:endParaRPr kumimoji="1" lang="en-US" altLang="zh-CN"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11</a:t>
            </a:fld>
            <a:endParaRPr lang="zh-CN" altLang="en-US"/>
          </a:p>
        </p:txBody>
      </p:sp>
      <p:sp>
        <p:nvSpPr>
          <p:cNvPr id="7" name="文本占位符 6"/>
          <p:cNvSpPr>
            <a:spLocks noGrp="1"/>
          </p:cNvSpPr>
          <p:nvPr>
            <p:ph type="body" sz="quarter" idx="13"/>
          </p:nvPr>
        </p:nvSpPr>
        <p:spPr/>
        <p:txBody>
          <a:bodyPr/>
          <a:lstStyle/>
          <a:p>
            <a:r>
              <a:rPr kumimoji="1" lang="en-US" altLang="zh-CN" dirty="0"/>
              <a:t>Background</a:t>
            </a:r>
            <a:endParaRPr kumimoji="1" lang="zh-CN" altLang="en-US" dirty="0"/>
          </a:p>
        </p:txBody>
      </p:sp>
      <p:sp>
        <p:nvSpPr>
          <p:cNvPr id="3" name="文本框 2">
            <a:extLst>
              <a:ext uri="{FF2B5EF4-FFF2-40B4-BE49-F238E27FC236}">
                <a16:creationId xmlns:a16="http://schemas.microsoft.com/office/drawing/2014/main" id="{1DDB15A3-3536-90DB-D679-CF00F65D52F9}"/>
              </a:ext>
            </a:extLst>
          </p:cNvPr>
          <p:cNvSpPr txBox="1"/>
          <p:nvPr/>
        </p:nvSpPr>
        <p:spPr>
          <a:xfrm>
            <a:off x="1448504" y="1306329"/>
            <a:ext cx="5626999" cy="1711366"/>
          </a:xfrm>
          <a:prstGeom prst="rect">
            <a:avLst/>
          </a:prstGeom>
          <a:noFill/>
        </p:spPr>
        <p:txBody>
          <a:bodyPr wrap="square">
            <a:spAutoFit/>
          </a:bodyPr>
          <a:lstStyle/>
          <a:p>
            <a:pPr>
              <a:lnSpc>
                <a:spcPct val="150000"/>
              </a:lnSpc>
            </a:pPr>
            <a:r>
              <a:rPr lang="en-US" altLang="zh-CN" b="1" dirty="0"/>
              <a:t>Human decide</a:t>
            </a:r>
          </a:p>
          <a:p>
            <a:pPr>
              <a:lnSpc>
                <a:spcPct val="150000"/>
              </a:lnSpc>
            </a:pPr>
            <a:r>
              <a:rPr lang="en-US" altLang="zh-CN" b="0" i="0" dirty="0">
                <a:solidFill>
                  <a:srgbClr val="121212"/>
                </a:solidFill>
                <a:effectLst/>
                <a:latin typeface="-apple-system"/>
              </a:rPr>
              <a:t>   -Position of </a:t>
            </a:r>
            <a:r>
              <a:rPr lang="en-US" altLang="zh-CN" b="1" i="0" dirty="0">
                <a:solidFill>
                  <a:srgbClr val="121212"/>
                </a:solidFill>
                <a:effectLst/>
                <a:latin typeface="-apple-system"/>
              </a:rPr>
              <a:t>original input </a:t>
            </a:r>
            <a:r>
              <a:rPr lang="en-US" altLang="zh-CN" dirty="0">
                <a:solidFill>
                  <a:srgbClr val="121212"/>
                </a:solidFill>
                <a:latin typeface="-apple-system"/>
              </a:rPr>
              <a:t>(movie comment – A real joy)</a:t>
            </a:r>
          </a:p>
          <a:p>
            <a:pPr>
              <a:lnSpc>
                <a:spcPct val="150000"/>
              </a:lnSpc>
            </a:pPr>
            <a:r>
              <a:rPr lang="en-US" altLang="zh-CN" b="0" i="0" dirty="0">
                <a:solidFill>
                  <a:srgbClr val="121212"/>
                </a:solidFill>
                <a:effectLst/>
                <a:latin typeface="-apple-system"/>
              </a:rPr>
              <a:t>   -Position of the </a:t>
            </a:r>
            <a:r>
              <a:rPr lang="en-US" altLang="zh-CN" b="1" i="0" dirty="0">
                <a:solidFill>
                  <a:srgbClr val="121212"/>
                </a:solidFill>
                <a:effectLst/>
                <a:latin typeface="-apple-system"/>
              </a:rPr>
              <a:t>blank</a:t>
            </a:r>
            <a:r>
              <a:rPr lang="en-US" altLang="zh-CN" b="0" i="0" dirty="0">
                <a:solidFill>
                  <a:srgbClr val="121212"/>
                </a:solidFill>
                <a:effectLst/>
                <a:latin typeface="-apple-system"/>
              </a:rPr>
              <a:t> [MASK]</a:t>
            </a:r>
            <a:endParaRPr lang="en-US" altLang="zh-CN" dirty="0">
              <a:solidFill>
                <a:srgbClr val="121212"/>
              </a:solidFill>
              <a:latin typeface="-apple-system"/>
            </a:endParaRPr>
          </a:p>
          <a:p>
            <a:pPr>
              <a:lnSpc>
                <a:spcPct val="150000"/>
              </a:lnSpc>
            </a:pPr>
            <a:r>
              <a:rPr lang="en-US" altLang="zh-CN" dirty="0">
                <a:solidFill>
                  <a:srgbClr val="121212"/>
                </a:solidFill>
                <a:latin typeface="-apple-system"/>
              </a:rPr>
              <a:t> </a:t>
            </a:r>
            <a:endParaRPr lang="zh-CN" altLang="en-US" dirty="0">
              <a:solidFill>
                <a:srgbClr val="121212"/>
              </a:solidFill>
              <a:latin typeface="-apple-system"/>
            </a:endParaRPr>
          </a:p>
        </p:txBody>
      </p:sp>
      <p:pic>
        <p:nvPicPr>
          <p:cNvPr id="9" name="图片 8">
            <a:extLst>
              <a:ext uri="{FF2B5EF4-FFF2-40B4-BE49-F238E27FC236}">
                <a16:creationId xmlns:a16="http://schemas.microsoft.com/office/drawing/2014/main" id="{8F54FDFB-AD91-D0DF-1CF8-2A14E09E65A7}"/>
              </a:ext>
            </a:extLst>
          </p:cNvPr>
          <p:cNvPicPr>
            <a:picLocks noChangeAspect="1"/>
          </p:cNvPicPr>
          <p:nvPr/>
        </p:nvPicPr>
        <p:blipFill>
          <a:blip r:embed="rId3"/>
          <a:stretch>
            <a:fillRect/>
          </a:stretch>
        </p:blipFill>
        <p:spPr>
          <a:xfrm>
            <a:off x="1466476" y="3429000"/>
            <a:ext cx="5877745" cy="1924319"/>
          </a:xfrm>
          <a:prstGeom prst="rect">
            <a:avLst/>
          </a:prstGeom>
        </p:spPr>
      </p:pic>
      <p:sp>
        <p:nvSpPr>
          <p:cNvPr id="10" name="文本框 9">
            <a:extLst>
              <a:ext uri="{FF2B5EF4-FFF2-40B4-BE49-F238E27FC236}">
                <a16:creationId xmlns:a16="http://schemas.microsoft.com/office/drawing/2014/main" id="{1BEB1B21-7FC0-73E5-9DD8-151FF69699D8}"/>
              </a:ext>
            </a:extLst>
          </p:cNvPr>
          <p:cNvSpPr txBox="1"/>
          <p:nvPr/>
        </p:nvSpPr>
        <p:spPr>
          <a:xfrm>
            <a:off x="1466476" y="2573317"/>
            <a:ext cx="5058611" cy="1295868"/>
          </a:xfrm>
          <a:prstGeom prst="rect">
            <a:avLst/>
          </a:prstGeom>
          <a:noFill/>
        </p:spPr>
        <p:txBody>
          <a:bodyPr wrap="square">
            <a:spAutoFit/>
          </a:bodyPr>
          <a:lstStyle/>
          <a:p>
            <a:pPr>
              <a:lnSpc>
                <a:spcPct val="150000"/>
              </a:lnSpc>
            </a:pPr>
            <a:r>
              <a:rPr lang="en-US" altLang="zh-CN" b="1" dirty="0"/>
              <a:t>Model fill</a:t>
            </a:r>
          </a:p>
          <a:p>
            <a:pPr>
              <a:lnSpc>
                <a:spcPct val="150000"/>
              </a:lnSpc>
            </a:pPr>
            <a:r>
              <a:rPr lang="en-US" altLang="zh-CN" b="0" i="0" dirty="0">
                <a:solidFill>
                  <a:srgbClr val="121212"/>
                </a:solidFill>
                <a:effectLst/>
                <a:latin typeface="-apple-system"/>
              </a:rPr>
              <a:t>   -Rest tokens of the prompt</a:t>
            </a:r>
            <a:endParaRPr lang="en-US" altLang="zh-CN" dirty="0">
              <a:solidFill>
                <a:srgbClr val="121212"/>
              </a:solidFill>
              <a:latin typeface="-apple-system"/>
            </a:endParaRPr>
          </a:p>
          <a:p>
            <a:pPr>
              <a:lnSpc>
                <a:spcPct val="150000"/>
              </a:lnSpc>
            </a:pPr>
            <a:r>
              <a:rPr lang="en-US" altLang="zh-CN" dirty="0">
                <a:solidFill>
                  <a:srgbClr val="121212"/>
                </a:solidFill>
                <a:latin typeface="-apple-system"/>
              </a:rPr>
              <a:t> </a:t>
            </a:r>
            <a:endParaRPr lang="zh-CN" altLang="en-US" dirty="0">
              <a:solidFill>
                <a:srgbClr val="121212"/>
              </a:solidFill>
              <a:latin typeface="-apple-system"/>
            </a:endParaRPr>
          </a:p>
        </p:txBody>
      </p:sp>
      <p:sp>
        <p:nvSpPr>
          <p:cNvPr id="12" name="文本框 11">
            <a:extLst>
              <a:ext uri="{FF2B5EF4-FFF2-40B4-BE49-F238E27FC236}">
                <a16:creationId xmlns:a16="http://schemas.microsoft.com/office/drawing/2014/main" id="{134D9346-36C1-7AA2-E44F-B81B71B0FE51}"/>
              </a:ext>
            </a:extLst>
          </p:cNvPr>
          <p:cNvSpPr txBox="1"/>
          <p:nvPr/>
        </p:nvSpPr>
        <p:spPr>
          <a:xfrm>
            <a:off x="5814874" y="2807722"/>
            <a:ext cx="2338526" cy="369332"/>
          </a:xfrm>
          <a:prstGeom prst="rect">
            <a:avLst/>
          </a:prstGeom>
          <a:noFill/>
        </p:spPr>
        <p:txBody>
          <a:bodyPr wrap="square">
            <a:spAutoFit/>
          </a:bodyPr>
          <a:lstStyle/>
          <a:p>
            <a:r>
              <a:rPr lang="en-US" altLang="zh-CN" b="1" dirty="0">
                <a:solidFill>
                  <a:srgbClr val="121212"/>
                </a:solidFill>
                <a:latin typeface="-apple-system"/>
              </a:rPr>
              <a:t> ”discrete prompts”</a:t>
            </a:r>
            <a:endParaRPr lang="zh-CN" altLang="en-US" b="1" dirty="0">
              <a:solidFill>
                <a:srgbClr val="121212"/>
              </a:solidFill>
              <a:latin typeface="-apple-system"/>
            </a:endParaRPr>
          </a:p>
        </p:txBody>
      </p:sp>
    </p:spTree>
    <p:extLst>
      <p:ext uri="{BB962C8B-B14F-4D97-AF65-F5344CB8AC3E}">
        <p14:creationId xmlns:p14="http://schemas.microsoft.com/office/powerpoint/2010/main" val="190593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Method</a:t>
            </a:r>
            <a:endParaRPr lang="zh-CN" altLang="en-US" dirty="0"/>
          </a:p>
        </p:txBody>
      </p:sp>
      <p:sp>
        <p:nvSpPr>
          <p:cNvPr id="9" name="文本占位符 8"/>
          <p:cNvSpPr>
            <a:spLocks noGrp="1"/>
          </p:cNvSpPr>
          <p:nvPr>
            <p:ph type="body" idx="1"/>
          </p:nvPr>
        </p:nvSpPr>
        <p:spPr/>
        <p:txBody>
          <a:bodyPr/>
          <a:lstStyle/>
          <a:p>
            <a:r>
              <a:rPr lang="en-US" altLang="zh-CN" dirty="0"/>
              <a:t>P-tuning</a:t>
            </a:r>
            <a:endParaRPr lang="zh-CN" altLang="en-US"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12</a:t>
            </a:fld>
            <a:endParaRPr lang="zh-CN" altLang="en-US"/>
          </a:p>
        </p:txBody>
      </p:sp>
    </p:spTree>
    <p:extLst>
      <p:ext uri="{BB962C8B-B14F-4D97-AF65-F5344CB8AC3E}">
        <p14:creationId xmlns:p14="http://schemas.microsoft.com/office/powerpoint/2010/main" val="115741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err="1"/>
              <a:t>AutoPrompt</a:t>
            </a:r>
            <a:r>
              <a:rPr kumimoji="1" lang="en-US" altLang="zh-CN" dirty="0"/>
              <a:t> in continuous space</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13</a:t>
            </a:fld>
            <a:endParaRPr lang="zh-CN" altLang="en-US"/>
          </a:p>
        </p:txBody>
      </p:sp>
      <p:sp>
        <p:nvSpPr>
          <p:cNvPr id="7" name="文本占位符 6"/>
          <p:cNvSpPr>
            <a:spLocks noGrp="1"/>
          </p:cNvSpPr>
          <p:nvPr>
            <p:ph type="body" sz="quarter" idx="13"/>
          </p:nvPr>
        </p:nvSpPr>
        <p:spPr/>
        <p:txBody>
          <a:bodyPr/>
          <a:lstStyle/>
          <a:p>
            <a:r>
              <a:rPr kumimoji="1" lang="en-US" altLang="zh-CN" dirty="0"/>
              <a:t>Method</a:t>
            </a:r>
            <a:endParaRPr kumimoji="1" lang="zh-CN" altLang="en-US" dirty="0"/>
          </a:p>
        </p:txBody>
      </p:sp>
      <p:sp>
        <p:nvSpPr>
          <p:cNvPr id="3" name="文本框 2">
            <a:extLst>
              <a:ext uri="{FF2B5EF4-FFF2-40B4-BE49-F238E27FC236}">
                <a16:creationId xmlns:a16="http://schemas.microsoft.com/office/drawing/2014/main" id="{89A20208-8B2A-7432-1AA4-8CF865F1108A}"/>
              </a:ext>
            </a:extLst>
          </p:cNvPr>
          <p:cNvSpPr txBox="1"/>
          <p:nvPr/>
        </p:nvSpPr>
        <p:spPr>
          <a:xfrm>
            <a:off x="1225100" y="1652558"/>
            <a:ext cx="8469316" cy="2126864"/>
          </a:xfrm>
          <a:prstGeom prst="rect">
            <a:avLst/>
          </a:prstGeom>
          <a:noFill/>
        </p:spPr>
        <p:txBody>
          <a:bodyPr wrap="square">
            <a:spAutoFit/>
          </a:bodyPr>
          <a:lstStyle/>
          <a:p>
            <a:pPr>
              <a:lnSpc>
                <a:spcPct val="150000"/>
              </a:lnSpc>
            </a:pPr>
            <a:r>
              <a:rPr lang="en-US" altLang="zh-CN" b="1" dirty="0">
                <a:solidFill>
                  <a:srgbClr val="121212"/>
                </a:solidFill>
                <a:latin typeface="-apple-system"/>
              </a:rPr>
              <a:t>Why continuous?</a:t>
            </a:r>
          </a:p>
          <a:p>
            <a:pPr>
              <a:lnSpc>
                <a:spcPct val="150000"/>
              </a:lnSpc>
            </a:pPr>
            <a:r>
              <a:rPr lang="en-US" altLang="zh-CN" b="1" dirty="0">
                <a:solidFill>
                  <a:srgbClr val="121212"/>
                </a:solidFill>
                <a:latin typeface="-apple-system"/>
              </a:rPr>
              <a:t>   - discrete prompt : </a:t>
            </a:r>
            <a:r>
              <a:rPr lang="en-US" altLang="zh-CN" b="0" i="0" dirty="0">
                <a:solidFill>
                  <a:srgbClr val="121212"/>
                </a:solidFill>
                <a:effectLst/>
                <a:latin typeface="-apple-system"/>
              </a:rPr>
              <a:t>select the most </a:t>
            </a:r>
            <a:r>
              <a:rPr lang="en-US" altLang="zh-CN" b="1" i="0" u="sng" dirty="0">
                <a:solidFill>
                  <a:srgbClr val="121212"/>
                </a:solidFill>
                <a:effectLst/>
                <a:latin typeface="-apple-system"/>
              </a:rPr>
              <a:t>appropriate</a:t>
            </a:r>
            <a:r>
              <a:rPr lang="en-US" altLang="zh-CN" b="0" i="0" u="sng" dirty="0">
                <a:solidFill>
                  <a:srgbClr val="121212"/>
                </a:solidFill>
                <a:effectLst/>
                <a:latin typeface="-apple-system"/>
              </a:rPr>
              <a:t> </a:t>
            </a:r>
            <a:r>
              <a:rPr lang="en-US" altLang="zh-CN" b="0" i="0" dirty="0">
                <a:solidFill>
                  <a:srgbClr val="121212"/>
                </a:solidFill>
                <a:effectLst/>
                <a:latin typeface="-apple-system"/>
              </a:rPr>
              <a:t>tokens from a </a:t>
            </a:r>
            <a:r>
              <a:rPr lang="en-US" altLang="zh-CN" b="1" i="0" u="sng" dirty="0">
                <a:solidFill>
                  <a:srgbClr val="121212"/>
                </a:solidFill>
                <a:effectLst/>
                <a:latin typeface="-apple-system"/>
              </a:rPr>
              <a:t>vocabulary</a:t>
            </a:r>
          </a:p>
          <a:p>
            <a:pPr>
              <a:lnSpc>
                <a:spcPct val="150000"/>
              </a:lnSpc>
            </a:pPr>
            <a:r>
              <a:rPr lang="en-US" altLang="zh-CN" b="1" dirty="0">
                <a:solidFill>
                  <a:srgbClr val="121212"/>
                </a:solidFill>
                <a:latin typeface="-apple-system"/>
              </a:rPr>
              <a:t>   - continuous prompt: </a:t>
            </a:r>
            <a:r>
              <a:rPr lang="en-US" altLang="zh-CN" b="0" i="0" dirty="0">
                <a:solidFill>
                  <a:srgbClr val="121212"/>
                </a:solidFill>
                <a:effectLst/>
                <a:latin typeface="-apple-system"/>
              </a:rPr>
              <a:t>add </a:t>
            </a:r>
            <a:r>
              <a:rPr lang="en-US" altLang="zh-CN" b="1" i="0" dirty="0">
                <a:solidFill>
                  <a:srgbClr val="121212"/>
                </a:solidFill>
                <a:effectLst/>
                <a:latin typeface="-apple-system"/>
              </a:rPr>
              <a:t>Pseudo</a:t>
            </a:r>
            <a:r>
              <a:rPr lang="en-US" altLang="zh-CN" b="0" i="0" dirty="0">
                <a:solidFill>
                  <a:srgbClr val="121212"/>
                </a:solidFill>
                <a:effectLst/>
                <a:latin typeface="-apple-system"/>
              </a:rPr>
              <a:t> prompt tokens and learn vector representations</a:t>
            </a:r>
            <a:endParaRPr lang="en-US" altLang="zh-CN" b="1" dirty="0">
              <a:solidFill>
                <a:srgbClr val="121212"/>
              </a:solidFill>
              <a:latin typeface="-apple-system"/>
            </a:endParaRPr>
          </a:p>
          <a:p>
            <a:pPr>
              <a:lnSpc>
                <a:spcPct val="150000"/>
              </a:lnSpc>
            </a:pPr>
            <a:r>
              <a:rPr lang="en-US" altLang="zh-CN" b="1" dirty="0">
                <a:solidFill>
                  <a:srgbClr val="121212"/>
                </a:solidFill>
                <a:latin typeface="-apple-system"/>
              </a:rPr>
              <a:t>    </a:t>
            </a:r>
            <a:endParaRPr lang="en-US" altLang="zh-CN" dirty="0">
              <a:solidFill>
                <a:srgbClr val="121212"/>
              </a:solidFill>
              <a:latin typeface="-apple-system"/>
            </a:endParaRPr>
          </a:p>
          <a:p>
            <a:pPr>
              <a:lnSpc>
                <a:spcPct val="150000"/>
              </a:lnSpc>
            </a:pPr>
            <a:r>
              <a:rPr lang="en-US" altLang="zh-CN" dirty="0">
                <a:solidFill>
                  <a:srgbClr val="121212"/>
                </a:solidFill>
                <a:latin typeface="-apple-system"/>
              </a:rPr>
              <a:t> </a:t>
            </a:r>
            <a:endParaRPr lang="zh-CN" altLang="en-US" dirty="0">
              <a:solidFill>
                <a:srgbClr val="121212"/>
              </a:solidFill>
              <a:latin typeface="-apple-system"/>
            </a:endParaRPr>
          </a:p>
        </p:txBody>
      </p:sp>
      <p:pic>
        <p:nvPicPr>
          <p:cNvPr id="9" name="图片 8">
            <a:extLst>
              <a:ext uri="{FF2B5EF4-FFF2-40B4-BE49-F238E27FC236}">
                <a16:creationId xmlns:a16="http://schemas.microsoft.com/office/drawing/2014/main" id="{2457F5AC-F758-8D50-A416-1B328C1302DF}"/>
              </a:ext>
            </a:extLst>
          </p:cNvPr>
          <p:cNvPicPr>
            <a:picLocks noChangeAspect="1"/>
          </p:cNvPicPr>
          <p:nvPr/>
        </p:nvPicPr>
        <p:blipFill>
          <a:blip r:embed="rId3"/>
          <a:stretch>
            <a:fillRect/>
          </a:stretch>
        </p:blipFill>
        <p:spPr>
          <a:xfrm>
            <a:off x="1225100" y="2912150"/>
            <a:ext cx="4965727" cy="1578046"/>
          </a:xfrm>
          <a:prstGeom prst="rect">
            <a:avLst/>
          </a:prstGeom>
        </p:spPr>
      </p:pic>
      <p:pic>
        <p:nvPicPr>
          <p:cNvPr id="11" name="图片 10">
            <a:extLst>
              <a:ext uri="{FF2B5EF4-FFF2-40B4-BE49-F238E27FC236}">
                <a16:creationId xmlns:a16="http://schemas.microsoft.com/office/drawing/2014/main" id="{BB717269-A6B3-1EEC-B0C0-0F4F36AE177A}"/>
              </a:ext>
            </a:extLst>
          </p:cNvPr>
          <p:cNvPicPr>
            <a:picLocks noChangeAspect="1"/>
          </p:cNvPicPr>
          <p:nvPr/>
        </p:nvPicPr>
        <p:blipFill>
          <a:blip r:embed="rId4"/>
          <a:stretch>
            <a:fillRect/>
          </a:stretch>
        </p:blipFill>
        <p:spPr>
          <a:xfrm>
            <a:off x="4762498" y="4490196"/>
            <a:ext cx="5395747" cy="1190068"/>
          </a:xfrm>
          <a:prstGeom prst="rect">
            <a:avLst/>
          </a:prstGeom>
        </p:spPr>
      </p:pic>
      <p:sp>
        <p:nvSpPr>
          <p:cNvPr id="12" name="箭头: 右 11">
            <a:extLst>
              <a:ext uri="{FF2B5EF4-FFF2-40B4-BE49-F238E27FC236}">
                <a16:creationId xmlns:a16="http://schemas.microsoft.com/office/drawing/2014/main" id="{B86DDABD-EFE1-CD79-01D1-D3F917DABAA5}"/>
              </a:ext>
            </a:extLst>
          </p:cNvPr>
          <p:cNvSpPr/>
          <p:nvPr/>
        </p:nvSpPr>
        <p:spPr>
          <a:xfrm>
            <a:off x="3444536" y="5260335"/>
            <a:ext cx="497149" cy="489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863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Architecture</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14</a:t>
            </a:fld>
            <a:endParaRPr lang="zh-CN" altLang="en-US"/>
          </a:p>
        </p:txBody>
      </p:sp>
      <p:sp>
        <p:nvSpPr>
          <p:cNvPr id="7" name="文本占位符 6"/>
          <p:cNvSpPr>
            <a:spLocks noGrp="1"/>
          </p:cNvSpPr>
          <p:nvPr>
            <p:ph type="body" sz="quarter" idx="13"/>
          </p:nvPr>
        </p:nvSpPr>
        <p:spPr/>
        <p:txBody>
          <a:bodyPr/>
          <a:lstStyle/>
          <a:p>
            <a:r>
              <a:rPr kumimoji="1" lang="en-US" altLang="zh-CN" dirty="0"/>
              <a:t>Method</a:t>
            </a:r>
            <a:endParaRPr kumimoji="1" lang="zh-CN" altLang="en-US" dirty="0"/>
          </a:p>
        </p:txBody>
      </p:sp>
      <p:sp>
        <p:nvSpPr>
          <p:cNvPr id="3" name="文本框 2"/>
          <p:cNvSpPr txBox="1"/>
          <p:nvPr/>
        </p:nvSpPr>
        <p:spPr>
          <a:xfrm>
            <a:off x="1123386" y="1624687"/>
            <a:ext cx="8837359" cy="2957861"/>
          </a:xfrm>
          <a:prstGeom prst="rect">
            <a:avLst/>
          </a:prstGeom>
          <a:noFill/>
        </p:spPr>
        <p:txBody>
          <a:bodyPr wrap="square">
            <a:spAutoFit/>
          </a:bodyPr>
          <a:lstStyle/>
          <a:p>
            <a:pPr>
              <a:lnSpc>
                <a:spcPct val="150000"/>
              </a:lnSpc>
            </a:pPr>
            <a:r>
              <a:rPr lang="en-US" altLang="zh-CN" b="1" dirty="0"/>
              <a:t>Template T:</a:t>
            </a:r>
          </a:p>
          <a:p>
            <a:pPr>
              <a:lnSpc>
                <a:spcPct val="150000"/>
              </a:lnSpc>
            </a:pPr>
            <a:r>
              <a:rPr lang="en-US" altLang="zh-CN" b="1" dirty="0"/>
              <a:t>  </a:t>
            </a:r>
            <a:r>
              <a:rPr lang="en-US" altLang="zh-CN" dirty="0">
                <a:solidFill>
                  <a:srgbClr val="121212"/>
                </a:solidFill>
                <a:latin typeface="-apple-system"/>
              </a:rPr>
              <a:t>-Context x : </a:t>
            </a:r>
            <a:r>
              <a:rPr lang="en-US" altLang="zh-CN" b="0" i="0" dirty="0">
                <a:solidFill>
                  <a:srgbClr val="121212"/>
                </a:solidFill>
                <a:effectLst/>
                <a:latin typeface="-apple-system"/>
              </a:rPr>
              <a:t>depends on the task or your design</a:t>
            </a:r>
            <a:endParaRPr lang="en-US" altLang="zh-CN" dirty="0">
              <a:solidFill>
                <a:srgbClr val="121212"/>
              </a:solidFill>
              <a:latin typeface="-apple-system"/>
            </a:endParaRPr>
          </a:p>
          <a:p>
            <a:pPr>
              <a:lnSpc>
                <a:spcPct val="150000"/>
              </a:lnSpc>
            </a:pPr>
            <a:r>
              <a:rPr lang="en-US" altLang="zh-CN" dirty="0">
                <a:solidFill>
                  <a:srgbClr val="121212"/>
                </a:solidFill>
                <a:latin typeface="-apple-system"/>
              </a:rPr>
              <a:t>  -Target Y : the answer</a:t>
            </a:r>
          </a:p>
          <a:p>
            <a:pPr>
              <a:lnSpc>
                <a:spcPct val="150000"/>
              </a:lnSpc>
            </a:pPr>
            <a:r>
              <a:rPr lang="en-US" altLang="zh-CN" dirty="0">
                <a:solidFill>
                  <a:srgbClr val="121212"/>
                </a:solidFill>
                <a:latin typeface="-apple-system"/>
              </a:rPr>
              <a:t>  -Prompt : Pseudo tokens</a:t>
            </a:r>
          </a:p>
          <a:p>
            <a:pPr>
              <a:lnSpc>
                <a:spcPct val="150000"/>
              </a:lnSpc>
            </a:pPr>
            <a:endParaRPr lang="en-US" altLang="zh-CN" dirty="0">
              <a:solidFill>
                <a:srgbClr val="121212"/>
              </a:solidFill>
              <a:latin typeface="-apple-system"/>
            </a:endParaRPr>
          </a:p>
          <a:p>
            <a:pPr>
              <a:lnSpc>
                <a:spcPct val="150000"/>
              </a:lnSpc>
            </a:pPr>
            <a:r>
              <a:rPr lang="en-US" altLang="zh-CN" dirty="0">
                <a:solidFill>
                  <a:srgbClr val="121212"/>
                </a:solidFill>
                <a:latin typeface="-apple-system"/>
              </a:rPr>
              <a:t>Task : </a:t>
            </a:r>
            <a:r>
              <a:rPr lang="en-US" altLang="zh-CN" b="0" i="1" dirty="0">
                <a:solidFill>
                  <a:srgbClr val="121212"/>
                </a:solidFill>
                <a:effectLst/>
                <a:latin typeface="-apple-system"/>
              </a:rPr>
              <a:t>what is the capital of Britain?</a:t>
            </a:r>
            <a:endParaRPr lang="en-US" altLang="zh-CN" dirty="0">
              <a:solidFill>
                <a:srgbClr val="121212"/>
              </a:solidFill>
              <a:latin typeface="-apple-system"/>
            </a:endParaRPr>
          </a:p>
          <a:p>
            <a:pPr>
              <a:lnSpc>
                <a:spcPct val="150000"/>
              </a:lnSpc>
            </a:pPr>
            <a:r>
              <a:rPr lang="en-US" altLang="zh-CN" dirty="0">
                <a:solidFill>
                  <a:srgbClr val="121212"/>
                </a:solidFill>
                <a:latin typeface="-apple-system"/>
              </a:rPr>
              <a:t> </a:t>
            </a:r>
            <a:endParaRPr lang="zh-CN" altLang="en-US" dirty="0">
              <a:solidFill>
                <a:srgbClr val="121212"/>
              </a:solidFill>
              <a:latin typeface="-apple-system"/>
            </a:endParaRPr>
          </a:p>
        </p:txBody>
      </p:sp>
      <p:pic>
        <p:nvPicPr>
          <p:cNvPr id="9" name="图片 8"/>
          <p:cNvPicPr>
            <a:picLocks noChangeAspect="1"/>
          </p:cNvPicPr>
          <p:nvPr/>
        </p:nvPicPr>
        <p:blipFill>
          <a:blip r:embed="rId3"/>
          <a:stretch>
            <a:fillRect/>
          </a:stretch>
        </p:blipFill>
        <p:spPr>
          <a:xfrm>
            <a:off x="1198485" y="4337945"/>
            <a:ext cx="6267635" cy="12343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sym typeface="+mn-ea"/>
              </a:rPr>
              <a:t>Architecture</a:t>
            </a:r>
            <a:endParaRPr kumimoji="1" lang="en-US" altLang="zh-CN"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15</a:t>
            </a:fld>
            <a:endParaRPr lang="zh-CN" altLang="en-US"/>
          </a:p>
        </p:txBody>
      </p:sp>
      <p:sp>
        <p:nvSpPr>
          <p:cNvPr id="7" name="文本占位符 6"/>
          <p:cNvSpPr>
            <a:spLocks noGrp="1"/>
          </p:cNvSpPr>
          <p:nvPr>
            <p:ph type="body" sz="quarter" idx="13"/>
          </p:nvPr>
        </p:nvSpPr>
        <p:spPr/>
        <p:txBody>
          <a:bodyPr/>
          <a:lstStyle/>
          <a:p>
            <a:r>
              <a:rPr kumimoji="1" lang="en-US" altLang="zh-CN" dirty="0"/>
              <a:t>Method</a:t>
            </a:r>
            <a:endParaRPr kumimoji="1" lang="zh-CN" altLang="en-US" dirty="0"/>
          </a:p>
        </p:txBody>
      </p:sp>
      <p:pic>
        <p:nvPicPr>
          <p:cNvPr id="10" name="图片 9"/>
          <p:cNvPicPr>
            <a:picLocks noChangeAspect="1"/>
          </p:cNvPicPr>
          <p:nvPr/>
        </p:nvPicPr>
        <p:blipFill>
          <a:blip r:embed="rId3"/>
          <a:stretch>
            <a:fillRect/>
          </a:stretch>
        </p:blipFill>
        <p:spPr>
          <a:xfrm>
            <a:off x="1376318" y="5163500"/>
            <a:ext cx="4114800" cy="742122"/>
          </a:xfrm>
          <a:prstGeom prst="rect">
            <a:avLst/>
          </a:prstGeom>
        </p:spPr>
      </p:pic>
      <p:sp>
        <p:nvSpPr>
          <p:cNvPr id="13" name="文本框 12"/>
          <p:cNvSpPr txBox="1"/>
          <p:nvPr/>
        </p:nvSpPr>
        <p:spPr>
          <a:xfrm>
            <a:off x="529442" y="3437440"/>
            <a:ext cx="1384917" cy="880369"/>
          </a:xfrm>
          <a:prstGeom prst="rect">
            <a:avLst/>
          </a:prstGeom>
          <a:noFill/>
        </p:spPr>
        <p:txBody>
          <a:bodyPr wrap="square">
            <a:spAutoFit/>
          </a:bodyPr>
          <a:lstStyle/>
          <a:p>
            <a:pPr>
              <a:lnSpc>
                <a:spcPct val="150000"/>
              </a:lnSpc>
            </a:pPr>
            <a:r>
              <a:rPr lang="en-US" altLang="zh-CN" b="1" dirty="0"/>
              <a:t>Template :</a:t>
            </a:r>
          </a:p>
          <a:p>
            <a:pPr>
              <a:lnSpc>
                <a:spcPct val="150000"/>
              </a:lnSpc>
            </a:pPr>
            <a:r>
              <a:rPr lang="en-US" altLang="zh-CN" dirty="0">
                <a:solidFill>
                  <a:srgbClr val="121212"/>
                </a:solidFill>
                <a:latin typeface="-apple-system"/>
              </a:rPr>
              <a:t> </a:t>
            </a:r>
            <a:endParaRPr lang="zh-CN" altLang="en-US" dirty="0">
              <a:solidFill>
                <a:srgbClr val="121212"/>
              </a:solidFill>
              <a:latin typeface="-apple-system"/>
            </a:endParaRPr>
          </a:p>
        </p:txBody>
      </p:sp>
      <p:pic>
        <p:nvPicPr>
          <p:cNvPr id="3" name="图片 2"/>
          <p:cNvPicPr>
            <a:picLocks noChangeAspect="1"/>
          </p:cNvPicPr>
          <p:nvPr/>
        </p:nvPicPr>
        <p:blipFill>
          <a:blip r:embed="rId4"/>
          <a:stretch>
            <a:fillRect/>
          </a:stretch>
        </p:blipFill>
        <p:spPr>
          <a:xfrm>
            <a:off x="5201920" y="2638425"/>
            <a:ext cx="6400800" cy="3267075"/>
          </a:xfrm>
          <a:prstGeom prst="rect">
            <a:avLst/>
          </a:prstGeom>
        </p:spPr>
      </p:pic>
      <p:pic>
        <p:nvPicPr>
          <p:cNvPr id="14" name="图片 13"/>
          <p:cNvPicPr>
            <a:picLocks noChangeAspect="1"/>
          </p:cNvPicPr>
          <p:nvPr/>
        </p:nvPicPr>
        <p:blipFill>
          <a:blip r:embed="rId5"/>
          <a:stretch>
            <a:fillRect/>
          </a:stretch>
        </p:blipFill>
        <p:spPr>
          <a:xfrm>
            <a:off x="962025" y="1536065"/>
            <a:ext cx="3076575" cy="371475"/>
          </a:xfrm>
          <a:prstGeom prst="rect">
            <a:avLst/>
          </a:prstGeom>
        </p:spPr>
      </p:pic>
      <p:pic>
        <p:nvPicPr>
          <p:cNvPr id="15" name="图片 14"/>
          <p:cNvPicPr>
            <a:picLocks noChangeAspect="1"/>
          </p:cNvPicPr>
          <p:nvPr/>
        </p:nvPicPr>
        <p:blipFill>
          <a:blip r:embed="rId6"/>
          <a:stretch>
            <a:fillRect/>
          </a:stretch>
        </p:blipFill>
        <p:spPr>
          <a:xfrm>
            <a:off x="6506845" y="1497330"/>
            <a:ext cx="3286125" cy="447675"/>
          </a:xfrm>
          <a:prstGeom prst="rect">
            <a:avLst/>
          </a:prstGeom>
        </p:spPr>
      </p:pic>
      <p:sp>
        <p:nvSpPr>
          <p:cNvPr id="16" name="右箭头 15"/>
          <p:cNvSpPr/>
          <p:nvPr/>
        </p:nvSpPr>
        <p:spPr>
          <a:xfrm>
            <a:off x="4612640" y="1640205"/>
            <a:ext cx="1432560" cy="16256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290060" y="1776730"/>
            <a:ext cx="2077085" cy="645160"/>
          </a:xfrm>
          <a:prstGeom prst="rect">
            <a:avLst/>
          </a:prstGeom>
          <a:noFill/>
        </p:spPr>
        <p:txBody>
          <a:bodyPr wrap="square" rtlCol="0">
            <a:spAutoFit/>
          </a:bodyPr>
          <a:lstStyle/>
          <a:p>
            <a:r>
              <a:rPr lang="en-US" altLang="zh-CN"/>
              <a:t>pre-trained embedding layers</a:t>
            </a:r>
          </a:p>
        </p:txBody>
      </p:sp>
      <p:pic>
        <p:nvPicPr>
          <p:cNvPr id="19" name="图片 18"/>
          <p:cNvPicPr>
            <a:picLocks noChangeAspect="1"/>
          </p:cNvPicPr>
          <p:nvPr/>
        </p:nvPicPr>
        <p:blipFill>
          <a:blip r:embed="rId7"/>
          <a:stretch>
            <a:fillRect/>
          </a:stretch>
        </p:blipFill>
        <p:spPr>
          <a:xfrm>
            <a:off x="962025" y="2592705"/>
            <a:ext cx="6257925" cy="371475"/>
          </a:xfrm>
          <a:prstGeom prst="rect">
            <a:avLst/>
          </a:prstGeom>
        </p:spPr>
      </p:pic>
      <p:pic>
        <p:nvPicPr>
          <p:cNvPr id="20" name="图片 19"/>
          <p:cNvPicPr>
            <a:picLocks noChangeAspect="1"/>
          </p:cNvPicPr>
          <p:nvPr/>
        </p:nvPicPr>
        <p:blipFill>
          <a:blip r:embed="rId8"/>
          <a:stretch>
            <a:fillRect/>
          </a:stretch>
        </p:blipFill>
        <p:spPr>
          <a:xfrm>
            <a:off x="1914525" y="3988435"/>
            <a:ext cx="3028950" cy="514350"/>
          </a:xfrm>
          <a:prstGeom prst="rect">
            <a:avLst/>
          </a:prstGeom>
        </p:spPr>
      </p:pic>
      <p:sp>
        <p:nvSpPr>
          <p:cNvPr id="21" name="下箭头 20"/>
          <p:cNvSpPr/>
          <p:nvPr/>
        </p:nvSpPr>
        <p:spPr>
          <a:xfrm>
            <a:off x="3255645" y="4766945"/>
            <a:ext cx="355600" cy="396240"/>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P-tuning</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16</a:t>
            </a:fld>
            <a:endParaRPr lang="zh-CN" altLang="en-US"/>
          </a:p>
        </p:txBody>
      </p:sp>
      <p:sp>
        <p:nvSpPr>
          <p:cNvPr id="7" name="文本占位符 6"/>
          <p:cNvSpPr>
            <a:spLocks noGrp="1"/>
          </p:cNvSpPr>
          <p:nvPr>
            <p:ph type="body" sz="quarter" idx="13"/>
          </p:nvPr>
        </p:nvSpPr>
        <p:spPr/>
        <p:txBody>
          <a:bodyPr/>
          <a:lstStyle/>
          <a:p>
            <a:r>
              <a:rPr kumimoji="1" lang="en-US" altLang="zh-CN" dirty="0"/>
              <a:t>Method</a:t>
            </a:r>
            <a:endParaRPr kumimoji="1" lang="zh-CN" altLang="en-US" dirty="0"/>
          </a:p>
        </p:txBody>
      </p:sp>
      <p:pic>
        <p:nvPicPr>
          <p:cNvPr id="8" name="图片 7"/>
          <p:cNvPicPr>
            <a:picLocks noChangeAspect="1"/>
          </p:cNvPicPr>
          <p:nvPr/>
        </p:nvPicPr>
        <p:blipFill>
          <a:blip r:embed="rId3"/>
          <a:stretch>
            <a:fillRect/>
          </a:stretch>
        </p:blipFill>
        <p:spPr>
          <a:xfrm>
            <a:off x="960083" y="1638218"/>
            <a:ext cx="10271833" cy="2500446"/>
          </a:xfrm>
          <a:prstGeom prst="rect">
            <a:avLst/>
          </a:prstGeom>
        </p:spPr>
      </p:pic>
      <p:pic>
        <p:nvPicPr>
          <p:cNvPr id="10" name="图片 9"/>
          <p:cNvPicPr>
            <a:picLocks noChangeAspect="1"/>
          </p:cNvPicPr>
          <p:nvPr/>
        </p:nvPicPr>
        <p:blipFill>
          <a:blip r:embed="rId4"/>
          <a:stretch>
            <a:fillRect/>
          </a:stretch>
        </p:blipFill>
        <p:spPr>
          <a:xfrm>
            <a:off x="1609998" y="4435790"/>
            <a:ext cx="4114800" cy="742122"/>
          </a:xfrm>
          <a:prstGeom prst="rect">
            <a:avLst/>
          </a:prstGeom>
        </p:spPr>
      </p:pic>
      <p:pic>
        <p:nvPicPr>
          <p:cNvPr id="12" name="图片 11"/>
          <p:cNvPicPr>
            <a:picLocks noChangeAspect="1"/>
          </p:cNvPicPr>
          <p:nvPr/>
        </p:nvPicPr>
        <p:blipFill>
          <a:blip r:embed="rId5"/>
          <a:stretch>
            <a:fillRect/>
          </a:stretch>
        </p:blipFill>
        <p:spPr>
          <a:xfrm>
            <a:off x="6603185" y="4435790"/>
            <a:ext cx="4548832" cy="731324"/>
          </a:xfrm>
          <a:prstGeom prst="rect">
            <a:avLst/>
          </a:prstGeom>
        </p:spPr>
      </p:pic>
      <p:sp>
        <p:nvSpPr>
          <p:cNvPr id="13" name="文本框 12"/>
          <p:cNvSpPr txBox="1"/>
          <p:nvPr/>
        </p:nvSpPr>
        <p:spPr>
          <a:xfrm>
            <a:off x="529442" y="3995605"/>
            <a:ext cx="1384917" cy="880369"/>
          </a:xfrm>
          <a:prstGeom prst="rect">
            <a:avLst/>
          </a:prstGeom>
          <a:noFill/>
        </p:spPr>
        <p:txBody>
          <a:bodyPr wrap="square">
            <a:spAutoFit/>
          </a:bodyPr>
          <a:lstStyle/>
          <a:p>
            <a:pPr>
              <a:lnSpc>
                <a:spcPct val="150000"/>
              </a:lnSpc>
            </a:pPr>
            <a:r>
              <a:rPr lang="en-US" altLang="zh-CN" b="1" dirty="0"/>
              <a:t>Template :</a:t>
            </a:r>
          </a:p>
          <a:p>
            <a:pPr>
              <a:lnSpc>
                <a:spcPct val="150000"/>
              </a:lnSpc>
            </a:pPr>
            <a:r>
              <a:rPr lang="en-US" altLang="zh-CN" dirty="0">
                <a:solidFill>
                  <a:srgbClr val="121212"/>
                </a:solidFill>
                <a:latin typeface="-apple-system"/>
              </a:rPr>
              <a:t> </a:t>
            </a:r>
            <a:endParaRPr lang="zh-CN" altLang="en-US" dirty="0">
              <a:solidFill>
                <a:srgbClr val="121212"/>
              </a:solidFill>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P-tuning</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17</a:t>
            </a:fld>
            <a:endParaRPr lang="zh-CN" altLang="en-US"/>
          </a:p>
        </p:txBody>
      </p:sp>
      <p:sp>
        <p:nvSpPr>
          <p:cNvPr id="7" name="文本占位符 6"/>
          <p:cNvSpPr>
            <a:spLocks noGrp="1"/>
          </p:cNvSpPr>
          <p:nvPr>
            <p:ph type="body" sz="quarter" idx="13"/>
          </p:nvPr>
        </p:nvSpPr>
        <p:spPr/>
        <p:txBody>
          <a:bodyPr/>
          <a:lstStyle/>
          <a:p>
            <a:r>
              <a:rPr kumimoji="1" lang="en-US" altLang="zh-CN" dirty="0"/>
              <a:t>Method</a:t>
            </a:r>
            <a:endParaRPr kumimoji="1" lang="zh-CN" altLang="en-US" dirty="0"/>
          </a:p>
        </p:txBody>
      </p:sp>
      <p:sp>
        <p:nvSpPr>
          <p:cNvPr id="9" name="文本框 8"/>
          <p:cNvSpPr txBox="1"/>
          <p:nvPr/>
        </p:nvSpPr>
        <p:spPr>
          <a:xfrm>
            <a:off x="1242874" y="1772861"/>
            <a:ext cx="6910526" cy="369332"/>
          </a:xfrm>
          <a:prstGeom prst="rect">
            <a:avLst/>
          </a:prstGeom>
          <a:noFill/>
        </p:spPr>
        <p:txBody>
          <a:bodyPr wrap="square">
            <a:spAutoFit/>
          </a:bodyPr>
          <a:lstStyle/>
          <a:p>
            <a:r>
              <a:rPr lang="en-US" altLang="zh-CN" b="1" dirty="0"/>
              <a:t>How to obtain the vectors of the pseudo prompt tokens </a:t>
            </a:r>
            <a:endParaRPr lang="zh-CN" altLang="en-US" b="1" dirty="0"/>
          </a:p>
        </p:txBody>
      </p:sp>
      <p:pic>
        <p:nvPicPr>
          <p:cNvPr id="13" name="图片 12"/>
          <p:cNvPicPr>
            <a:picLocks noChangeAspect="1"/>
          </p:cNvPicPr>
          <p:nvPr/>
        </p:nvPicPr>
        <p:blipFill>
          <a:blip r:embed="rId3"/>
          <a:stretch>
            <a:fillRect/>
          </a:stretch>
        </p:blipFill>
        <p:spPr>
          <a:xfrm>
            <a:off x="1191242" y="2518050"/>
            <a:ext cx="7583470" cy="27737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Optimization</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18</a:t>
            </a:fld>
            <a:endParaRPr lang="zh-CN" altLang="en-US"/>
          </a:p>
        </p:txBody>
      </p:sp>
      <p:sp>
        <p:nvSpPr>
          <p:cNvPr id="7" name="文本占位符 6"/>
          <p:cNvSpPr>
            <a:spLocks noGrp="1"/>
          </p:cNvSpPr>
          <p:nvPr>
            <p:ph type="body" sz="quarter" idx="13"/>
          </p:nvPr>
        </p:nvSpPr>
        <p:spPr/>
        <p:txBody>
          <a:bodyPr/>
          <a:lstStyle/>
          <a:p>
            <a:r>
              <a:rPr kumimoji="1" lang="en-US" altLang="zh-CN" dirty="0"/>
              <a:t>Method</a:t>
            </a:r>
            <a:endParaRPr kumimoji="1" lang="zh-CN" altLang="en-US" dirty="0"/>
          </a:p>
        </p:txBody>
      </p:sp>
      <p:pic>
        <p:nvPicPr>
          <p:cNvPr id="8" name="图片 7"/>
          <p:cNvPicPr>
            <a:picLocks noChangeAspect="1"/>
          </p:cNvPicPr>
          <p:nvPr/>
        </p:nvPicPr>
        <p:blipFill>
          <a:blip r:embed="rId3"/>
          <a:stretch>
            <a:fillRect/>
          </a:stretch>
        </p:blipFill>
        <p:spPr>
          <a:xfrm>
            <a:off x="1136341" y="3568823"/>
            <a:ext cx="5455349" cy="1950102"/>
          </a:xfrm>
          <a:prstGeom prst="rect">
            <a:avLst/>
          </a:prstGeom>
        </p:spPr>
      </p:pic>
      <p:sp>
        <p:nvSpPr>
          <p:cNvPr id="10" name="文本框 9"/>
          <p:cNvSpPr txBox="1"/>
          <p:nvPr/>
        </p:nvSpPr>
        <p:spPr>
          <a:xfrm>
            <a:off x="1136341" y="1708952"/>
            <a:ext cx="8025413" cy="1477328"/>
          </a:xfrm>
          <a:prstGeom prst="rect">
            <a:avLst/>
          </a:prstGeom>
          <a:noFill/>
        </p:spPr>
        <p:txBody>
          <a:bodyPr wrap="square">
            <a:spAutoFit/>
          </a:bodyPr>
          <a:lstStyle/>
          <a:p>
            <a:r>
              <a:rPr lang="en-US" altLang="zh-CN" b="1" dirty="0"/>
              <a:t>How we obtain the vectors of the pseudo prompt tokens ?</a:t>
            </a:r>
          </a:p>
          <a:p>
            <a:r>
              <a:rPr lang="en-US" altLang="zh-CN" b="1" dirty="0"/>
              <a:t> </a:t>
            </a:r>
          </a:p>
          <a:p>
            <a:r>
              <a:rPr lang="en-US" altLang="zh-CN" b="1" dirty="0"/>
              <a:t>  -Discreteness : </a:t>
            </a:r>
            <a:r>
              <a:rPr lang="en-US" altLang="zh-CN" dirty="0">
                <a:solidFill>
                  <a:srgbClr val="121212"/>
                </a:solidFill>
                <a:latin typeface="-apple-system"/>
              </a:rPr>
              <a:t>optimizer would easily fall into local minima.</a:t>
            </a:r>
          </a:p>
          <a:p>
            <a:endParaRPr lang="en-US" altLang="zh-CN" b="1" dirty="0"/>
          </a:p>
          <a:p>
            <a:r>
              <a:rPr lang="en-US" altLang="zh-CN" b="1" dirty="0"/>
              <a:t>  -Association : </a:t>
            </a:r>
            <a:r>
              <a:rPr lang="en-US" altLang="zh-CN" dirty="0">
                <a:solidFill>
                  <a:srgbClr val="121212"/>
                </a:solidFill>
                <a:latin typeface="-apple-system"/>
              </a:rPr>
              <a:t>hi should be dependent on each other rather than independent</a:t>
            </a:r>
            <a:endParaRPr lang="zh-CN" altLang="en-US" dirty="0">
              <a:solidFill>
                <a:srgbClr val="121212"/>
              </a:solidFill>
              <a:latin typeface="-apple-syste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Optimization</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19</a:t>
            </a:fld>
            <a:endParaRPr lang="zh-CN" altLang="en-US"/>
          </a:p>
        </p:txBody>
      </p:sp>
      <p:sp>
        <p:nvSpPr>
          <p:cNvPr id="7" name="文本占位符 6"/>
          <p:cNvSpPr>
            <a:spLocks noGrp="1"/>
          </p:cNvSpPr>
          <p:nvPr>
            <p:ph type="body" sz="quarter" idx="13"/>
          </p:nvPr>
        </p:nvSpPr>
        <p:spPr/>
        <p:txBody>
          <a:bodyPr/>
          <a:lstStyle/>
          <a:p>
            <a:r>
              <a:rPr kumimoji="1" lang="en-US" altLang="zh-CN" dirty="0"/>
              <a:t>Method</a:t>
            </a:r>
            <a:endParaRPr kumimoji="1" lang="zh-CN" altLang="en-US" dirty="0"/>
          </a:p>
        </p:txBody>
      </p:sp>
      <p:pic>
        <p:nvPicPr>
          <p:cNvPr id="9" name="图片 8"/>
          <p:cNvPicPr>
            <a:picLocks noChangeAspect="1"/>
          </p:cNvPicPr>
          <p:nvPr/>
        </p:nvPicPr>
        <p:blipFill>
          <a:blip r:embed="rId3"/>
          <a:stretch>
            <a:fillRect/>
          </a:stretch>
        </p:blipFill>
        <p:spPr>
          <a:xfrm>
            <a:off x="5397625" y="1544352"/>
            <a:ext cx="5808284" cy="3951728"/>
          </a:xfrm>
          <a:prstGeom prst="rect">
            <a:avLst/>
          </a:prstGeom>
        </p:spPr>
      </p:pic>
      <p:pic>
        <p:nvPicPr>
          <p:cNvPr id="12" name="图片 11"/>
          <p:cNvPicPr>
            <a:picLocks noChangeAspect="1"/>
          </p:cNvPicPr>
          <p:nvPr/>
        </p:nvPicPr>
        <p:blipFill>
          <a:blip r:embed="rId4"/>
          <a:stretch>
            <a:fillRect/>
          </a:stretch>
        </p:blipFill>
        <p:spPr>
          <a:xfrm>
            <a:off x="986091" y="3968432"/>
            <a:ext cx="3372321" cy="866896"/>
          </a:xfrm>
          <a:prstGeom prst="rect">
            <a:avLst/>
          </a:prstGeom>
        </p:spPr>
      </p:pic>
      <p:sp>
        <p:nvSpPr>
          <p:cNvPr id="14" name="文本框 13"/>
          <p:cNvSpPr txBox="1"/>
          <p:nvPr/>
        </p:nvSpPr>
        <p:spPr>
          <a:xfrm>
            <a:off x="898089" y="2328169"/>
            <a:ext cx="4219497" cy="1200329"/>
          </a:xfrm>
          <a:prstGeom prst="rect">
            <a:avLst/>
          </a:prstGeom>
          <a:noFill/>
        </p:spPr>
        <p:txBody>
          <a:bodyPr wrap="square">
            <a:spAutoFit/>
          </a:bodyPr>
          <a:lstStyle/>
          <a:p>
            <a:r>
              <a:rPr lang="en-US" altLang="zh-CN" dirty="0">
                <a:solidFill>
                  <a:srgbClr val="121212"/>
                </a:solidFill>
                <a:latin typeface="-apple-system"/>
              </a:rPr>
              <a:t>B</a:t>
            </a:r>
            <a:r>
              <a:rPr lang="zh-CN" altLang="en-US" dirty="0">
                <a:solidFill>
                  <a:srgbClr val="121212"/>
                </a:solidFill>
                <a:latin typeface="-apple-system"/>
              </a:rPr>
              <a:t>idirectional long-short term memory networks (LSTM)</a:t>
            </a:r>
            <a:endParaRPr lang="en-US" altLang="zh-CN" dirty="0">
              <a:solidFill>
                <a:srgbClr val="121212"/>
              </a:solidFill>
              <a:latin typeface="-apple-system"/>
            </a:endParaRPr>
          </a:p>
          <a:p>
            <a:r>
              <a:rPr lang="zh-CN" altLang="en-US" dirty="0">
                <a:solidFill>
                  <a:srgbClr val="121212"/>
                </a:solidFill>
                <a:latin typeface="-apple-system"/>
              </a:rPr>
              <a:t>ReLU activated two-layer multilayer perceptron (MLP)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Background</a:t>
            </a:r>
            <a:endParaRPr lang="zh-CN" altLang="en-US" dirty="0"/>
          </a:p>
        </p:txBody>
      </p:sp>
      <p:sp>
        <p:nvSpPr>
          <p:cNvPr id="9" name="文本占位符 8"/>
          <p:cNvSpPr>
            <a:spLocks noGrp="1"/>
          </p:cNvSpPr>
          <p:nvPr>
            <p:ph type="body" idx="1"/>
          </p:nvPr>
        </p:nvSpPr>
        <p:spPr/>
        <p:txBody>
          <a:bodyPr/>
          <a:lstStyle/>
          <a:p>
            <a:r>
              <a:rPr lang="en-US" altLang="zh-CN" dirty="0"/>
              <a:t>About prompt</a:t>
            </a:r>
            <a:endParaRPr lang="zh-CN" altLang="en-US"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Optimization</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20</a:t>
            </a:fld>
            <a:endParaRPr lang="zh-CN" altLang="en-US"/>
          </a:p>
        </p:txBody>
      </p:sp>
      <p:sp>
        <p:nvSpPr>
          <p:cNvPr id="7" name="文本占位符 6"/>
          <p:cNvSpPr>
            <a:spLocks noGrp="1"/>
          </p:cNvSpPr>
          <p:nvPr>
            <p:ph type="body" sz="quarter" idx="13"/>
          </p:nvPr>
        </p:nvSpPr>
        <p:spPr/>
        <p:txBody>
          <a:bodyPr/>
          <a:lstStyle/>
          <a:p>
            <a:r>
              <a:rPr kumimoji="1" lang="en-US" altLang="zh-CN" dirty="0"/>
              <a:t>Method</a:t>
            </a:r>
            <a:endParaRPr kumimoji="1" lang="zh-CN" altLang="en-US" dirty="0"/>
          </a:p>
        </p:txBody>
      </p:sp>
      <p:sp>
        <p:nvSpPr>
          <p:cNvPr id="10" name="文本框 9">
            <a:extLst>
              <a:ext uri="{FF2B5EF4-FFF2-40B4-BE49-F238E27FC236}">
                <a16:creationId xmlns:a16="http://schemas.microsoft.com/office/drawing/2014/main" id="{FCB458B6-7159-EACE-659C-0741D923EE9B}"/>
              </a:ext>
            </a:extLst>
          </p:cNvPr>
          <p:cNvSpPr txBox="1"/>
          <p:nvPr/>
        </p:nvSpPr>
        <p:spPr>
          <a:xfrm>
            <a:off x="992687" y="1478133"/>
            <a:ext cx="8488664" cy="1754326"/>
          </a:xfrm>
          <a:prstGeom prst="rect">
            <a:avLst/>
          </a:prstGeom>
          <a:noFill/>
        </p:spPr>
        <p:txBody>
          <a:bodyPr wrap="square">
            <a:spAutoFit/>
          </a:bodyPr>
          <a:lstStyle/>
          <a:p>
            <a:r>
              <a:rPr lang="en-US" altLang="zh-CN" b="1" dirty="0"/>
              <a:t>Final model:</a:t>
            </a:r>
          </a:p>
          <a:p>
            <a:r>
              <a:rPr lang="en-US" altLang="zh-CN" dirty="0">
                <a:solidFill>
                  <a:srgbClr val="121212"/>
                </a:solidFill>
                <a:latin typeface="-apple-system"/>
              </a:rPr>
              <a:t> -Discard LSTM:</a:t>
            </a:r>
          </a:p>
          <a:p>
            <a:r>
              <a:rPr lang="en-US" altLang="zh-CN" dirty="0">
                <a:solidFill>
                  <a:srgbClr val="121212"/>
                </a:solidFill>
                <a:latin typeface="-apple-system"/>
              </a:rPr>
              <a:t>LSTM head is several magnitude orders smaller than the pre-trained model.</a:t>
            </a:r>
          </a:p>
          <a:p>
            <a:endParaRPr lang="en-US" altLang="zh-CN" b="1" dirty="0">
              <a:solidFill>
                <a:srgbClr val="121212"/>
              </a:solidFill>
              <a:latin typeface="-apple-system"/>
            </a:endParaRPr>
          </a:p>
          <a:p>
            <a:endParaRPr lang="en-US" altLang="zh-CN" b="1" dirty="0">
              <a:solidFill>
                <a:srgbClr val="121212"/>
              </a:solidFill>
              <a:latin typeface="-apple-system"/>
            </a:endParaRPr>
          </a:p>
          <a:p>
            <a:endParaRPr lang="zh-CN" altLang="en-US" dirty="0">
              <a:solidFill>
                <a:srgbClr val="121212"/>
              </a:solidFill>
              <a:latin typeface="-apple-system"/>
            </a:endParaRPr>
          </a:p>
        </p:txBody>
      </p:sp>
      <p:pic>
        <p:nvPicPr>
          <p:cNvPr id="9" name="图片 8">
            <a:extLst>
              <a:ext uri="{FF2B5EF4-FFF2-40B4-BE49-F238E27FC236}">
                <a16:creationId xmlns:a16="http://schemas.microsoft.com/office/drawing/2014/main" id="{6E5C98B5-B972-BA0E-D2E7-A635A89ABBD5}"/>
              </a:ext>
            </a:extLst>
          </p:cNvPr>
          <p:cNvPicPr>
            <a:picLocks noChangeAspect="1"/>
          </p:cNvPicPr>
          <p:nvPr/>
        </p:nvPicPr>
        <p:blipFill>
          <a:blip r:embed="rId3"/>
          <a:stretch>
            <a:fillRect/>
          </a:stretch>
        </p:blipFill>
        <p:spPr>
          <a:xfrm>
            <a:off x="1654881" y="2681158"/>
            <a:ext cx="6215234" cy="3184383"/>
          </a:xfrm>
          <a:prstGeom prst="rect">
            <a:avLst/>
          </a:prstGeom>
        </p:spPr>
      </p:pic>
      <p:pic>
        <p:nvPicPr>
          <p:cNvPr id="12" name="图片 11">
            <a:extLst>
              <a:ext uri="{FF2B5EF4-FFF2-40B4-BE49-F238E27FC236}">
                <a16:creationId xmlns:a16="http://schemas.microsoft.com/office/drawing/2014/main" id="{724D9C56-2A4E-8903-E713-568D0F671CC5}"/>
              </a:ext>
            </a:extLst>
          </p:cNvPr>
          <p:cNvPicPr>
            <a:picLocks noChangeAspect="1"/>
          </p:cNvPicPr>
          <p:nvPr/>
        </p:nvPicPr>
        <p:blipFill>
          <a:blip r:embed="rId4"/>
          <a:stretch>
            <a:fillRect/>
          </a:stretch>
        </p:blipFill>
        <p:spPr>
          <a:xfrm>
            <a:off x="7718694" y="3261023"/>
            <a:ext cx="3785391" cy="729038"/>
          </a:xfrm>
          <a:prstGeom prst="rect">
            <a:avLst/>
          </a:prstGeom>
        </p:spPr>
      </p:pic>
    </p:spTree>
    <p:extLst>
      <p:ext uri="{BB962C8B-B14F-4D97-AF65-F5344CB8AC3E}">
        <p14:creationId xmlns:p14="http://schemas.microsoft.com/office/powerpoint/2010/main" val="894790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Experiment</a:t>
            </a:r>
            <a:endParaRPr lang="zh-CN" altLang="en-US" dirty="0"/>
          </a:p>
        </p:txBody>
      </p:sp>
      <p:sp>
        <p:nvSpPr>
          <p:cNvPr id="9" name="文本占位符 8"/>
          <p:cNvSpPr>
            <a:spLocks noGrp="1"/>
          </p:cNvSpPr>
          <p:nvPr>
            <p:ph type="body" idx="1"/>
          </p:nvPr>
        </p:nvSpPr>
        <p:spPr/>
        <p:txBody>
          <a:bodyPr/>
          <a:lstStyle/>
          <a:p>
            <a:r>
              <a:rPr lang="en-US" altLang="zh-CN" dirty="0"/>
              <a:t>LAMA</a:t>
            </a:r>
          </a:p>
          <a:p>
            <a:r>
              <a:rPr lang="en-US" altLang="zh-CN" dirty="0" err="1"/>
              <a:t>SuperGLUE</a:t>
            </a:r>
            <a:endParaRPr lang="zh-CN" altLang="en-US"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21</a:t>
            </a:fld>
            <a:endParaRPr lang="zh-CN" altLang="en-US"/>
          </a:p>
        </p:txBody>
      </p:sp>
    </p:spTree>
    <p:extLst>
      <p:ext uri="{BB962C8B-B14F-4D97-AF65-F5344CB8AC3E}">
        <p14:creationId xmlns:p14="http://schemas.microsoft.com/office/powerpoint/2010/main" val="98478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LAMA</a:t>
            </a:r>
            <a:r>
              <a:rPr kumimoji="1" lang="zh-CN" altLang="en-US" dirty="0"/>
              <a:t>（</a:t>
            </a:r>
            <a:r>
              <a:rPr kumimoji="1" lang="en-US" altLang="zh-CN" dirty="0"/>
              <a:t>Language Model Analysis</a:t>
            </a:r>
            <a:r>
              <a:rPr kumimoji="1" lang="zh-CN" altLang="en-US" dirty="0"/>
              <a:t>）</a:t>
            </a:r>
            <a:endParaRPr kumimoji="1" lang="en-US" altLang="zh-CN"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22</a:t>
            </a:fld>
            <a:endParaRPr lang="zh-CN" altLang="en-US"/>
          </a:p>
        </p:txBody>
      </p:sp>
      <p:sp>
        <p:nvSpPr>
          <p:cNvPr id="7" name="文本占位符 6"/>
          <p:cNvSpPr>
            <a:spLocks noGrp="1"/>
          </p:cNvSpPr>
          <p:nvPr>
            <p:ph type="body" sz="quarter" idx="13"/>
          </p:nvPr>
        </p:nvSpPr>
        <p:spPr/>
        <p:txBody>
          <a:bodyPr/>
          <a:lstStyle/>
          <a:p>
            <a:r>
              <a:rPr kumimoji="1" lang="en-US" altLang="zh-CN" dirty="0"/>
              <a:t>Experiment</a:t>
            </a:r>
            <a:endParaRPr kumimoji="1" lang="zh-CN" altLang="en-US" dirty="0"/>
          </a:p>
        </p:txBody>
      </p:sp>
      <p:sp>
        <p:nvSpPr>
          <p:cNvPr id="8" name="文本框 7">
            <a:extLst>
              <a:ext uri="{FF2B5EF4-FFF2-40B4-BE49-F238E27FC236}">
                <a16:creationId xmlns:a16="http://schemas.microsoft.com/office/drawing/2014/main" id="{99176D78-D5A7-5599-6335-333EA09FD2AE}"/>
              </a:ext>
            </a:extLst>
          </p:cNvPr>
          <p:cNvSpPr txBox="1"/>
          <p:nvPr/>
        </p:nvSpPr>
        <p:spPr>
          <a:xfrm>
            <a:off x="984682" y="1666328"/>
            <a:ext cx="6107836" cy="369332"/>
          </a:xfrm>
          <a:prstGeom prst="rect">
            <a:avLst/>
          </a:prstGeom>
          <a:noFill/>
        </p:spPr>
        <p:txBody>
          <a:bodyPr wrap="square">
            <a:spAutoFit/>
          </a:bodyPr>
          <a:lstStyle/>
          <a:p>
            <a:r>
              <a:rPr lang="en-US" altLang="zh-CN" b="1" dirty="0"/>
              <a:t>LAMA knowledge probing – model be fixed</a:t>
            </a:r>
            <a:endParaRPr lang="zh-CN" altLang="en-US" b="1" dirty="0"/>
          </a:p>
        </p:txBody>
      </p:sp>
      <p:pic>
        <p:nvPicPr>
          <p:cNvPr id="10" name="图片 9">
            <a:extLst>
              <a:ext uri="{FF2B5EF4-FFF2-40B4-BE49-F238E27FC236}">
                <a16:creationId xmlns:a16="http://schemas.microsoft.com/office/drawing/2014/main" id="{BA008041-4C08-DCC6-A078-02D58E7190F0}"/>
              </a:ext>
            </a:extLst>
          </p:cNvPr>
          <p:cNvPicPr>
            <a:picLocks noChangeAspect="1"/>
          </p:cNvPicPr>
          <p:nvPr/>
        </p:nvPicPr>
        <p:blipFill>
          <a:blip r:embed="rId3"/>
          <a:stretch>
            <a:fillRect/>
          </a:stretch>
        </p:blipFill>
        <p:spPr>
          <a:xfrm>
            <a:off x="1263779" y="2820243"/>
            <a:ext cx="9859751" cy="2495898"/>
          </a:xfrm>
          <a:prstGeom prst="rect">
            <a:avLst/>
          </a:prstGeom>
        </p:spPr>
      </p:pic>
    </p:spTree>
    <p:extLst>
      <p:ext uri="{BB962C8B-B14F-4D97-AF65-F5344CB8AC3E}">
        <p14:creationId xmlns:p14="http://schemas.microsoft.com/office/powerpoint/2010/main" val="417314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DB1C6-1DA8-B783-435D-EEBAF6A0CC9D}"/>
              </a:ext>
            </a:extLst>
          </p:cNvPr>
          <p:cNvSpPr>
            <a:spLocks noGrp="1"/>
          </p:cNvSpPr>
          <p:nvPr>
            <p:ph type="title"/>
          </p:nvPr>
        </p:nvSpPr>
        <p:spPr>
          <a:xfrm>
            <a:off x="440375" y="472064"/>
            <a:ext cx="10709978" cy="549275"/>
          </a:xfrm>
        </p:spPr>
        <p:txBody>
          <a:bodyPr>
            <a:normAutofit fontScale="90000"/>
          </a:bodyPr>
          <a:lstStyle/>
          <a:p>
            <a:r>
              <a:rPr lang="en-US" altLang="zh-CN" dirty="0" err="1"/>
              <a:t>SuperGLUE</a:t>
            </a:r>
            <a:r>
              <a:rPr lang="en-US" altLang="zh-CN" dirty="0"/>
              <a:t>(General Language Understanding Evaluation)</a:t>
            </a:r>
            <a:endParaRPr lang="zh-CN" altLang="en-US" dirty="0"/>
          </a:p>
        </p:txBody>
      </p:sp>
      <p:sp>
        <p:nvSpPr>
          <p:cNvPr id="4" name="日期占位符 3">
            <a:extLst>
              <a:ext uri="{FF2B5EF4-FFF2-40B4-BE49-F238E27FC236}">
                <a16:creationId xmlns:a16="http://schemas.microsoft.com/office/drawing/2014/main" id="{028C2ECC-6126-5A83-74FE-7108BE0B5FD3}"/>
              </a:ext>
            </a:extLst>
          </p:cNvPr>
          <p:cNvSpPr>
            <a:spLocks noGrp="1"/>
          </p:cNvSpPr>
          <p:nvPr>
            <p:ph type="dt" sz="half" idx="10"/>
          </p:nvPr>
        </p:nvSpPr>
        <p:spPr/>
        <p:txBody>
          <a:bodyPr/>
          <a:lstStyle/>
          <a:p>
            <a:r>
              <a:rPr lang="en-US" altLang="zh-CN" dirty="0"/>
              <a:t>2023/3/29</a:t>
            </a:r>
            <a:endParaRPr lang="zh-CN" altLang="en-US" dirty="0"/>
          </a:p>
        </p:txBody>
      </p:sp>
      <p:sp>
        <p:nvSpPr>
          <p:cNvPr id="5" name="页脚占位符 4">
            <a:extLst>
              <a:ext uri="{FF2B5EF4-FFF2-40B4-BE49-F238E27FC236}">
                <a16:creationId xmlns:a16="http://schemas.microsoft.com/office/drawing/2014/main" id="{8704DE8C-82E0-FE29-80B5-5EBCFB57B3C0}"/>
              </a:ext>
            </a:extLst>
          </p:cNvPr>
          <p:cNvSpPr>
            <a:spLocks noGrp="1"/>
          </p:cNvSpPr>
          <p:nvPr>
            <p:ph type="ftr" sz="quarter" idx="11"/>
          </p:nvPr>
        </p:nvSpPr>
        <p:spPr/>
        <p:txBody>
          <a:bodyPr/>
          <a:lstStyle/>
          <a:p>
            <a:r>
              <a:rPr lang="en-US" altLang="zh-CN"/>
              <a:t>Baixuan Li</a:t>
            </a:r>
            <a:endParaRPr lang="en-US" altLang="zh-CN" dirty="0"/>
          </a:p>
        </p:txBody>
      </p:sp>
      <p:sp>
        <p:nvSpPr>
          <p:cNvPr id="6" name="灯片编号占位符 5">
            <a:extLst>
              <a:ext uri="{FF2B5EF4-FFF2-40B4-BE49-F238E27FC236}">
                <a16:creationId xmlns:a16="http://schemas.microsoft.com/office/drawing/2014/main" id="{E31DC1AE-D541-B637-EAB1-5ADD38FAE673}"/>
              </a:ext>
            </a:extLst>
          </p:cNvPr>
          <p:cNvSpPr>
            <a:spLocks noGrp="1"/>
          </p:cNvSpPr>
          <p:nvPr>
            <p:ph type="sldNum" sz="quarter" idx="12"/>
          </p:nvPr>
        </p:nvSpPr>
        <p:spPr/>
        <p:txBody>
          <a:bodyPr/>
          <a:lstStyle/>
          <a:p>
            <a:fld id="{1C2E929D-5B6B-4C41-9464-30E7EF4F72FB}" type="slidenum">
              <a:rPr lang="zh-CN" altLang="en-US" smtClean="0"/>
              <a:t>23</a:t>
            </a:fld>
            <a:endParaRPr lang="zh-CN" altLang="en-US"/>
          </a:p>
        </p:txBody>
      </p:sp>
      <p:sp>
        <p:nvSpPr>
          <p:cNvPr id="7" name="文本占位符 6">
            <a:extLst>
              <a:ext uri="{FF2B5EF4-FFF2-40B4-BE49-F238E27FC236}">
                <a16:creationId xmlns:a16="http://schemas.microsoft.com/office/drawing/2014/main" id="{528F2D38-7A16-90C3-9EFC-4B0EDFEA7568}"/>
              </a:ext>
            </a:extLst>
          </p:cNvPr>
          <p:cNvSpPr>
            <a:spLocks noGrp="1"/>
          </p:cNvSpPr>
          <p:nvPr>
            <p:ph type="body" sz="quarter" idx="13"/>
          </p:nvPr>
        </p:nvSpPr>
        <p:spPr/>
        <p:txBody>
          <a:bodyPr/>
          <a:lstStyle/>
          <a:p>
            <a:r>
              <a:rPr kumimoji="1" lang="en-US" altLang="zh-CN" dirty="0"/>
              <a:t>Experiment</a:t>
            </a:r>
            <a:endParaRPr kumimoji="1" lang="zh-CN" altLang="en-US" dirty="0"/>
          </a:p>
          <a:p>
            <a:endParaRPr lang="zh-CN" altLang="en-US" dirty="0"/>
          </a:p>
        </p:txBody>
      </p:sp>
      <p:pic>
        <p:nvPicPr>
          <p:cNvPr id="9" name="图片 8">
            <a:extLst>
              <a:ext uri="{FF2B5EF4-FFF2-40B4-BE49-F238E27FC236}">
                <a16:creationId xmlns:a16="http://schemas.microsoft.com/office/drawing/2014/main" id="{A204C03C-20EA-E027-DE8D-F72BD22DCAF0}"/>
              </a:ext>
            </a:extLst>
          </p:cNvPr>
          <p:cNvPicPr>
            <a:picLocks noChangeAspect="1"/>
          </p:cNvPicPr>
          <p:nvPr/>
        </p:nvPicPr>
        <p:blipFill>
          <a:blip r:embed="rId2"/>
          <a:stretch>
            <a:fillRect/>
          </a:stretch>
        </p:blipFill>
        <p:spPr>
          <a:xfrm>
            <a:off x="914528" y="1912387"/>
            <a:ext cx="10078857" cy="3477110"/>
          </a:xfrm>
          <a:prstGeom prst="rect">
            <a:avLst/>
          </a:prstGeom>
        </p:spPr>
      </p:pic>
    </p:spTree>
    <p:extLst>
      <p:ext uri="{BB962C8B-B14F-4D97-AF65-F5344CB8AC3E}">
        <p14:creationId xmlns:p14="http://schemas.microsoft.com/office/powerpoint/2010/main" val="2958004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DB1C6-1DA8-B783-435D-EEBAF6A0CC9D}"/>
              </a:ext>
            </a:extLst>
          </p:cNvPr>
          <p:cNvSpPr>
            <a:spLocks noGrp="1"/>
          </p:cNvSpPr>
          <p:nvPr>
            <p:ph type="title"/>
          </p:nvPr>
        </p:nvSpPr>
        <p:spPr>
          <a:xfrm>
            <a:off x="440375" y="472064"/>
            <a:ext cx="10709978" cy="549275"/>
          </a:xfrm>
        </p:spPr>
        <p:txBody>
          <a:bodyPr>
            <a:normAutofit fontScale="90000"/>
          </a:bodyPr>
          <a:lstStyle/>
          <a:p>
            <a:r>
              <a:rPr lang="en-US" altLang="zh-CN" dirty="0" err="1"/>
              <a:t>SuperGLUE</a:t>
            </a:r>
            <a:r>
              <a:rPr lang="en-US" altLang="zh-CN" dirty="0"/>
              <a:t>(General Language Understanding Evaluation)</a:t>
            </a:r>
            <a:endParaRPr lang="zh-CN" altLang="en-US" dirty="0"/>
          </a:p>
        </p:txBody>
      </p:sp>
      <p:sp>
        <p:nvSpPr>
          <p:cNvPr id="4" name="日期占位符 3">
            <a:extLst>
              <a:ext uri="{FF2B5EF4-FFF2-40B4-BE49-F238E27FC236}">
                <a16:creationId xmlns:a16="http://schemas.microsoft.com/office/drawing/2014/main" id="{028C2ECC-6126-5A83-74FE-7108BE0B5FD3}"/>
              </a:ext>
            </a:extLst>
          </p:cNvPr>
          <p:cNvSpPr>
            <a:spLocks noGrp="1"/>
          </p:cNvSpPr>
          <p:nvPr>
            <p:ph type="dt" sz="half" idx="10"/>
          </p:nvPr>
        </p:nvSpPr>
        <p:spPr/>
        <p:txBody>
          <a:bodyPr/>
          <a:lstStyle/>
          <a:p>
            <a:r>
              <a:rPr lang="en-US" altLang="zh-CN" dirty="0"/>
              <a:t>2023/3/29</a:t>
            </a:r>
            <a:endParaRPr lang="zh-CN" altLang="en-US" dirty="0"/>
          </a:p>
        </p:txBody>
      </p:sp>
      <p:sp>
        <p:nvSpPr>
          <p:cNvPr id="5" name="页脚占位符 4">
            <a:extLst>
              <a:ext uri="{FF2B5EF4-FFF2-40B4-BE49-F238E27FC236}">
                <a16:creationId xmlns:a16="http://schemas.microsoft.com/office/drawing/2014/main" id="{8704DE8C-82E0-FE29-80B5-5EBCFB57B3C0}"/>
              </a:ext>
            </a:extLst>
          </p:cNvPr>
          <p:cNvSpPr>
            <a:spLocks noGrp="1"/>
          </p:cNvSpPr>
          <p:nvPr>
            <p:ph type="ftr" sz="quarter" idx="11"/>
          </p:nvPr>
        </p:nvSpPr>
        <p:spPr/>
        <p:txBody>
          <a:bodyPr/>
          <a:lstStyle/>
          <a:p>
            <a:r>
              <a:rPr lang="en-US" altLang="zh-CN"/>
              <a:t>Baixuan Li</a:t>
            </a:r>
            <a:endParaRPr lang="en-US" altLang="zh-CN" dirty="0"/>
          </a:p>
        </p:txBody>
      </p:sp>
      <p:sp>
        <p:nvSpPr>
          <p:cNvPr id="6" name="灯片编号占位符 5">
            <a:extLst>
              <a:ext uri="{FF2B5EF4-FFF2-40B4-BE49-F238E27FC236}">
                <a16:creationId xmlns:a16="http://schemas.microsoft.com/office/drawing/2014/main" id="{E31DC1AE-D541-B637-EAB1-5ADD38FAE673}"/>
              </a:ext>
            </a:extLst>
          </p:cNvPr>
          <p:cNvSpPr>
            <a:spLocks noGrp="1"/>
          </p:cNvSpPr>
          <p:nvPr>
            <p:ph type="sldNum" sz="quarter" idx="12"/>
          </p:nvPr>
        </p:nvSpPr>
        <p:spPr/>
        <p:txBody>
          <a:bodyPr/>
          <a:lstStyle/>
          <a:p>
            <a:fld id="{1C2E929D-5B6B-4C41-9464-30E7EF4F72FB}" type="slidenum">
              <a:rPr lang="zh-CN" altLang="en-US" smtClean="0"/>
              <a:t>24</a:t>
            </a:fld>
            <a:endParaRPr lang="zh-CN" altLang="en-US"/>
          </a:p>
        </p:txBody>
      </p:sp>
      <p:sp>
        <p:nvSpPr>
          <p:cNvPr id="7" name="文本占位符 6">
            <a:extLst>
              <a:ext uri="{FF2B5EF4-FFF2-40B4-BE49-F238E27FC236}">
                <a16:creationId xmlns:a16="http://schemas.microsoft.com/office/drawing/2014/main" id="{528F2D38-7A16-90C3-9EFC-4B0EDFEA7568}"/>
              </a:ext>
            </a:extLst>
          </p:cNvPr>
          <p:cNvSpPr>
            <a:spLocks noGrp="1"/>
          </p:cNvSpPr>
          <p:nvPr>
            <p:ph type="body" sz="quarter" idx="13"/>
          </p:nvPr>
        </p:nvSpPr>
        <p:spPr/>
        <p:txBody>
          <a:bodyPr/>
          <a:lstStyle/>
          <a:p>
            <a:r>
              <a:rPr kumimoji="1" lang="en-US" altLang="zh-CN" dirty="0"/>
              <a:t>Experiment</a:t>
            </a:r>
            <a:endParaRPr kumimoji="1" lang="zh-CN" altLang="en-US" dirty="0"/>
          </a:p>
          <a:p>
            <a:endParaRPr lang="zh-CN" altLang="en-US" dirty="0"/>
          </a:p>
        </p:txBody>
      </p:sp>
      <p:pic>
        <p:nvPicPr>
          <p:cNvPr id="8" name="图片 7">
            <a:extLst>
              <a:ext uri="{FF2B5EF4-FFF2-40B4-BE49-F238E27FC236}">
                <a16:creationId xmlns:a16="http://schemas.microsoft.com/office/drawing/2014/main" id="{A266172F-71D3-F49C-DBA9-E13500C87E04}"/>
              </a:ext>
            </a:extLst>
          </p:cNvPr>
          <p:cNvPicPr>
            <a:picLocks noChangeAspect="1"/>
          </p:cNvPicPr>
          <p:nvPr/>
        </p:nvPicPr>
        <p:blipFill>
          <a:blip r:embed="rId2"/>
          <a:stretch>
            <a:fillRect/>
          </a:stretch>
        </p:blipFill>
        <p:spPr>
          <a:xfrm>
            <a:off x="984567" y="2249138"/>
            <a:ext cx="9621593" cy="3000794"/>
          </a:xfrm>
          <a:prstGeom prst="rect">
            <a:avLst/>
          </a:prstGeom>
        </p:spPr>
      </p:pic>
    </p:spTree>
    <p:extLst>
      <p:ext uri="{BB962C8B-B14F-4D97-AF65-F5344CB8AC3E}">
        <p14:creationId xmlns:p14="http://schemas.microsoft.com/office/powerpoint/2010/main" val="1611069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Conclusion</a:t>
            </a:r>
            <a:endParaRPr lang="zh-CN" altLang="en-US" dirty="0"/>
          </a:p>
        </p:txBody>
      </p:sp>
      <p:sp>
        <p:nvSpPr>
          <p:cNvPr id="9" name="文本占位符 8"/>
          <p:cNvSpPr>
            <a:spLocks noGrp="1"/>
          </p:cNvSpPr>
          <p:nvPr>
            <p:ph type="body" idx="1"/>
          </p:nvPr>
        </p:nvSpPr>
        <p:spPr/>
        <p:txBody>
          <a:bodyPr/>
          <a:lstStyle/>
          <a:p>
            <a:endParaRPr lang="en-US" altLang="zh-CN"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25</a:t>
            </a:fld>
            <a:endParaRPr lang="zh-CN" altLang="en-US"/>
          </a:p>
        </p:txBody>
      </p:sp>
    </p:spTree>
    <p:extLst>
      <p:ext uri="{BB962C8B-B14F-4D97-AF65-F5344CB8AC3E}">
        <p14:creationId xmlns:p14="http://schemas.microsoft.com/office/powerpoint/2010/main" val="856702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DB1C6-1DA8-B783-435D-EEBAF6A0CC9D}"/>
              </a:ext>
            </a:extLst>
          </p:cNvPr>
          <p:cNvSpPr>
            <a:spLocks noGrp="1"/>
          </p:cNvSpPr>
          <p:nvPr>
            <p:ph type="title"/>
          </p:nvPr>
        </p:nvSpPr>
        <p:spPr>
          <a:xfrm>
            <a:off x="440375" y="472064"/>
            <a:ext cx="10709978" cy="549275"/>
          </a:xfrm>
        </p:spPr>
        <p:txBody>
          <a:bodyPr>
            <a:normAutofit/>
          </a:bodyPr>
          <a:lstStyle/>
          <a:p>
            <a:r>
              <a:rPr lang="en-US" altLang="zh-CN" dirty="0"/>
              <a:t>Conclusion</a:t>
            </a:r>
            <a:endParaRPr lang="zh-CN" altLang="en-US" dirty="0"/>
          </a:p>
        </p:txBody>
      </p:sp>
      <p:sp>
        <p:nvSpPr>
          <p:cNvPr id="4" name="日期占位符 3">
            <a:extLst>
              <a:ext uri="{FF2B5EF4-FFF2-40B4-BE49-F238E27FC236}">
                <a16:creationId xmlns:a16="http://schemas.microsoft.com/office/drawing/2014/main" id="{028C2ECC-6126-5A83-74FE-7108BE0B5FD3}"/>
              </a:ext>
            </a:extLst>
          </p:cNvPr>
          <p:cNvSpPr>
            <a:spLocks noGrp="1"/>
          </p:cNvSpPr>
          <p:nvPr>
            <p:ph type="dt" sz="half" idx="10"/>
          </p:nvPr>
        </p:nvSpPr>
        <p:spPr/>
        <p:txBody>
          <a:bodyPr/>
          <a:lstStyle/>
          <a:p>
            <a:r>
              <a:rPr lang="en-US" altLang="zh-CN" dirty="0"/>
              <a:t>2023/3/29</a:t>
            </a:r>
            <a:endParaRPr lang="zh-CN" altLang="en-US" dirty="0"/>
          </a:p>
        </p:txBody>
      </p:sp>
      <p:sp>
        <p:nvSpPr>
          <p:cNvPr id="5" name="页脚占位符 4">
            <a:extLst>
              <a:ext uri="{FF2B5EF4-FFF2-40B4-BE49-F238E27FC236}">
                <a16:creationId xmlns:a16="http://schemas.microsoft.com/office/drawing/2014/main" id="{8704DE8C-82E0-FE29-80B5-5EBCFB57B3C0}"/>
              </a:ext>
            </a:extLst>
          </p:cNvPr>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a:extLst>
              <a:ext uri="{FF2B5EF4-FFF2-40B4-BE49-F238E27FC236}">
                <a16:creationId xmlns:a16="http://schemas.microsoft.com/office/drawing/2014/main" id="{E31DC1AE-D541-B637-EAB1-5ADD38FAE673}"/>
              </a:ext>
            </a:extLst>
          </p:cNvPr>
          <p:cNvSpPr>
            <a:spLocks noGrp="1"/>
          </p:cNvSpPr>
          <p:nvPr>
            <p:ph type="sldNum" sz="quarter" idx="12"/>
          </p:nvPr>
        </p:nvSpPr>
        <p:spPr/>
        <p:txBody>
          <a:bodyPr/>
          <a:lstStyle/>
          <a:p>
            <a:fld id="{1C2E929D-5B6B-4C41-9464-30E7EF4F72FB}" type="slidenum">
              <a:rPr lang="zh-CN" altLang="en-US" smtClean="0"/>
              <a:t>26</a:t>
            </a:fld>
            <a:endParaRPr lang="zh-CN" altLang="en-US"/>
          </a:p>
        </p:txBody>
      </p:sp>
      <p:sp>
        <p:nvSpPr>
          <p:cNvPr id="7" name="文本占位符 6">
            <a:extLst>
              <a:ext uri="{FF2B5EF4-FFF2-40B4-BE49-F238E27FC236}">
                <a16:creationId xmlns:a16="http://schemas.microsoft.com/office/drawing/2014/main" id="{528F2D38-7A16-90C3-9EFC-4B0EDFEA7568}"/>
              </a:ext>
            </a:extLst>
          </p:cNvPr>
          <p:cNvSpPr>
            <a:spLocks noGrp="1"/>
          </p:cNvSpPr>
          <p:nvPr>
            <p:ph type="body" sz="quarter" idx="13"/>
          </p:nvPr>
        </p:nvSpPr>
        <p:spPr/>
        <p:txBody>
          <a:bodyPr/>
          <a:lstStyle/>
          <a:p>
            <a:r>
              <a:rPr kumimoji="1" lang="en-US" altLang="zh-CN" dirty="0"/>
              <a:t>Conclusion</a:t>
            </a:r>
            <a:endParaRPr kumimoji="1" lang="zh-CN" altLang="en-US" dirty="0"/>
          </a:p>
          <a:p>
            <a:endParaRPr lang="zh-CN" altLang="en-US" dirty="0"/>
          </a:p>
        </p:txBody>
      </p:sp>
      <p:sp>
        <p:nvSpPr>
          <p:cNvPr id="9" name="文本框 8">
            <a:extLst>
              <a:ext uri="{FF2B5EF4-FFF2-40B4-BE49-F238E27FC236}">
                <a16:creationId xmlns:a16="http://schemas.microsoft.com/office/drawing/2014/main" id="{CD0AE4BD-7E9B-A694-09DA-D140BBDA0CFB}"/>
              </a:ext>
            </a:extLst>
          </p:cNvPr>
          <p:cNvSpPr txBox="1"/>
          <p:nvPr/>
        </p:nvSpPr>
        <p:spPr>
          <a:xfrm>
            <a:off x="1135602" y="2637542"/>
            <a:ext cx="8212584" cy="2308324"/>
          </a:xfrm>
          <a:prstGeom prst="rect">
            <a:avLst/>
          </a:prstGeom>
          <a:noFill/>
        </p:spPr>
        <p:txBody>
          <a:bodyPr wrap="square">
            <a:spAutoFit/>
          </a:bodyPr>
          <a:lstStyle/>
          <a:p>
            <a:pPr marL="285750" indent="-285750">
              <a:buFont typeface="Wingdings" panose="05000000000000000000" pitchFamily="2" charset="2"/>
              <a:buChar char="n"/>
            </a:pPr>
            <a:r>
              <a:rPr lang="en-US" altLang="zh-CN" b="0" i="0" dirty="0">
                <a:solidFill>
                  <a:srgbClr val="121212"/>
                </a:solidFill>
                <a:effectLst/>
                <a:latin typeface="-apple-system"/>
              </a:rPr>
              <a:t>This paper present </a:t>
            </a:r>
            <a:r>
              <a:rPr lang="en-US" altLang="zh-CN" b="1" i="0" dirty="0">
                <a:solidFill>
                  <a:srgbClr val="121212"/>
                </a:solidFill>
                <a:effectLst/>
                <a:latin typeface="-apple-system"/>
              </a:rPr>
              <a:t>P-tuning</a:t>
            </a:r>
            <a:r>
              <a:rPr lang="en-US" altLang="zh-CN" b="0" i="0" dirty="0">
                <a:solidFill>
                  <a:srgbClr val="121212"/>
                </a:solidFill>
                <a:effectLst/>
                <a:latin typeface="-apple-system"/>
              </a:rPr>
              <a:t> which can automatically search prompts in the </a:t>
            </a:r>
            <a:r>
              <a:rPr lang="en-US" altLang="zh-CN" b="1" i="0" dirty="0">
                <a:solidFill>
                  <a:srgbClr val="121212"/>
                </a:solidFill>
                <a:effectLst/>
                <a:latin typeface="-apple-system"/>
              </a:rPr>
              <a:t>continuous</a:t>
            </a:r>
            <a:r>
              <a:rPr lang="en-US" altLang="zh-CN" b="0" i="0" dirty="0">
                <a:solidFill>
                  <a:srgbClr val="121212"/>
                </a:solidFill>
                <a:effectLst/>
                <a:latin typeface="-apple-system"/>
              </a:rPr>
              <a:t> space</a:t>
            </a:r>
          </a:p>
          <a:p>
            <a:pPr marL="285750" indent="-285750">
              <a:buFont typeface="Wingdings" panose="05000000000000000000" pitchFamily="2" charset="2"/>
              <a:buChar char="n"/>
            </a:pPr>
            <a:endParaRPr lang="en-US" altLang="zh-CN" b="0" i="0" dirty="0">
              <a:solidFill>
                <a:srgbClr val="121212"/>
              </a:solidFill>
              <a:effectLst/>
              <a:latin typeface="-apple-system"/>
            </a:endParaRPr>
          </a:p>
          <a:p>
            <a:pPr marL="285750" indent="-285750">
              <a:buFont typeface="Wingdings" panose="05000000000000000000" pitchFamily="2" charset="2"/>
              <a:buChar char="n"/>
            </a:pPr>
            <a:r>
              <a:rPr lang="en-US" altLang="zh-CN" b="1" i="0" dirty="0">
                <a:solidFill>
                  <a:srgbClr val="121212"/>
                </a:solidFill>
                <a:effectLst/>
                <a:latin typeface="-apple-system"/>
              </a:rPr>
              <a:t>P-tuning</a:t>
            </a:r>
            <a:r>
              <a:rPr lang="en-US" altLang="zh-CN" b="0" i="0" dirty="0">
                <a:solidFill>
                  <a:srgbClr val="121212"/>
                </a:solidFill>
                <a:effectLst/>
                <a:latin typeface="-apple-system"/>
              </a:rPr>
              <a:t> augments pre-trained models' (e.g., GPT, BERT) ability in Natural Language Understanding tasks</a:t>
            </a:r>
          </a:p>
          <a:p>
            <a:pPr marL="285750" indent="-285750">
              <a:buFont typeface="Wingdings" panose="05000000000000000000" pitchFamily="2" charset="2"/>
              <a:buChar char="n"/>
            </a:pPr>
            <a:endParaRPr lang="en-US" altLang="zh-CN" dirty="0">
              <a:solidFill>
                <a:srgbClr val="121212"/>
              </a:solidFill>
              <a:latin typeface="-apple-system"/>
            </a:endParaRPr>
          </a:p>
          <a:p>
            <a:pPr marL="285750" indent="-285750">
              <a:buFont typeface="Wingdings" panose="05000000000000000000" pitchFamily="2" charset="2"/>
              <a:buChar char="n"/>
            </a:pPr>
            <a:r>
              <a:rPr lang="en-US" altLang="zh-CN" b="0" i="0" dirty="0">
                <a:solidFill>
                  <a:srgbClr val="121212"/>
                </a:solidFill>
                <a:effectLst/>
                <a:latin typeface="-apple-system"/>
              </a:rPr>
              <a:t>The results of Knowledge Probing also prove that the language model </a:t>
            </a:r>
            <a:r>
              <a:rPr lang="en-US" altLang="zh-CN" b="1" i="0" dirty="0">
                <a:solidFill>
                  <a:srgbClr val="121212"/>
                </a:solidFill>
                <a:effectLst/>
                <a:latin typeface="-apple-system"/>
              </a:rPr>
              <a:t>captures more world knowledge</a:t>
            </a:r>
            <a:r>
              <a:rPr lang="en-US" altLang="zh-CN" b="0" i="0" dirty="0">
                <a:solidFill>
                  <a:srgbClr val="121212"/>
                </a:solidFill>
                <a:effectLst/>
                <a:latin typeface="-apple-system"/>
              </a:rPr>
              <a:t> than we thought</a:t>
            </a:r>
            <a:endParaRPr lang="zh-CN" altLang="en-US" dirty="0"/>
          </a:p>
        </p:txBody>
      </p:sp>
    </p:spTree>
    <p:extLst>
      <p:ext uri="{BB962C8B-B14F-4D97-AF65-F5344CB8AC3E}">
        <p14:creationId xmlns:p14="http://schemas.microsoft.com/office/powerpoint/2010/main" val="102865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Pre-trained language model (PLMs</a:t>
            </a:r>
            <a:r>
              <a:rPr kumimoji="1" lang="zh-CN" altLang="en-US" dirty="0"/>
              <a:t>）</a:t>
            </a:r>
            <a:endParaRPr kumimoji="1" lang="en-US" altLang="zh-CN"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3</a:t>
            </a:fld>
            <a:endParaRPr lang="zh-CN" altLang="en-US"/>
          </a:p>
        </p:txBody>
      </p:sp>
      <p:sp>
        <p:nvSpPr>
          <p:cNvPr id="7" name="文本占位符 6"/>
          <p:cNvSpPr>
            <a:spLocks noGrp="1"/>
          </p:cNvSpPr>
          <p:nvPr>
            <p:ph type="body" sz="quarter" idx="13"/>
          </p:nvPr>
        </p:nvSpPr>
        <p:spPr/>
        <p:txBody>
          <a:bodyPr/>
          <a:lstStyle/>
          <a:p>
            <a:r>
              <a:rPr kumimoji="1" lang="en-US" altLang="zh-CN" dirty="0"/>
              <a:t>Background</a:t>
            </a:r>
            <a:endParaRPr kumimoji="1" lang="zh-CN" altLang="en-US" dirty="0"/>
          </a:p>
        </p:txBody>
      </p:sp>
      <p:sp>
        <p:nvSpPr>
          <p:cNvPr id="8" name="文本框 7">
            <a:extLst>
              <a:ext uri="{FF2B5EF4-FFF2-40B4-BE49-F238E27FC236}">
                <a16:creationId xmlns:a16="http://schemas.microsoft.com/office/drawing/2014/main" id="{73471DC7-863A-A053-C7E6-38BF1C997845}"/>
              </a:ext>
            </a:extLst>
          </p:cNvPr>
          <p:cNvSpPr txBox="1"/>
          <p:nvPr/>
        </p:nvSpPr>
        <p:spPr>
          <a:xfrm>
            <a:off x="794058" y="1721107"/>
            <a:ext cx="3155766" cy="461665"/>
          </a:xfrm>
          <a:prstGeom prst="rect">
            <a:avLst/>
          </a:prstGeom>
          <a:noFill/>
        </p:spPr>
        <p:txBody>
          <a:bodyPr wrap="square">
            <a:spAutoFit/>
          </a:bodyPr>
          <a:lstStyle/>
          <a:p>
            <a:r>
              <a:rPr lang="en-US" altLang="zh-CN" sz="2400" b="1" dirty="0">
                <a:solidFill>
                  <a:srgbClr val="0070C0"/>
                </a:solidFill>
              </a:rPr>
              <a:t>Language Model</a:t>
            </a:r>
            <a:r>
              <a:rPr lang="zh-CN" altLang="en-US" sz="2400" b="1" dirty="0">
                <a:solidFill>
                  <a:srgbClr val="0070C0"/>
                </a:solidFill>
              </a:rPr>
              <a:t>：</a:t>
            </a:r>
          </a:p>
        </p:txBody>
      </p:sp>
      <p:sp>
        <p:nvSpPr>
          <p:cNvPr id="9" name="文本框 8">
            <a:extLst>
              <a:ext uri="{FF2B5EF4-FFF2-40B4-BE49-F238E27FC236}">
                <a16:creationId xmlns:a16="http://schemas.microsoft.com/office/drawing/2014/main" id="{86D1CD91-FDC6-04C6-01F3-78BE3BD39F7D}"/>
              </a:ext>
            </a:extLst>
          </p:cNvPr>
          <p:cNvSpPr txBox="1"/>
          <p:nvPr/>
        </p:nvSpPr>
        <p:spPr>
          <a:xfrm>
            <a:off x="794058" y="2361235"/>
            <a:ext cx="11144785" cy="1287212"/>
          </a:xfrm>
          <a:prstGeom prst="rect">
            <a:avLst/>
          </a:prstGeom>
          <a:noFill/>
        </p:spPr>
        <p:txBody>
          <a:bodyPr wrap="square">
            <a:spAutoFit/>
          </a:bodyPr>
          <a:lstStyle/>
          <a:p>
            <a:pPr>
              <a:lnSpc>
                <a:spcPct val="150000"/>
              </a:lnSpc>
            </a:pPr>
            <a:r>
              <a:rPr lang="en-US" altLang="zh-CN" b="1" dirty="0"/>
              <a:t>LMs is used in natural language processing (NLP) to perform a variety of tasks.</a:t>
            </a:r>
          </a:p>
          <a:p>
            <a:pPr>
              <a:lnSpc>
                <a:spcPct val="150000"/>
              </a:lnSpc>
            </a:pPr>
            <a:r>
              <a:rPr lang="en-US" altLang="zh-CN" dirty="0"/>
              <a:t>   -Text classification</a:t>
            </a:r>
          </a:p>
          <a:p>
            <a:pPr>
              <a:lnSpc>
                <a:spcPct val="150000"/>
              </a:lnSpc>
            </a:pPr>
            <a:r>
              <a:rPr lang="en-US" altLang="zh-CN" dirty="0"/>
              <a:t>   -Machine translation</a:t>
            </a:r>
            <a:endParaRPr lang="zh-CN" altLang="en-US" dirty="0"/>
          </a:p>
        </p:txBody>
      </p:sp>
      <p:sp>
        <p:nvSpPr>
          <p:cNvPr id="10" name="文本框 9">
            <a:extLst>
              <a:ext uri="{FF2B5EF4-FFF2-40B4-BE49-F238E27FC236}">
                <a16:creationId xmlns:a16="http://schemas.microsoft.com/office/drawing/2014/main" id="{038806C2-B4D6-E8A8-0E0C-74DE6CFCFDB0}"/>
              </a:ext>
            </a:extLst>
          </p:cNvPr>
          <p:cNvSpPr txBox="1"/>
          <p:nvPr/>
        </p:nvSpPr>
        <p:spPr>
          <a:xfrm>
            <a:off x="794058" y="3915318"/>
            <a:ext cx="11144785" cy="1702710"/>
          </a:xfrm>
          <a:prstGeom prst="rect">
            <a:avLst/>
          </a:prstGeom>
          <a:noFill/>
        </p:spPr>
        <p:txBody>
          <a:bodyPr wrap="square">
            <a:spAutoFit/>
          </a:bodyPr>
          <a:lstStyle/>
          <a:p>
            <a:pPr>
              <a:lnSpc>
                <a:spcPct val="150000"/>
              </a:lnSpc>
            </a:pPr>
            <a:r>
              <a:rPr lang="en-US" altLang="zh-CN" b="1" dirty="0"/>
              <a:t>Three categories of PLMs:</a:t>
            </a:r>
          </a:p>
          <a:p>
            <a:pPr>
              <a:lnSpc>
                <a:spcPct val="150000"/>
              </a:lnSpc>
            </a:pPr>
            <a:r>
              <a:rPr lang="en-US" altLang="zh-CN" dirty="0"/>
              <a:t>   -Unidirectional Language Model</a:t>
            </a:r>
          </a:p>
          <a:p>
            <a:pPr>
              <a:lnSpc>
                <a:spcPct val="150000"/>
              </a:lnSpc>
            </a:pPr>
            <a:r>
              <a:rPr lang="en-US" altLang="zh-CN" dirty="0"/>
              <a:t>   -Bidirectional Language Model</a:t>
            </a:r>
          </a:p>
          <a:p>
            <a:pPr>
              <a:lnSpc>
                <a:spcPct val="150000"/>
              </a:lnSpc>
            </a:pPr>
            <a:r>
              <a:rPr lang="en-US" altLang="zh-CN" dirty="0"/>
              <a:t>   -Hybrid Language Model</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Pre-trained language model (PLMs</a:t>
            </a:r>
            <a:r>
              <a:rPr kumimoji="1" lang="zh-CN" altLang="en-US" dirty="0"/>
              <a:t>）</a:t>
            </a:r>
            <a:endParaRPr kumimoji="1" lang="en-US" altLang="zh-CN"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4</a:t>
            </a:fld>
            <a:endParaRPr lang="zh-CN" altLang="en-US"/>
          </a:p>
        </p:txBody>
      </p:sp>
      <p:sp>
        <p:nvSpPr>
          <p:cNvPr id="7" name="文本占位符 6"/>
          <p:cNvSpPr>
            <a:spLocks noGrp="1"/>
          </p:cNvSpPr>
          <p:nvPr>
            <p:ph type="body" sz="quarter" idx="13"/>
          </p:nvPr>
        </p:nvSpPr>
        <p:spPr/>
        <p:txBody>
          <a:bodyPr/>
          <a:lstStyle/>
          <a:p>
            <a:r>
              <a:rPr kumimoji="1" lang="en-US" altLang="zh-CN" dirty="0"/>
              <a:t>Background</a:t>
            </a:r>
            <a:endParaRPr kumimoji="1" lang="zh-CN" altLang="en-US" dirty="0"/>
          </a:p>
        </p:txBody>
      </p:sp>
      <p:pic>
        <p:nvPicPr>
          <p:cNvPr id="11" name="图片 10">
            <a:extLst>
              <a:ext uri="{FF2B5EF4-FFF2-40B4-BE49-F238E27FC236}">
                <a16:creationId xmlns:a16="http://schemas.microsoft.com/office/drawing/2014/main" id="{8E8C1135-40D0-4FA3-F12E-F14AF70F07C8}"/>
              </a:ext>
            </a:extLst>
          </p:cNvPr>
          <p:cNvPicPr>
            <a:picLocks noChangeAspect="1"/>
          </p:cNvPicPr>
          <p:nvPr/>
        </p:nvPicPr>
        <p:blipFill>
          <a:blip r:embed="rId3"/>
          <a:stretch>
            <a:fillRect/>
          </a:stretch>
        </p:blipFill>
        <p:spPr>
          <a:xfrm>
            <a:off x="1147557" y="2971647"/>
            <a:ext cx="4132042" cy="2172776"/>
          </a:xfrm>
          <a:prstGeom prst="rect">
            <a:avLst/>
          </a:prstGeom>
        </p:spPr>
      </p:pic>
      <p:pic>
        <p:nvPicPr>
          <p:cNvPr id="13" name="图片 12">
            <a:extLst>
              <a:ext uri="{FF2B5EF4-FFF2-40B4-BE49-F238E27FC236}">
                <a16:creationId xmlns:a16="http://schemas.microsoft.com/office/drawing/2014/main" id="{06E51BCB-3180-D13A-8538-626E15C33617}"/>
              </a:ext>
            </a:extLst>
          </p:cNvPr>
          <p:cNvPicPr>
            <a:picLocks noChangeAspect="1"/>
          </p:cNvPicPr>
          <p:nvPr/>
        </p:nvPicPr>
        <p:blipFill>
          <a:blip r:embed="rId4"/>
          <a:stretch>
            <a:fillRect/>
          </a:stretch>
        </p:blipFill>
        <p:spPr>
          <a:xfrm>
            <a:off x="6301825" y="2971647"/>
            <a:ext cx="4382755" cy="2220946"/>
          </a:xfrm>
          <a:prstGeom prst="rect">
            <a:avLst/>
          </a:prstGeom>
        </p:spPr>
      </p:pic>
      <p:sp>
        <p:nvSpPr>
          <p:cNvPr id="14" name="文本框 13">
            <a:extLst>
              <a:ext uri="{FF2B5EF4-FFF2-40B4-BE49-F238E27FC236}">
                <a16:creationId xmlns:a16="http://schemas.microsoft.com/office/drawing/2014/main" id="{265E3685-DFAF-9DED-895B-452B97BF687F}"/>
              </a:ext>
            </a:extLst>
          </p:cNvPr>
          <p:cNvSpPr txBox="1"/>
          <p:nvPr/>
        </p:nvSpPr>
        <p:spPr>
          <a:xfrm>
            <a:off x="1052864" y="2056765"/>
            <a:ext cx="4116543" cy="456215"/>
          </a:xfrm>
          <a:prstGeom prst="rect">
            <a:avLst/>
          </a:prstGeom>
          <a:noFill/>
        </p:spPr>
        <p:txBody>
          <a:bodyPr wrap="square">
            <a:spAutoFit/>
          </a:bodyPr>
          <a:lstStyle/>
          <a:p>
            <a:pPr>
              <a:lnSpc>
                <a:spcPct val="150000"/>
              </a:lnSpc>
            </a:pPr>
            <a:r>
              <a:rPr lang="en-US" altLang="zh-CN" b="1" dirty="0"/>
              <a:t>Unidirectional Language Model(GPT)   </a:t>
            </a:r>
            <a:endParaRPr lang="zh-CN" altLang="en-US" b="1" dirty="0"/>
          </a:p>
        </p:txBody>
      </p:sp>
      <p:sp>
        <p:nvSpPr>
          <p:cNvPr id="15" name="文本框 14">
            <a:extLst>
              <a:ext uri="{FF2B5EF4-FFF2-40B4-BE49-F238E27FC236}">
                <a16:creationId xmlns:a16="http://schemas.microsoft.com/office/drawing/2014/main" id="{EBD20C36-E287-BE66-3CD2-539012080577}"/>
              </a:ext>
            </a:extLst>
          </p:cNvPr>
          <p:cNvSpPr txBox="1"/>
          <p:nvPr/>
        </p:nvSpPr>
        <p:spPr>
          <a:xfrm>
            <a:off x="6301825" y="2059389"/>
            <a:ext cx="4116543" cy="463012"/>
          </a:xfrm>
          <a:prstGeom prst="rect">
            <a:avLst/>
          </a:prstGeom>
          <a:noFill/>
        </p:spPr>
        <p:txBody>
          <a:bodyPr wrap="square">
            <a:spAutoFit/>
          </a:bodyPr>
          <a:lstStyle/>
          <a:p>
            <a:pPr>
              <a:lnSpc>
                <a:spcPct val="150000"/>
              </a:lnSpc>
            </a:pPr>
            <a:r>
              <a:rPr lang="en-US" altLang="zh-CN" b="1" dirty="0"/>
              <a:t>Bidirectional Language Model(BERT)   </a:t>
            </a:r>
            <a:endParaRPr lang="zh-CN" altLang="en-US" b="1" dirty="0"/>
          </a:p>
        </p:txBody>
      </p:sp>
    </p:spTree>
    <p:extLst>
      <p:ext uri="{BB962C8B-B14F-4D97-AF65-F5344CB8AC3E}">
        <p14:creationId xmlns:p14="http://schemas.microsoft.com/office/powerpoint/2010/main" val="264813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Pre-trained language model (PLMs</a:t>
            </a:r>
            <a:r>
              <a:rPr kumimoji="1" lang="zh-CN" altLang="en-US" dirty="0"/>
              <a:t>）</a:t>
            </a:r>
            <a:endParaRPr kumimoji="1" lang="en-US" altLang="zh-CN"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5</a:t>
            </a:fld>
            <a:endParaRPr lang="zh-CN" altLang="en-US"/>
          </a:p>
        </p:txBody>
      </p:sp>
      <p:sp>
        <p:nvSpPr>
          <p:cNvPr id="7" name="文本占位符 6"/>
          <p:cNvSpPr>
            <a:spLocks noGrp="1"/>
          </p:cNvSpPr>
          <p:nvPr>
            <p:ph type="body" sz="quarter" idx="13"/>
          </p:nvPr>
        </p:nvSpPr>
        <p:spPr/>
        <p:txBody>
          <a:bodyPr/>
          <a:lstStyle/>
          <a:p>
            <a:r>
              <a:rPr kumimoji="1" lang="en-US" altLang="zh-CN" dirty="0"/>
              <a:t>Background</a:t>
            </a:r>
            <a:endParaRPr kumimoji="1" lang="zh-CN" altLang="en-US" dirty="0"/>
          </a:p>
        </p:txBody>
      </p:sp>
      <p:sp>
        <p:nvSpPr>
          <p:cNvPr id="3" name="文本框 2">
            <a:extLst>
              <a:ext uri="{FF2B5EF4-FFF2-40B4-BE49-F238E27FC236}">
                <a16:creationId xmlns:a16="http://schemas.microsoft.com/office/drawing/2014/main" id="{8B90E4D9-5E50-8270-4834-BCA582CEF7E7}"/>
              </a:ext>
            </a:extLst>
          </p:cNvPr>
          <p:cNvSpPr txBox="1"/>
          <p:nvPr/>
        </p:nvSpPr>
        <p:spPr>
          <a:xfrm>
            <a:off x="1448505" y="1896967"/>
            <a:ext cx="6221802" cy="456215"/>
          </a:xfrm>
          <a:prstGeom prst="rect">
            <a:avLst/>
          </a:prstGeom>
          <a:noFill/>
        </p:spPr>
        <p:txBody>
          <a:bodyPr wrap="square">
            <a:spAutoFit/>
          </a:bodyPr>
          <a:lstStyle/>
          <a:p>
            <a:pPr>
              <a:lnSpc>
                <a:spcPct val="150000"/>
              </a:lnSpc>
            </a:pPr>
            <a:r>
              <a:rPr lang="en-US" altLang="zh-CN" b="1" dirty="0"/>
              <a:t>Hybrid Language Model(</a:t>
            </a:r>
            <a:r>
              <a:rPr lang="en-US" altLang="zh-CN" b="1" dirty="0" err="1"/>
              <a:t>XLNet</a:t>
            </a:r>
            <a:r>
              <a:rPr lang="en-US" altLang="zh-CN" b="1" dirty="0"/>
              <a:t>, </a:t>
            </a:r>
            <a:r>
              <a:rPr lang="en-US" altLang="zh-CN" b="1" dirty="0" err="1"/>
              <a:t>UniLM</a:t>
            </a:r>
            <a:r>
              <a:rPr lang="en-US" altLang="zh-CN" b="1" dirty="0"/>
              <a:t>)   </a:t>
            </a:r>
            <a:endParaRPr lang="zh-CN" altLang="en-US" b="1" dirty="0"/>
          </a:p>
        </p:txBody>
      </p:sp>
      <p:pic>
        <p:nvPicPr>
          <p:cNvPr id="13" name="图片 12">
            <a:extLst>
              <a:ext uri="{FF2B5EF4-FFF2-40B4-BE49-F238E27FC236}">
                <a16:creationId xmlns:a16="http://schemas.microsoft.com/office/drawing/2014/main" id="{7F973AEA-CBFB-20A8-4436-BDF338BCEA97}"/>
              </a:ext>
            </a:extLst>
          </p:cNvPr>
          <p:cNvPicPr>
            <a:picLocks noChangeAspect="1"/>
          </p:cNvPicPr>
          <p:nvPr/>
        </p:nvPicPr>
        <p:blipFill>
          <a:blip r:embed="rId3"/>
          <a:stretch>
            <a:fillRect/>
          </a:stretch>
        </p:blipFill>
        <p:spPr>
          <a:xfrm>
            <a:off x="771859" y="2697035"/>
            <a:ext cx="2381537" cy="1293290"/>
          </a:xfrm>
          <a:prstGeom prst="rect">
            <a:avLst/>
          </a:prstGeom>
        </p:spPr>
      </p:pic>
      <p:pic>
        <p:nvPicPr>
          <p:cNvPr id="14" name="图片 13">
            <a:extLst>
              <a:ext uri="{FF2B5EF4-FFF2-40B4-BE49-F238E27FC236}">
                <a16:creationId xmlns:a16="http://schemas.microsoft.com/office/drawing/2014/main" id="{A5B89343-C39F-1D86-F7E0-24AC47A63E0F}"/>
              </a:ext>
            </a:extLst>
          </p:cNvPr>
          <p:cNvPicPr>
            <a:picLocks noChangeAspect="1"/>
          </p:cNvPicPr>
          <p:nvPr/>
        </p:nvPicPr>
        <p:blipFill>
          <a:blip r:embed="rId4"/>
          <a:stretch>
            <a:fillRect/>
          </a:stretch>
        </p:blipFill>
        <p:spPr>
          <a:xfrm>
            <a:off x="771860" y="4353898"/>
            <a:ext cx="2459494" cy="1246339"/>
          </a:xfrm>
          <a:prstGeom prst="rect">
            <a:avLst/>
          </a:prstGeom>
        </p:spPr>
      </p:pic>
      <p:pic>
        <p:nvPicPr>
          <p:cNvPr id="19" name="图片 18">
            <a:extLst>
              <a:ext uri="{FF2B5EF4-FFF2-40B4-BE49-F238E27FC236}">
                <a16:creationId xmlns:a16="http://schemas.microsoft.com/office/drawing/2014/main" id="{913C177E-6037-AB9E-01AA-B0274CEB3419}"/>
              </a:ext>
            </a:extLst>
          </p:cNvPr>
          <p:cNvPicPr>
            <a:picLocks noChangeAspect="1"/>
          </p:cNvPicPr>
          <p:nvPr/>
        </p:nvPicPr>
        <p:blipFill>
          <a:blip r:embed="rId5"/>
          <a:stretch>
            <a:fillRect/>
          </a:stretch>
        </p:blipFill>
        <p:spPr>
          <a:xfrm>
            <a:off x="3529786" y="3101617"/>
            <a:ext cx="3969246" cy="1940161"/>
          </a:xfrm>
          <a:prstGeom prst="rect">
            <a:avLst/>
          </a:prstGeom>
        </p:spPr>
      </p:pic>
      <p:sp>
        <p:nvSpPr>
          <p:cNvPr id="27" name="箭头: 右 26">
            <a:extLst>
              <a:ext uri="{FF2B5EF4-FFF2-40B4-BE49-F238E27FC236}">
                <a16:creationId xmlns:a16="http://schemas.microsoft.com/office/drawing/2014/main" id="{A4318552-469D-8481-46E9-7412B12F4E38}"/>
              </a:ext>
            </a:extLst>
          </p:cNvPr>
          <p:cNvSpPr/>
          <p:nvPr/>
        </p:nvSpPr>
        <p:spPr>
          <a:xfrm>
            <a:off x="3249585" y="3990325"/>
            <a:ext cx="399495" cy="282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8B82A292-2DF1-60B7-29B0-C16ED8C44AE1}"/>
              </a:ext>
            </a:extLst>
          </p:cNvPr>
          <p:cNvPicPr>
            <a:picLocks noChangeAspect="1"/>
          </p:cNvPicPr>
          <p:nvPr/>
        </p:nvPicPr>
        <p:blipFill>
          <a:blip r:embed="rId6"/>
          <a:stretch>
            <a:fillRect/>
          </a:stretch>
        </p:blipFill>
        <p:spPr>
          <a:xfrm>
            <a:off x="7875421" y="2869748"/>
            <a:ext cx="4062804" cy="2906789"/>
          </a:xfrm>
          <a:prstGeom prst="rect">
            <a:avLst/>
          </a:prstGeom>
        </p:spPr>
      </p:pic>
      <p:sp>
        <p:nvSpPr>
          <p:cNvPr id="32" name="箭头: 右 31">
            <a:extLst>
              <a:ext uri="{FF2B5EF4-FFF2-40B4-BE49-F238E27FC236}">
                <a16:creationId xmlns:a16="http://schemas.microsoft.com/office/drawing/2014/main" id="{33B465A3-D06F-5194-EAD9-4D71F3926330}"/>
              </a:ext>
            </a:extLst>
          </p:cNvPr>
          <p:cNvSpPr/>
          <p:nvPr/>
        </p:nvSpPr>
        <p:spPr>
          <a:xfrm rot="10800000">
            <a:off x="7499031" y="3990324"/>
            <a:ext cx="280201" cy="28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862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Pre-trained language model (PLMs</a:t>
            </a:r>
            <a:r>
              <a:rPr kumimoji="1" lang="zh-CN" altLang="en-US" dirty="0"/>
              <a:t>）</a:t>
            </a:r>
            <a:endParaRPr kumimoji="1" lang="en-US" altLang="zh-CN"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6</a:t>
            </a:fld>
            <a:endParaRPr lang="zh-CN" altLang="en-US"/>
          </a:p>
        </p:txBody>
      </p:sp>
      <p:sp>
        <p:nvSpPr>
          <p:cNvPr id="7" name="文本占位符 6"/>
          <p:cNvSpPr>
            <a:spLocks noGrp="1"/>
          </p:cNvSpPr>
          <p:nvPr>
            <p:ph type="body" sz="quarter" idx="13"/>
          </p:nvPr>
        </p:nvSpPr>
        <p:spPr/>
        <p:txBody>
          <a:bodyPr/>
          <a:lstStyle/>
          <a:p>
            <a:r>
              <a:rPr kumimoji="1" lang="en-US" altLang="zh-CN" dirty="0"/>
              <a:t>Background</a:t>
            </a:r>
            <a:endParaRPr kumimoji="1" lang="zh-CN" altLang="en-US" dirty="0"/>
          </a:p>
        </p:txBody>
      </p:sp>
      <p:sp>
        <p:nvSpPr>
          <p:cNvPr id="8" name="文本框 7">
            <a:extLst>
              <a:ext uri="{FF2B5EF4-FFF2-40B4-BE49-F238E27FC236}">
                <a16:creationId xmlns:a16="http://schemas.microsoft.com/office/drawing/2014/main" id="{E6929B30-6939-682D-A8D3-47447DD64C23}"/>
              </a:ext>
            </a:extLst>
          </p:cNvPr>
          <p:cNvSpPr txBox="1"/>
          <p:nvPr/>
        </p:nvSpPr>
        <p:spPr>
          <a:xfrm>
            <a:off x="1333096" y="2967335"/>
            <a:ext cx="7021868" cy="923330"/>
          </a:xfrm>
          <a:prstGeom prst="rect">
            <a:avLst/>
          </a:prstGeom>
          <a:noFill/>
        </p:spPr>
        <p:txBody>
          <a:bodyPr wrap="square">
            <a:spAutoFit/>
          </a:bodyPr>
          <a:lstStyle/>
          <a:p>
            <a:r>
              <a:rPr lang="en-US" altLang="zh-CN" b="1" dirty="0"/>
              <a:t>Research Problem</a:t>
            </a:r>
            <a:r>
              <a:rPr lang="en-US" altLang="zh-CN" b="1" i="0" dirty="0">
                <a:solidFill>
                  <a:srgbClr val="646464"/>
                </a:solidFill>
                <a:effectLst/>
                <a:latin typeface="-apple-system"/>
              </a:rPr>
              <a:t>:</a:t>
            </a:r>
            <a:r>
              <a:rPr lang="en-US" altLang="zh-CN" b="0" i="0" dirty="0">
                <a:solidFill>
                  <a:srgbClr val="646464"/>
                </a:solidFill>
                <a:effectLst/>
                <a:latin typeface="-apple-system"/>
              </a:rPr>
              <a:t> </a:t>
            </a:r>
          </a:p>
          <a:p>
            <a:r>
              <a:rPr lang="en-US" altLang="zh-CN" dirty="0"/>
              <a:t>GPTs with traditional </a:t>
            </a:r>
            <a:r>
              <a:rPr lang="en-US" altLang="zh-CN" b="1" u="sng" dirty="0"/>
              <a:t>fine-tuning</a:t>
            </a:r>
            <a:r>
              <a:rPr lang="en-US" altLang="zh-CN" dirty="0"/>
              <a:t> fail to achieve strong results on </a:t>
            </a:r>
            <a:r>
              <a:rPr lang="en-US" altLang="zh-CN" b="1" u="sng" dirty="0"/>
              <a:t>natural language understanding</a:t>
            </a:r>
            <a:r>
              <a:rPr lang="en-US" altLang="zh-CN" dirty="0"/>
              <a:t> tasks</a:t>
            </a:r>
            <a:r>
              <a:rPr lang="en-US" altLang="zh-CN" b="0" i="0" dirty="0">
                <a:solidFill>
                  <a:srgbClr val="646464"/>
                </a:solidFill>
                <a:effectLst/>
                <a:latin typeface="-apple-system"/>
              </a:rPr>
              <a:t>.</a:t>
            </a:r>
            <a:endParaRPr lang="zh-CN" altLang="en-US" dirty="0"/>
          </a:p>
        </p:txBody>
      </p:sp>
    </p:spTree>
    <p:extLst>
      <p:ext uri="{BB962C8B-B14F-4D97-AF65-F5344CB8AC3E}">
        <p14:creationId xmlns:p14="http://schemas.microsoft.com/office/powerpoint/2010/main" val="186054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GPT vs BERT</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7</a:t>
            </a:fld>
            <a:endParaRPr lang="zh-CN" altLang="en-US"/>
          </a:p>
        </p:txBody>
      </p:sp>
      <p:sp>
        <p:nvSpPr>
          <p:cNvPr id="7" name="文本占位符 6"/>
          <p:cNvSpPr>
            <a:spLocks noGrp="1"/>
          </p:cNvSpPr>
          <p:nvPr>
            <p:ph type="body" sz="quarter" idx="13"/>
          </p:nvPr>
        </p:nvSpPr>
        <p:spPr/>
        <p:txBody>
          <a:bodyPr/>
          <a:lstStyle/>
          <a:p>
            <a:r>
              <a:rPr kumimoji="1" lang="en-US" altLang="zh-CN" dirty="0"/>
              <a:t>Background</a:t>
            </a:r>
            <a:endParaRPr kumimoji="1" lang="zh-CN" altLang="en-US" dirty="0"/>
          </a:p>
        </p:txBody>
      </p:sp>
      <p:sp>
        <p:nvSpPr>
          <p:cNvPr id="3" name="文本框 2">
            <a:extLst>
              <a:ext uri="{FF2B5EF4-FFF2-40B4-BE49-F238E27FC236}">
                <a16:creationId xmlns:a16="http://schemas.microsoft.com/office/drawing/2014/main" id="{DFA33DCC-4FAB-55AE-F9F3-A5C864A9CB60}"/>
              </a:ext>
            </a:extLst>
          </p:cNvPr>
          <p:cNvSpPr txBox="1"/>
          <p:nvPr/>
        </p:nvSpPr>
        <p:spPr>
          <a:xfrm>
            <a:off x="1448505" y="1552432"/>
            <a:ext cx="3155766" cy="461665"/>
          </a:xfrm>
          <a:prstGeom prst="rect">
            <a:avLst/>
          </a:prstGeom>
          <a:noFill/>
        </p:spPr>
        <p:txBody>
          <a:bodyPr wrap="square">
            <a:spAutoFit/>
          </a:bodyPr>
          <a:lstStyle/>
          <a:p>
            <a:r>
              <a:rPr lang="en-US" altLang="zh-CN" sz="2400" b="1" dirty="0">
                <a:solidFill>
                  <a:srgbClr val="0070C0"/>
                </a:solidFill>
              </a:rPr>
              <a:t>Tasks in PLMs:</a:t>
            </a:r>
            <a:endParaRPr lang="zh-CN" altLang="en-US" sz="2400" b="1" dirty="0">
              <a:solidFill>
                <a:srgbClr val="0070C0"/>
              </a:solidFill>
            </a:endParaRPr>
          </a:p>
        </p:txBody>
      </p:sp>
      <p:sp>
        <p:nvSpPr>
          <p:cNvPr id="8" name="文本框 7">
            <a:extLst>
              <a:ext uri="{FF2B5EF4-FFF2-40B4-BE49-F238E27FC236}">
                <a16:creationId xmlns:a16="http://schemas.microsoft.com/office/drawing/2014/main" id="{AB063C08-F82A-79EF-6BC3-414335584CD7}"/>
              </a:ext>
            </a:extLst>
          </p:cNvPr>
          <p:cNvSpPr txBox="1"/>
          <p:nvPr/>
        </p:nvSpPr>
        <p:spPr>
          <a:xfrm>
            <a:off x="1448506" y="2245825"/>
            <a:ext cx="7944070" cy="1702710"/>
          </a:xfrm>
          <a:prstGeom prst="rect">
            <a:avLst/>
          </a:prstGeom>
          <a:noFill/>
        </p:spPr>
        <p:txBody>
          <a:bodyPr wrap="square">
            <a:spAutoFit/>
          </a:bodyPr>
          <a:lstStyle/>
          <a:p>
            <a:pPr>
              <a:lnSpc>
                <a:spcPct val="150000"/>
              </a:lnSpc>
            </a:pPr>
            <a:r>
              <a:rPr lang="en-US" altLang="zh-CN" b="1" dirty="0"/>
              <a:t>Natural language generation(NLG)</a:t>
            </a:r>
          </a:p>
          <a:p>
            <a:pPr>
              <a:lnSpc>
                <a:spcPct val="150000"/>
              </a:lnSpc>
            </a:pPr>
            <a:r>
              <a:rPr lang="en-US" altLang="zh-CN" b="1" dirty="0"/>
              <a:t>   </a:t>
            </a:r>
            <a:r>
              <a:rPr lang="en-US" altLang="zh-CN" dirty="0"/>
              <a:t>-Machine translation</a:t>
            </a:r>
          </a:p>
          <a:p>
            <a:pPr>
              <a:lnSpc>
                <a:spcPct val="150000"/>
              </a:lnSpc>
            </a:pPr>
            <a:r>
              <a:rPr lang="en-US" altLang="zh-CN" dirty="0"/>
              <a:t>   -Autoreply for Email</a:t>
            </a:r>
          </a:p>
          <a:p>
            <a:pPr>
              <a:lnSpc>
                <a:spcPct val="150000"/>
              </a:lnSpc>
            </a:pPr>
            <a:r>
              <a:rPr lang="en-US" altLang="zh-CN" dirty="0"/>
              <a:t>   </a:t>
            </a:r>
            <a:endParaRPr lang="zh-CN" altLang="en-US" dirty="0"/>
          </a:p>
        </p:txBody>
      </p:sp>
      <p:sp>
        <p:nvSpPr>
          <p:cNvPr id="9" name="文本框 8">
            <a:extLst>
              <a:ext uri="{FF2B5EF4-FFF2-40B4-BE49-F238E27FC236}">
                <a16:creationId xmlns:a16="http://schemas.microsoft.com/office/drawing/2014/main" id="{BE1A7CA0-9B00-14D3-C67E-D00CC49371CB}"/>
              </a:ext>
            </a:extLst>
          </p:cNvPr>
          <p:cNvSpPr txBox="1"/>
          <p:nvPr/>
        </p:nvSpPr>
        <p:spPr>
          <a:xfrm>
            <a:off x="1448505" y="3832886"/>
            <a:ext cx="7517941" cy="1294009"/>
          </a:xfrm>
          <a:prstGeom prst="rect">
            <a:avLst/>
          </a:prstGeom>
          <a:noFill/>
        </p:spPr>
        <p:txBody>
          <a:bodyPr wrap="square">
            <a:spAutoFit/>
          </a:bodyPr>
          <a:lstStyle/>
          <a:p>
            <a:pPr>
              <a:lnSpc>
                <a:spcPct val="150000"/>
              </a:lnSpc>
            </a:pPr>
            <a:r>
              <a:rPr lang="en-US" altLang="zh-CN" b="1" dirty="0"/>
              <a:t>Natural language understanding(NLU)</a:t>
            </a:r>
          </a:p>
          <a:p>
            <a:pPr>
              <a:lnSpc>
                <a:spcPct val="150000"/>
              </a:lnSpc>
            </a:pPr>
            <a:r>
              <a:rPr lang="en-US" altLang="zh-CN" b="1" dirty="0"/>
              <a:t>   </a:t>
            </a:r>
            <a:r>
              <a:rPr lang="en-US" altLang="zh-CN" b="0" i="0" dirty="0">
                <a:solidFill>
                  <a:srgbClr val="121212"/>
                </a:solidFill>
                <a:effectLst/>
                <a:latin typeface="-apple-system"/>
              </a:rPr>
              <a:t>Knowledge Probing, Question Answering, Textual Entailment, Co-reference   Resolution, Causal Reasoning, Word Sense-Disambiguation </a:t>
            </a:r>
            <a:r>
              <a:rPr lang="en-US" altLang="zh-CN" b="1" i="0" dirty="0">
                <a:solidFill>
                  <a:srgbClr val="121212"/>
                </a:solidFill>
                <a:effectLst/>
                <a:latin typeface="-apple-system"/>
              </a:rPr>
              <a:t> </a:t>
            </a:r>
            <a:r>
              <a:rPr lang="en-US" altLang="zh-CN" b="1" dirty="0">
                <a:solidFill>
                  <a:srgbClr val="121212"/>
                </a:solidFill>
                <a:latin typeface="-apple-system"/>
              </a:rPr>
              <a:t>…</a:t>
            </a:r>
            <a:endParaRPr lang="zh-CN" altLang="en-US" dirty="0"/>
          </a:p>
        </p:txBody>
      </p:sp>
    </p:spTree>
    <p:extLst>
      <p:ext uri="{BB962C8B-B14F-4D97-AF65-F5344CB8AC3E}">
        <p14:creationId xmlns:p14="http://schemas.microsoft.com/office/powerpoint/2010/main" val="3281081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GPT vs BERT</a:t>
            </a:r>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8</a:t>
            </a:fld>
            <a:endParaRPr lang="zh-CN" altLang="en-US"/>
          </a:p>
        </p:txBody>
      </p:sp>
      <p:sp>
        <p:nvSpPr>
          <p:cNvPr id="7" name="文本占位符 6"/>
          <p:cNvSpPr>
            <a:spLocks noGrp="1"/>
          </p:cNvSpPr>
          <p:nvPr>
            <p:ph type="body" sz="quarter" idx="13"/>
          </p:nvPr>
        </p:nvSpPr>
        <p:spPr/>
        <p:txBody>
          <a:bodyPr/>
          <a:lstStyle/>
          <a:p>
            <a:r>
              <a:rPr kumimoji="1" lang="en-US" altLang="zh-CN" dirty="0"/>
              <a:t>Background</a:t>
            </a:r>
            <a:endParaRPr kumimoji="1" lang="zh-CN" altLang="en-US" dirty="0"/>
          </a:p>
        </p:txBody>
      </p:sp>
      <p:sp>
        <p:nvSpPr>
          <p:cNvPr id="12" name="文本框 11">
            <a:extLst>
              <a:ext uri="{FF2B5EF4-FFF2-40B4-BE49-F238E27FC236}">
                <a16:creationId xmlns:a16="http://schemas.microsoft.com/office/drawing/2014/main" id="{6A5CF750-E547-C414-483A-BA7563125284}"/>
              </a:ext>
            </a:extLst>
          </p:cNvPr>
          <p:cNvSpPr txBox="1"/>
          <p:nvPr/>
        </p:nvSpPr>
        <p:spPr>
          <a:xfrm>
            <a:off x="1448505" y="1431786"/>
            <a:ext cx="7944070" cy="1287212"/>
          </a:xfrm>
          <a:prstGeom prst="rect">
            <a:avLst/>
          </a:prstGeom>
          <a:noFill/>
        </p:spPr>
        <p:txBody>
          <a:bodyPr wrap="square">
            <a:spAutoFit/>
          </a:bodyPr>
          <a:lstStyle/>
          <a:p>
            <a:pPr>
              <a:lnSpc>
                <a:spcPct val="150000"/>
              </a:lnSpc>
            </a:pPr>
            <a:r>
              <a:rPr lang="en-US" altLang="zh-CN" b="1" dirty="0"/>
              <a:t>GPT(before GPT-3) performs poor in NLU tasks</a:t>
            </a:r>
          </a:p>
          <a:p>
            <a:pPr>
              <a:lnSpc>
                <a:spcPct val="150000"/>
              </a:lnSpc>
            </a:pPr>
            <a:r>
              <a:rPr lang="en-US" altLang="zh-CN" b="0" i="0" dirty="0">
                <a:solidFill>
                  <a:srgbClr val="121212"/>
                </a:solidFill>
                <a:effectLst/>
                <a:latin typeface="-apple-system"/>
              </a:rPr>
              <a:t> F</a:t>
            </a:r>
            <a:r>
              <a:rPr lang="en-US" altLang="zh-CN" dirty="0">
                <a:solidFill>
                  <a:srgbClr val="121212"/>
                </a:solidFill>
                <a:latin typeface="-apple-system"/>
              </a:rPr>
              <a:t>ine-tuning — using target training data to fine-tune model parameters. </a:t>
            </a:r>
          </a:p>
          <a:p>
            <a:pPr>
              <a:lnSpc>
                <a:spcPct val="150000"/>
              </a:lnSpc>
            </a:pPr>
            <a:r>
              <a:rPr lang="en-US" altLang="zh-CN" dirty="0">
                <a:solidFill>
                  <a:srgbClr val="121212"/>
                </a:solidFill>
                <a:latin typeface="-apple-system"/>
              </a:rPr>
              <a:t> P-tuning  — in this paper</a:t>
            </a:r>
            <a:endParaRPr lang="zh-CN" altLang="en-US" dirty="0">
              <a:solidFill>
                <a:srgbClr val="121212"/>
              </a:solidFill>
              <a:latin typeface="-apple-system"/>
            </a:endParaRPr>
          </a:p>
        </p:txBody>
      </p:sp>
      <p:pic>
        <p:nvPicPr>
          <p:cNvPr id="14" name="图片 13">
            <a:extLst>
              <a:ext uri="{FF2B5EF4-FFF2-40B4-BE49-F238E27FC236}">
                <a16:creationId xmlns:a16="http://schemas.microsoft.com/office/drawing/2014/main" id="{D3F6D443-0486-D5BF-CE2E-DA8D3CC220CF}"/>
              </a:ext>
            </a:extLst>
          </p:cNvPr>
          <p:cNvPicPr>
            <a:picLocks noChangeAspect="1"/>
          </p:cNvPicPr>
          <p:nvPr/>
        </p:nvPicPr>
        <p:blipFill>
          <a:blip r:embed="rId3"/>
          <a:stretch>
            <a:fillRect/>
          </a:stretch>
        </p:blipFill>
        <p:spPr>
          <a:xfrm>
            <a:off x="1448505" y="3020299"/>
            <a:ext cx="5783062" cy="2761672"/>
          </a:xfrm>
          <a:prstGeom prst="rect">
            <a:avLst/>
          </a:prstGeom>
        </p:spPr>
      </p:pic>
    </p:spTree>
    <p:extLst>
      <p:ext uri="{BB962C8B-B14F-4D97-AF65-F5344CB8AC3E}">
        <p14:creationId xmlns:p14="http://schemas.microsoft.com/office/powerpoint/2010/main" val="402531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GPT-3—prompt</a:t>
            </a:r>
            <a:endParaRPr kumimoji="1" lang="en-US" altLang="zh-CN" dirty="0"/>
          </a:p>
        </p:txBody>
      </p:sp>
      <p:sp>
        <p:nvSpPr>
          <p:cNvPr id="4" name="日期占位符 3"/>
          <p:cNvSpPr>
            <a:spLocks noGrp="1"/>
          </p:cNvSpPr>
          <p:nvPr>
            <p:ph type="dt" sz="half" idx="10"/>
          </p:nvPr>
        </p:nvSpPr>
        <p:spPr/>
        <p:txBody>
          <a:bodyPr/>
          <a:lstStyle/>
          <a:p>
            <a:r>
              <a:rPr lang="en-US" altLang="zh-CN" dirty="0"/>
              <a:t>2023/3/29</a:t>
            </a:r>
            <a:endParaRPr lang="zh-CN" altLang="en-US" dirty="0"/>
          </a:p>
        </p:txBody>
      </p:sp>
      <p:sp>
        <p:nvSpPr>
          <p:cNvPr id="5" name="页脚占位符 4"/>
          <p:cNvSpPr>
            <a:spLocks noGrp="1"/>
          </p:cNvSpPr>
          <p:nvPr>
            <p:ph type="ftr" sz="quarter" idx="11"/>
          </p:nvPr>
        </p:nvSpPr>
        <p:spPr/>
        <p:txBody>
          <a:bodyPr/>
          <a:lstStyle/>
          <a:p>
            <a:r>
              <a:rPr lang="en-US" altLang="zh-CN" dirty="0" err="1"/>
              <a:t>Haoxuan</a:t>
            </a:r>
            <a:r>
              <a:rPr lang="en-US" altLang="zh-CN" dirty="0"/>
              <a:t> Ma</a:t>
            </a:r>
          </a:p>
        </p:txBody>
      </p:sp>
      <p:sp>
        <p:nvSpPr>
          <p:cNvPr id="6" name="灯片编号占位符 5"/>
          <p:cNvSpPr>
            <a:spLocks noGrp="1"/>
          </p:cNvSpPr>
          <p:nvPr>
            <p:ph type="sldNum" sz="quarter" idx="12"/>
          </p:nvPr>
        </p:nvSpPr>
        <p:spPr/>
        <p:txBody>
          <a:bodyPr/>
          <a:lstStyle/>
          <a:p>
            <a:fld id="{1C2E929D-5B6B-4C41-9464-30E7EF4F72FB}" type="slidenum">
              <a:rPr lang="zh-CN" altLang="en-US" smtClean="0"/>
              <a:t>9</a:t>
            </a:fld>
            <a:endParaRPr lang="zh-CN" altLang="en-US"/>
          </a:p>
        </p:txBody>
      </p:sp>
      <p:sp>
        <p:nvSpPr>
          <p:cNvPr id="7" name="文本占位符 6"/>
          <p:cNvSpPr>
            <a:spLocks noGrp="1"/>
          </p:cNvSpPr>
          <p:nvPr>
            <p:ph type="body" sz="quarter" idx="13"/>
          </p:nvPr>
        </p:nvSpPr>
        <p:spPr/>
        <p:txBody>
          <a:bodyPr/>
          <a:lstStyle/>
          <a:p>
            <a:r>
              <a:rPr kumimoji="1" lang="en-US" altLang="zh-CN" dirty="0"/>
              <a:t>Background</a:t>
            </a:r>
            <a:endParaRPr kumimoji="1" lang="zh-CN" altLang="en-US" dirty="0"/>
          </a:p>
        </p:txBody>
      </p:sp>
      <p:sp>
        <p:nvSpPr>
          <p:cNvPr id="3" name="文本框 2">
            <a:extLst>
              <a:ext uri="{FF2B5EF4-FFF2-40B4-BE49-F238E27FC236}">
                <a16:creationId xmlns:a16="http://schemas.microsoft.com/office/drawing/2014/main" id="{052E19A4-421B-32C3-842F-0CD1F147693C}"/>
              </a:ext>
            </a:extLst>
          </p:cNvPr>
          <p:cNvSpPr txBox="1"/>
          <p:nvPr/>
        </p:nvSpPr>
        <p:spPr>
          <a:xfrm>
            <a:off x="1262831" y="887357"/>
            <a:ext cx="9666338" cy="1295868"/>
          </a:xfrm>
          <a:prstGeom prst="rect">
            <a:avLst/>
          </a:prstGeom>
          <a:noFill/>
        </p:spPr>
        <p:txBody>
          <a:bodyPr wrap="square">
            <a:spAutoFit/>
          </a:bodyPr>
          <a:lstStyle/>
          <a:p>
            <a:pPr>
              <a:lnSpc>
                <a:spcPct val="150000"/>
              </a:lnSpc>
            </a:pPr>
            <a:endParaRPr lang="en-US" altLang="zh-CN" b="1" dirty="0"/>
          </a:p>
          <a:p>
            <a:pPr>
              <a:lnSpc>
                <a:spcPct val="150000"/>
              </a:lnSpc>
            </a:pPr>
            <a:r>
              <a:rPr lang="en-US" altLang="zh-CN" b="1" i="0" dirty="0">
                <a:solidFill>
                  <a:srgbClr val="121212"/>
                </a:solidFill>
                <a:effectLst/>
                <a:latin typeface="-apple-system"/>
              </a:rPr>
              <a:t>GPT-3</a:t>
            </a:r>
            <a:r>
              <a:rPr lang="en-US" altLang="zh-CN" b="0" i="0" dirty="0">
                <a:solidFill>
                  <a:srgbClr val="121212"/>
                </a:solidFill>
                <a:effectLst/>
                <a:latin typeface="-apple-system"/>
              </a:rPr>
              <a:t> : giant </a:t>
            </a:r>
            <a:r>
              <a:rPr lang="en-US" altLang="zh-CN" dirty="0">
                <a:solidFill>
                  <a:srgbClr val="121212"/>
                </a:solidFill>
                <a:latin typeface="-apple-system"/>
              </a:rPr>
              <a:t>unidirectional language models together with appropriate</a:t>
            </a:r>
          </a:p>
          <a:p>
            <a:pPr>
              <a:lnSpc>
                <a:spcPct val="150000"/>
              </a:lnSpc>
            </a:pPr>
            <a:r>
              <a:rPr lang="en-US" altLang="zh-CN" dirty="0">
                <a:solidFill>
                  <a:srgbClr val="121212"/>
                </a:solidFill>
                <a:latin typeface="-apple-system"/>
              </a:rPr>
              <a:t>              manual </a:t>
            </a:r>
            <a:r>
              <a:rPr lang="en-US" altLang="zh-CN" b="1" u="sng" dirty="0">
                <a:solidFill>
                  <a:srgbClr val="121212"/>
                </a:solidFill>
                <a:latin typeface="-apple-system"/>
              </a:rPr>
              <a:t>prompts</a:t>
            </a:r>
            <a:r>
              <a:rPr lang="en-US" altLang="zh-CN" b="1" dirty="0">
                <a:solidFill>
                  <a:srgbClr val="121212"/>
                </a:solidFill>
                <a:latin typeface="-apple-system"/>
              </a:rPr>
              <a:t> </a:t>
            </a:r>
            <a:r>
              <a:rPr lang="en-US" altLang="zh-CN" dirty="0">
                <a:solidFill>
                  <a:srgbClr val="121212"/>
                </a:solidFill>
                <a:latin typeface="-apple-system"/>
              </a:rPr>
              <a:t>may </a:t>
            </a:r>
            <a:r>
              <a:rPr lang="en-US" altLang="zh-CN" b="0" i="0" dirty="0">
                <a:solidFill>
                  <a:srgbClr val="121212"/>
                </a:solidFill>
                <a:effectLst/>
                <a:latin typeface="-apple-system"/>
              </a:rPr>
              <a:t>work for natural language understanding. </a:t>
            </a:r>
            <a:endParaRPr lang="zh-CN" altLang="en-US" dirty="0">
              <a:solidFill>
                <a:srgbClr val="121212"/>
              </a:solidFill>
              <a:latin typeface="-apple-system"/>
            </a:endParaRPr>
          </a:p>
        </p:txBody>
      </p:sp>
      <p:sp>
        <p:nvSpPr>
          <p:cNvPr id="8" name="文本框 7">
            <a:extLst>
              <a:ext uri="{FF2B5EF4-FFF2-40B4-BE49-F238E27FC236}">
                <a16:creationId xmlns:a16="http://schemas.microsoft.com/office/drawing/2014/main" id="{92DDF8CA-DAB9-CD61-1975-5D0EDB923142}"/>
              </a:ext>
            </a:extLst>
          </p:cNvPr>
          <p:cNvSpPr txBox="1"/>
          <p:nvPr/>
        </p:nvSpPr>
        <p:spPr>
          <a:xfrm>
            <a:off x="1262831" y="1682189"/>
            <a:ext cx="8360563" cy="1711366"/>
          </a:xfrm>
          <a:prstGeom prst="rect">
            <a:avLst/>
          </a:prstGeom>
          <a:noFill/>
        </p:spPr>
        <p:txBody>
          <a:bodyPr wrap="square">
            <a:spAutoFit/>
          </a:bodyPr>
          <a:lstStyle/>
          <a:p>
            <a:pPr>
              <a:lnSpc>
                <a:spcPct val="150000"/>
              </a:lnSpc>
            </a:pPr>
            <a:endParaRPr lang="en-US" altLang="zh-CN" b="1" dirty="0"/>
          </a:p>
          <a:p>
            <a:pPr>
              <a:lnSpc>
                <a:spcPct val="150000"/>
              </a:lnSpc>
            </a:pPr>
            <a:r>
              <a:rPr lang="en-US" altLang="zh-CN" b="1" dirty="0">
                <a:solidFill>
                  <a:srgbClr val="121212"/>
                </a:solidFill>
                <a:latin typeface="-apple-system"/>
              </a:rPr>
              <a:t>Prompt</a:t>
            </a:r>
            <a:r>
              <a:rPr lang="en-US" altLang="zh-CN" b="0" i="0" dirty="0">
                <a:solidFill>
                  <a:srgbClr val="121212"/>
                </a:solidFill>
                <a:effectLst/>
                <a:latin typeface="-apple-system"/>
              </a:rPr>
              <a:t> : NLU task   —&gt;   blank-filling task</a:t>
            </a:r>
          </a:p>
          <a:p>
            <a:pPr>
              <a:lnSpc>
                <a:spcPct val="150000"/>
              </a:lnSpc>
            </a:pPr>
            <a:r>
              <a:rPr lang="en-US" altLang="zh-CN" dirty="0">
                <a:solidFill>
                  <a:srgbClr val="121212"/>
                </a:solidFill>
                <a:latin typeface="-apple-system"/>
              </a:rPr>
              <a:t>Prompt is the technique of making better use of the knowledge from the pre-trained model by adding additional texts to the input</a:t>
            </a:r>
            <a:endParaRPr lang="zh-CN" altLang="en-US" dirty="0">
              <a:solidFill>
                <a:srgbClr val="121212"/>
              </a:solidFill>
              <a:latin typeface="-apple-system"/>
            </a:endParaRPr>
          </a:p>
        </p:txBody>
      </p:sp>
      <p:sp>
        <p:nvSpPr>
          <p:cNvPr id="9" name="文本框 8">
            <a:extLst>
              <a:ext uri="{FF2B5EF4-FFF2-40B4-BE49-F238E27FC236}">
                <a16:creationId xmlns:a16="http://schemas.microsoft.com/office/drawing/2014/main" id="{819E9A85-CBC7-5EBA-DB99-AA5ED2D27419}"/>
              </a:ext>
            </a:extLst>
          </p:cNvPr>
          <p:cNvSpPr txBox="1"/>
          <p:nvPr/>
        </p:nvSpPr>
        <p:spPr>
          <a:xfrm>
            <a:off x="1262831" y="3013318"/>
            <a:ext cx="4640820" cy="1711366"/>
          </a:xfrm>
          <a:prstGeom prst="rect">
            <a:avLst/>
          </a:prstGeom>
          <a:noFill/>
        </p:spPr>
        <p:txBody>
          <a:bodyPr wrap="square">
            <a:spAutoFit/>
          </a:bodyPr>
          <a:lstStyle/>
          <a:p>
            <a:pPr>
              <a:lnSpc>
                <a:spcPct val="150000"/>
              </a:lnSpc>
            </a:pPr>
            <a:endParaRPr lang="en-US" altLang="zh-CN" b="1" dirty="0"/>
          </a:p>
          <a:p>
            <a:pPr>
              <a:lnSpc>
                <a:spcPct val="150000"/>
              </a:lnSpc>
            </a:pPr>
            <a:r>
              <a:rPr lang="en-US" altLang="zh-CN" b="1" dirty="0">
                <a:solidFill>
                  <a:srgbClr val="121212"/>
                </a:solidFill>
                <a:latin typeface="-apple-system"/>
              </a:rPr>
              <a:t>Knowledge Probing </a:t>
            </a:r>
            <a:r>
              <a:rPr lang="en-US" altLang="zh-CN" dirty="0">
                <a:solidFill>
                  <a:srgbClr val="121212"/>
                </a:solidFill>
                <a:latin typeface="-apple-system"/>
              </a:rPr>
              <a:t>:</a:t>
            </a:r>
          </a:p>
          <a:p>
            <a:pPr>
              <a:lnSpc>
                <a:spcPct val="150000"/>
              </a:lnSpc>
            </a:pPr>
            <a:r>
              <a:rPr lang="en-US" altLang="zh-CN" dirty="0">
                <a:solidFill>
                  <a:srgbClr val="121212"/>
                </a:solidFill>
                <a:latin typeface="-apple-system"/>
              </a:rPr>
              <a:t>Which country is London located in?</a:t>
            </a:r>
          </a:p>
          <a:p>
            <a:pPr>
              <a:lnSpc>
                <a:spcPct val="150000"/>
              </a:lnSpc>
            </a:pPr>
            <a:r>
              <a:rPr lang="en-US" altLang="zh-CN" dirty="0">
                <a:solidFill>
                  <a:srgbClr val="121212"/>
                </a:solidFill>
                <a:latin typeface="-apple-system"/>
              </a:rPr>
              <a:t>London is located in which country? In [</a:t>
            </a:r>
            <a:r>
              <a:rPr lang="en-US" altLang="zh-CN" b="0" i="0" dirty="0">
                <a:solidFill>
                  <a:srgbClr val="121212"/>
                </a:solidFill>
                <a:effectLst/>
                <a:latin typeface="-apple-system"/>
              </a:rPr>
              <a:t>MASK]</a:t>
            </a:r>
            <a:endParaRPr lang="zh-CN" altLang="en-US" dirty="0">
              <a:solidFill>
                <a:srgbClr val="121212"/>
              </a:solidFill>
              <a:latin typeface="-apple-system"/>
            </a:endParaRPr>
          </a:p>
        </p:txBody>
      </p:sp>
      <p:pic>
        <p:nvPicPr>
          <p:cNvPr id="11" name="图片 10">
            <a:extLst>
              <a:ext uri="{FF2B5EF4-FFF2-40B4-BE49-F238E27FC236}">
                <a16:creationId xmlns:a16="http://schemas.microsoft.com/office/drawing/2014/main" id="{63C960F1-5F1F-C374-E629-B74DFDECE2FD}"/>
              </a:ext>
            </a:extLst>
          </p:cNvPr>
          <p:cNvPicPr>
            <a:picLocks noChangeAspect="1"/>
          </p:cNvPicPr>
          <p:nvPr/>
        </p:nvPicPr>
        <p:blipFill>
          <a:blip r:embed="rId3"/>
          <a:stretch>
            <a:fillRect/>
          </a:stretch>
        </p:blipFill>
        <p:spPr>
          <a:xfrm>
            <a:off x="5967275" y="3429000"/>
            <a:ext cx="2557098" cy="1989839"/>
          </a:xfrm>
          <a:prstGeom prst="rect">
            <a:avLst/>
          </a:prstGeom>
        </p:spPr>
      </p:pic>
      <p:sp>
        <p:nvSpPr>
          <p:cNvPr id="12" name="文本框 11">
            <a:extLst>
              <a:ext uri="{FF2B5EF4-FFF2-40B4-BE49-F238E27FC236}">
                <a16:creationId xmlns:a16="http://schemas.microsoft.com/office/drawing/2014/main" id="{2FA8AE4A-FC2F-05C3-F048-F3D5104A011F}"/>
              </a:ext>
            </a:extLst>
          </p:cNvPr>
          <p:cNvSpPr txBox="1"/>
          <p:nvPr/>
        </p:nvSpPr>
        <p:spPr>
          <a:xfrm>
            <a:off x="1264311" y="4320128"/>
            <a:ext cx="4640820" cy="1711366"/>
          </a:xfrm>
          <a:prstGeom prst="rect">
            <a:avLst/>
          </a:prstGeom>
          <a:noFill/>
        </p:spPr>
        <p:txBody>
          <a:bodyPr wrap="square">
            <a:spAutoFit/>
          </a:bodyPr>
          <a:lstStyle/>
          <a:p>
            <a:pPr>
              <a:lnSpc>
                <a:spcPct val="150000"/>
              </a:lnSpc>
            </a:pPr>
            <a:endParaRPr lang="en-US" altLang="zh-CN" b="1" dirty="0"/>
          </a:p>
          <a:p>
            <a:pPr>
              <a:lnSpc>
                <a:spcPct val="150000"/>
              </a:lnSpc>
            </a:pPr>
            <a:r>
              <a:rPr lang="en-US" altLang="zh-CN" b="1" dirty="0">
                <a:solidFill>
                  <a:srgbClr val="121212"/>
                </a:solidFill>
                <a:latin typeface="-apple-system"/>
              </a:rPr>
              <a:t>Text classification</a:t>
            </a:r>
            <a:r>
              <a:rPr lang="en-US" altLang="zh-CN" dirty="0">
                <a:solidFill>
                  <a:srgbClr val="121212"/>
                </a:solidFill>
                <a:latin typeface="-apple-system"/>
              </a:rPr>
              <a:t>:</a:t>
            </a:r>
          </a:p>
          <a:p>
            <a:pPr>
              <a:lnSpc>
                <a:spcPct val="150000"/>
              </a:lnSpc>
            </a:pPr>
            <a:r>
              <a:rPr lang="en-US" altLang="zh-CN" dirty="0">
                <a:solidFill>
                  <a:srgbClr val="121212"/>
                </a:solidFill>
                <a:latin typeface="-apple-system"/>
              </a:rPr>
              <a:t>Movie comment:</a:t>
            </a:r>
          </a:p>
          <a:p>
            <a:pPr>
              <a:lnSpc>
                <a:spcPct val="150000"/>
              </a:lnSpc>
            </a:pPr>
            <a:r>
              <a:rPr lang="en-US" altLang="zh-CN" dirty="0">
                <a:solidFill>
                  <a:srgbClr val="121212"/>
                </a:solidFill>
                <a:latin typeface="-apple-system"/>
              </a:rPr>
              <a:t>Movie comment + This movie was [MASK]</a:t>
            </a:r>
            <a:endParaRPr lang="zh-CN" altLang="en-US" dirty="0">
              <a:solidFill>
                <a:srgbClr val="121212"/>
              </a:solidFill>
              <a:latin typeface="-apple-system"/>
            </a:endParaRPr>
          </a:p>
        </p:txBody>
      </p:sp>
      <p:pic>
        <p:nvPicPr>
          <p:cNvPr id="14" name="图片 13">
            <a:extLst>
              <a:ext uri="{FF2B5EF4-FFF2-40B4-BE49-F238E27FC236}">
                <a16:creationId xmlns:a16="http://schemas.microsoft.com/office/drawing/2014/main" id="{091F97D7-6807-3F64-E3B0-DB61C49B7CF1}"/>
              </a:ext>
            </a:extLst>
          </p:cNvPr>
          <p:cNvPicPr>
            <a:picLocks noChangeAspect="1"/>
          </p:cNvPicPr>
          <p:nvPr/>
        </p:nvPicPr>
        <p:blipFill>
          <a:blip r:embed="rId4"/>
          <a:stretch>
            <a:fillRect/>
          </a:stretch>
        </p:blipFill>
        <p:spPr>
          <a:xfrm>
            <a:off x="8676248" y="3481366"/>
            <a:ext cx="2762961" cy="1989839"/>
          </a:xfrm>
          <a:prstGeom prst="rect">
            <a:avLst/>
          </a:prstGeom>
        </p:spPr>
      </p:pic>
    </p:spTree>
    <p:extLst>
      <p:ext uri="{BB962C8B-B14F-4D97-AF65-F5344CB8AC3E}">
        <p14:creationId xmlns:p14="http://schemas.microsoft.com/office/powerpoint/2010/main" val="2672863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JmNTAxYTA0NTllZTU0OWY5NWY0MWNlMzBjNGU2OTYifQ=="/>
  <p:tag name="KSO_WPP_MARK_KEY" val="ab36bbb7-61cb-4baa-a279-493a7ec76e63"/>
</p:tagLst>
</file>

<file path=ppt/theme/theme1.xml><?xml version="1.0" encoding="utf-8"?>
<a:theme xmlns:a="http://schemas.openxmlformats.org/drawingml/2006/main" name="学术简洁">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Lucida Bright"/>
        <a:ea typeface="思源黑体 Heavy"/>
        <a:cs typeface=""/>
      </a:majorFont>
      <a:minorFont>
        <a:latin typeface="Segoe UI"/>
        <a:ea typeface="思源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1790</Words>
  <Application>Microsoft Office PowerPoint</Application>
  <PresentationFormat>宽屏</PresentationFormat>
  <Paragraphs>284</Paragraphs>
  <Slides>26</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-apple-system</vt:lpstr>
      <vt:lpstr>Söhne</vt:lpstr>
      <vt:lpstr>等线</vt:lpstr>
      <vt:lpstr>Arial</vt:lpstr>
      <vt:lpstr>Lucida Bright</vt:lpstr>
      <vt:lpstr>Segoe UI</vt:lpstr>
      <vt:lpstr>Wingdings</vt:lpstr>
      <vt:lpstr>学术简洁</vt:lpstr>
      <vt:lpstr>GPT Understands, Too</vt:lpstr>
      <vt:lpstr>Background</vt:lpstr>
      <vt:lpstr>Pre-trained language model (PLMs）</vt:lpstr>
      <vt:lpstr>Pre-trained language model (PLMs）</vt:lpstr>
      <vt:lpstr>Pre-trained language model (PLMs）</vt:lpstr>
      <vt:lpstr>Pre-trained language model (PLMs）</vt:lpstr>
      <vt:lpstr>GPT vs BERT</vt:lpstr>
      <vt:lpstr>GPT vs BERT</vt:lpstr>
      <vt:lpstr>GPT-3—prompt</vt:lpstr>
      <vt:lpstr>Prompt</vt:lpstr>
      <vt:lpstr>AutoPrompt</vt:lpstr>
      <vt:lpstr>Method</vt:lpstr>
      <vt:lpstr>AutoPrompt in continuous space</vt:lpstr>
      <vt:lpstr>Architecture</vt:lpstr>
      <vt:lpstr>Architecture</vt:lpstr>
      <vt:lpstr>P-tuning</vt:lpstr>
      <vt:lpstr>P-tuning</vt:lpstr>
      <vt:lpstr>Optimization</vt:lpstr>
      <vt:lpstr>Optimization</vt:lpstr>
      <vt:lpstr>Optimization</vt:lpstr>
      <vt:lpstr>Experiment</vt:lpstr>
      <vt:lpstr>LAMA（Language Model Analysis）</vt:lpstr>
      <vt:lpstr>SuperGLUE(General Language Understanding Evaluation)</vt:lpstr>
      <vt:lpstr>SuperGLUE(General Language Understanding Evaluation)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Obfuscation of Graph Neural Networks</dc:title>
  <dc:creator>Li Chunshu</dc:creator>
  <cp:lastModifiedBy>马 浩轩</cp:lastModifiedBy>
  <cp:revision>595</cp:revision>
  <dcterms:created xsi:type="dcterms:W3CDTF">2021-07-21T06:31:00Z</dcterms:created>
  <dcterms:modified xsi:type="dcterms:W3CDTF">2023-03-28T12:04:13Z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57EE539B71E8408683AFBF9489EC6245</vt:lpwstr>
  </property>
  <property fmtid="{D5CDD505-2E9C-101B-9397-08002B2CF9AE}" pid="3" name="KSOProductBuildVer">
    <vt:lpwstr>2052-11.1.0.12358</vt:lpwstr>
  </property>
</Properties>
</file>