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60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3" r:id="rId15"/>
    <p:sldId id="273" r:id="rId16"/>
    <p:sldId id="272" r:id="rId17"/>
    <p:sldId id="274" r:id="rId18"/>
    <p:sldId id="275" r:id="rId19"/>
    <p:sldId id="279" r:id="rId20"/>
    <p:sldId id="276" r:id="rId21"/>
    <p:sldId id="278" r:id="rId22"/>
    <p:sldId id="277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D4915-E791-4F66-BDDC-4C800FF3530A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6785A-3B21-4759-9651-F093BA1B5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0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76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331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4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44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72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83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06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29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9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80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9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41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38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1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56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3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3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70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95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2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the topic, let’s have a view of the background. GPT is a kind of language model, and language model is used in natural language processing to perform a variety of tasks like text classification , machine translation and so on. </a:t>
            </a:r>
          </a:p>
          <a:p>
            <a:r>
              <a:rPr lang="en-US" altLang="zh-CN" dirty="0"/>
              <a:t>According to the training objectives, pre-trained language models can be divided into three categories </a:t>
            </a:r>
          </a:p>
          <a:p>
            <a:r>
              <a:rPr lang="en-US" altLang="zh-CN" dirty="0"/>
              <a:t>Unidirectional Language Model</a:t>
            </a:r>
          </a:p>
          <a:p>
            <a:r>
              <a:rPr lang="en-US" altLang="zh-CN" dirty="0"/>
              <a:t>Bidirectional Language Model</a:t>
            </a:r>
          </a:p>
          <a:p>
            <a:r>
              <a:rPr lang="en-US" altLang="zh-CN" dirty="0"/>
              <a:t>And Hybrid Language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D383F-268C-4298-9CD1-D809ADA0CB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6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ang's Lab_Baixuan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0946"/>
            <a:ext cx="12192000" cy="599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335" y="1005734"/>
            <a:ext cx="10515599" cy="205216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1134" y="3741522"/>
            <a:ext cx="9144000" cy="20521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D861477-2C11-4276-A0CB-9522B7870D80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CN" dirty="0"/>
              <a:t>Baixuan Li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053940" y="3532909"/>
            <a:ext cx="208412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0"/>
            <a:ext cx="12192000" cy="2909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09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8856442-0A4E-4430-9281-4B94D8C61344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5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6043-3966-4DA7-9D6E-44AA01EF8428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7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DDEC-BA8F-4061-8EAD-3D9FD5B664A8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521-DDFC-4334-8648-63C297E139BF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09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559-4873-4857-9BBF-E8100C23E30D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9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7090-6009-4CC8-9674-39D7C5DE1476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2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AFCE67A1-242D-4769-949C-ADB13B1CD3D0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543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DA61-686F-4AAA-BD4D-4051A37B2693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</p:spTree>
    <p:extLst>
      <p:ext uri="{BB962C8B-B14F-4D97-AF65-F5344CB8AC3E}">
        <p14:creationId xmlns:p14="http://schemas.microsoft.com/office/powerpoint/2010/main" val="1529638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9988-F757-48DA-99C7-D507D3BFF9A1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</p:spTree>
    <p:extLst>
      <p:ext uri="{BB962C8B-B14F-4D97-AF65-F5344CB8AC3E}">
        <p14:creationId xmlns:p14="http://schemas.microsoft.com/office/powerpoint/2010/main" val="637529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A851-A3BE-49DB-B0CF-0A44349C65AF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</p:spTree>
    <p:extLst>
      <p:ext uri="{BB962C8B-B14F-4D97-AF65-F5344CB8AC3E}">
        <p14:creationId xmlns:p14="http://schemas.microsoft.com/office/powerpoint/2010/main" val="350968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 indent="-228600">
              <a:buFont typeface="Segoe UI" panose="020B0502040204020203" pitchFamily="34" charset="0"/>
              <a:buChar char="◦"/>
              <a:defRPr sz="2000"/>
            </a:lvl2pPr>
            <a:lvl3pPr>
              <a:defRPr sz="1800"/>
            </a:lvl3pPr>
            <a:lvl4pPr marL="1600200" indent="-228600">
              <a:buFont typeface="Segoe UI" panose="020B0502040204020203" pitchFamily="34" charset="0"/>
              <a:buChar char="◦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47B1CA7-DA9B-4F95-96C3-F19F1A0EC9D8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CN" dirty="0"/>
              <a:t>Baixuan Li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36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F554-6915-43BF-9E4A-00BAE7C87A28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</p:spTree>
    <p:extLst>
      <p:ext uri="{BB962C8B-B14F-4D97-AF65-F5344CB8AC3E}">
        <p14:creationId xmlns:p14="http://schemas.microsoft.com/office/powerpoint/2010/main" val="3526634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78B0-9EC0-48DE-8C18-A6D89BB0401D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</p:spTree>
    <p:extLst>
      <p:ext uri="{BB962C8B-B14F-4D97-AF65-F5344CB8AC3E}">
        <p14:creationId xmlns:p14="http://schemas.microsoft.com/office/powerpoint/2010/main" val="3426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088" y="1709738"/>
            <a:ext cx="1040336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088" y="4589463"/>
            <a:ext cx="10403361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9204-CDF3-48C7-97DB-339127631618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Baixuan Li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5290" y="3715657"/>
            <a:ext cx="189260" cy="846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3715657"/>
            <a:ext cx="655289" cy="8468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2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C088-60C4-4A28-A36F-4230EC8D709F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8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917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06720"/>
            <a:ext cx="5157787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67247"/>
            <a:ext cx="5157787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06720"/>
            <a:ext cx="5183188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67247"/>
            <a:ext cx="5183188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04AF-6D3C-445A-8666-5898BF4FB814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8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5EE-C4B8-42DA-8017-6A8727FAC7E1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6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6905" y="6581920"/>
            <a:ext cx="2743200" cy="276951"/>
          </a:xfrm>
        </p:spPr>
        <p:txBody>
          <a:bodyPr/>
          <a:lstStyle/>
          <a:p>
            <a:fld id="{642E3E68-F08C-4D3A-B742-3983147F0AAD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583957"/>
            <a:ext cx="4114800" cy="282019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04085" y="6581920"/>
            <a:ext cx="611010" cy="284723"/>
          </a:xfrm>
        </p:spPr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5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D03D-049E-44F2-A71F-D9C0504E77DE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6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692E-C754-4B1E-8D38-0276673242B8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62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564106"/>
            <a:ext cx="12192000" cy="3107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0375" y="472064"/>
            <a:ext cx="864424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18161"/>
            <a:ext cx="10515600" cy="485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905" y="6564106"/>
            <a:ext cx="2743200" cy="276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58856B-50CA-47F5-84A6-1E3A4F197FB7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66143"/>
            <a:ext cx="4114800" cy="282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ym typeface="+mn-ea"/>
              </a:rPr>
              <a:t>Baixuan Li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04085" y="6542426"/>
            <a:ext cx="611010" cy="306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2E929D-5B6B-4C41-9464-30E7EF4F7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7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b="1" dirty="0"/>
              <a:t>From: </a:t>
            </a:r>
            <a:r>
              <a:rPr lang="en-US" altLang="zh-CN" b="1" dirty="0" err="1"/>
              <a:t>Haoxuan</a:t>
            </a:r>
            <a:r>
              <a:rPr lang="en-US" altLang="zh-CN" b="1" dirty="0"/>
              <a:t> Ma</a:t>
            </a:r>
            <a:endParaRPr lang="zh-CN" altLang="en-US" b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cs typeface="+mn-cs"/>
              </a:rPr>
              <a:t>Haoxuan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cs typeface="+mn-cs"/>
              </a:rPr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E929D-5B6B-4C41-9464-30E7EF4F72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53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Architecture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375" y="472064"/>
            <a:ext cx="10740243" cy="5492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Matching Anything by Segmenting </a:t>
            </a:r>
            <a:r>
              <a:rPr lang="en-US" altLang="zh-CN" sz="3600" dirty="0"/>
              <a:t>Anything (CVPR2024</a:t>
            </a:r>
            <a:r>
              <a:rPr lang="en-US" altLang="zh-CN" dirty="0"/>
              <a:t>)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29442" y="1745339"/>
            <a:ext cx="1030679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1620982" y="1638460"/>
            <a:ext cx="8030475" cy="427545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8074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375" y="472064"/>
            <a:ext cx="10740243" cy="5492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Our architecture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0698" y="2847226"/>
            <a:ext cx="2516579" cy="1891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03741" y="3812622"/>
            <a:ext cx="712608" cy="64891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2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129390" y="3161958"/>
            <a:ext cx="802376" cy="7245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1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1012867" y="4914476"/>
            <a:ext cx="2048494" cy="643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3620318" y="2409488"/>
            <a:ext cx="1692234" cy="1322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>
            <a:off x="3620318" y="3732160"/>
            <a:ext cx="1692234" cy="1225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3354778" y="3774511"/>
            <a:ext cx="119940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21086" y="1838047"/>
            <a:ext cx="1698171" cy="1196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636411" y="1966302"/>
            <a:ext cx="480864" cy="4104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810496" y="2488125"/>
            <a:ext cx="541438" cy="4582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21086" y="4256580"/>
            <a:ext cx="1698171" cy="1196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392133" y="5030840"/>
            <a:ext cx="480864" cy="4104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121414" y="4443403"/>
            <a:ext cx="541438" cy="4582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20100" y="1329445"/>
            <a:ext cx="1076695" cy="707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716327" y="2344724"/>
            <a:ext cx="480864" cy="4104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686040" y="2920938"/>
            <a:ext cx="541438" cy="4582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右箭头 35"/>
              <p:cNvSpPr/>
              <p:nvPr/>
            </p:nvSpPr>
            <p:spPr>
              <a:xfrm>
                <a:off x="8725422" y="2111387"/>
                <a:ext cx="647205" cy="877120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右箭头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422" y="2111387"/>
                <a:ext cx="647205" cy="877120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9606615" y="2409488"/>
            <a:ext cx="932736" cy="2889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word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909929" y="3235269"/>
            <a:ext cx="1754114" cy="2889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 photo of …]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815919" y="3235269"/>
            <a:ext cx="932736" cy="2889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word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702700" y="5486999"/>
            <a:ext cx="1298468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636411" y="1149594"/>
            <a:ext cx="1298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334582" y="1202329"/>
            <a:ext cx="1206462" cy="9766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334582" y="2266856"/>
            <a:ext cx="1206462" cy="125737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8106469" y="1483183"/>
            <a:ext cx="8034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8200626" y="2728700"/>
            <a:ext cx="78065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十字形 57"/>
          <p:cNvSpPr/>
          <p:nvPr/>
        </p:nvSpPr>
        <p:spPr>
          <a:xfrm>
            <a:off x="10673760" y="3303385"/>
            <a:ext cx="142159" cy="151685"/>
          </a:xfrm>
          <a:prstGeom prst="plus">
            <a:avLst>
              <a:gd name="adj" fmla="val 404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十字形 58"/>
          <p:cNvSpPr/>
          <p:nvPr/>
        </p:nvSpPr>
        <p:spPr>
          <a:xfrm>
            <a:off x="8437118" y="2155578"/>
            <a:ext cx="142159" cy="151685"/>
          </a:xfrm>
          <a:prstGeom prst="plus">
            <a:avLst>
              <a:gd name="adj" fmla="val 404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10135590" y="3774511"/>
            <a:ext cx="285007" cy="375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714016" y="4410235"/>
            <a:ext cx="1549730" cy="104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Referring Image 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</a:p>
          <a:p>
            <a:pPr algn="ctr"/>
            <a:r>
              <a:rPr lang="en-US" altLang="zh-CN" sz="105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GradCAM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(CLIP as RNN)</a:t>
            </a:r>
          </a:p>
          <a:p>
            <a:pPr algn="ctr"/>
            <a:r>
              <a:rPr lang="en-US" altLang="zh-CN" sz="105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(Frozen)</a:t>
            </a:r>
          </a:p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H="1" flipV="1">
            <a:off x="7420100" y="4931456"/>
            <a:ext cx="1991096" cy="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7825842" y="4498978"/>
            <a:ext cx="143177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 matching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5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375" y="472064"/>
            <a:ext cx="10740243" cy="5492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Our architecture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0698" y="2847226"/>
            <a:ext cx="2516579" cy="1891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03741" y="3812622"/>
            <a:ext cx="712608" cy="64891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2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129390" y="3161958"/>
            <a:ext cx="802376" cy="7245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1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1012867" y="4914476"/>
            <a:ext cx="2048494" cy="643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3620318" y="2409488"/>
            <a:ext cx="1692234" cy="1322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>
            <a:off x="3620318" y="3732160"/>
            <a:ext cx="1692234" cy="1225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3354778" y="3774511"/>
            <a:ext cx="119940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21086" y="1838047"/>
            <a:ext cx="1698171" cy="1196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636411" y="1966302"/>
            <a:ext cx="480864" cy="4104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810496" y="2488125"/>
            <a:ext cx="541438" cy="4582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21086" y="4256580"/>
            <a:ext cx="1698171" cy="1196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392133" y="5030840"/>
            <a:ext cx="480864" cy="4104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121414" y="4443403"/>
            <a:ext cx="541438" cy="4582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20100" y="1329445"/>
            <a:ext cx="1076695" cy="707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716327" y="2344724"/>
            <a:ext cx="480864" cy="4104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686040" y="2920938"/>
            <a:ext cx="541438" cy="4582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右箭头 35"/>
              <p:cNvSpPr/>
              <p:nvPr/>
            </p:nvSpPr>
            <p:spPr>
              <a:xfrm>
                <a:off x="8725422" y="2111387"/>
                <a:ext cx="647205" cy="877120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右箭头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422" y="2111387"/>
                <a:ext cx="647205" cy="877120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9606615" y="2409488"/>
            <a:ext cx="932736" cy="2889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word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909929" y="3235269"/>
            <a:ext cx="1754114" cy="2889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 photo of …]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815919" y="3235269"/>
            <a:ext cx="932736" cy="2889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word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702700" y="5486999"/>
            <a:ext cx="1298468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636411" y="1149594"/>
            <a:ext cx="1298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334582" y="1202329"/>
            <a:ext cx="1206462" cy="9766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334582" y="2266856"/>
            <a:ext cx="1206462" cy="125737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8106469" y="1483183"/>
            <a:ext cx="8034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8200626" y="2728700"/>
            <a:ext cx="78065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十字形 57"/>
          <p:cNvSpPr/>
          <p:nvPr/>
        </p:nvSpPr>
        <p:spPr>
          <a:xfrm>
            <a:off x="10673760" y="3303385"/>
            <a:ext cx="142159" cy="151685"/>
          </a:xfrm>
          <a:prstGeom prst="plus">
            <a:avLst>
              <a:gd name="adj" fmla="val 404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十字形 58"/>
          <p:cNvSpPr/>
          <p:nvPr/>
        </p:nvSpPr>
        <p:spPr>
          <a:xfrm>
            <a:off x="8437118" y="2155578"/>
            <a:ext cx="142159" cy="151685"/>
          </a:xfrm>
          <a:prstGeom prst="plus">
            <a:avLst>
              <a:gd name="adj" fmla="val 404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10135590" y="3774511"/>
            <a:ext cx="285007" cy="375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714016" y="4410235"/>
            <a:ext cx="1549730" cy="104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Referring Image 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</a:p>
          <a:p>
            <a:pPr algn="ctr"/>
            <a:r>
              <a:rPr lang="en-US" altLang="zh-CN" sz="105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GradCAM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(CLIP as RNN)</a:t>
            </a:r>
          </a:p>
          <a:p>
            <a:pPr algn="ctr"/>
            <a:r>
              <a:rPr lang="en-US" altLang="zh-CN" sz="105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(Frozen)</a:t>
            </a:r>
          </a:p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H="1" flipV="1">
            <a:off x="7420100" y="4931456"/>
            <a:ext cx="1991096" cy="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7825842" y="4498978"/>
            <a:ext cx="143177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 matching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27774" y="1156297"/>
            <a:ext cx="4600049" cy="31841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539351" y="1313827"/>
            <a:ext cx="1076695" cy="7071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part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Dataset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1537641" y="2171607"/>
            <a:ext cx="92332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GT from images with mask: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——Difficulty from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frames apart By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SAM2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56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375" y="472064"/>
            <a:ext cx="10740243" cy="54927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How to train</a:t>
            </a:r>
            <a:r>
              <a:rPr kumimoji="1" lang="zh-CN" altLang="en-US" dirty="0" smtClean="0"/>
              <a:t>？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0698" y="2847226"/>
            <a:ext cx="2516579" cy="1891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03741" y="3812622"/>
            <a:ext cx="712608" cy="64891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2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129390" y="3161958"/>
            <a:ext cx="802376" cy="7245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1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1012867" y="4914476"/>
            <a:ext cx="2048494" cy="643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3620318" y="2409488"/>
            <a:ext cx="1692234" cy="1322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>
            <a:off x="3620318" y="3732160"/>
            <a:ext cx="1692234" cy="1225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3354778" y="3774511"/>
            <a:ext cx="119940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21086" y="1838047"/>
            <a:ext cx="1698171" cy="1196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636411" y="1966302"/>
            <a:ext cx="480864" cy="4104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810496" y="2488125"/>
            <a:ext cx="541438" cy="4582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21086" y="4256580"/>
            <a:ext cx="1698171" cy="1196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392133" y="5030840"/>
            <a:ext cx="480864" cy="4104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121414" y="4443403"/>
            <a:ext cx="541438" cy="4582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20100" y="1329445"/>
            <a:ext cx="1076695" cy="707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716327" y="2344724"/>
            <a:ext cx="480864" cy="4104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686040" y="2920938"/>
            <a:ext cx="541438" cy="4582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右箭头 35"/>
              <p:cNvSpPr/>
              <p:nvPr/>
            </p:nvSpPr>
            <p:spPr>
              <a:xfrm>
                <a:off x="8725422" y="2111387"/>
                <a:ext cx="647205" cy="877120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右箭头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422" y="2111387"/>
                <a:ext cx="647205" cy="877120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9606615" y="2409488"/>
            <a:ext cx="932736" cy="2889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word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909929" y="3235269"/>
            <a:ext cx="1754114" cy="2889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 photo of …]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815919" y="3235269"/>
            <a:ext cx="932736" cy="2889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word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702700" y="5486999"/>
            <a:ext cx="1298468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636411" y="1149594"/>
            <a:ext cx="1298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334582" y="1202329"/>
            <a:ext cx="1206462" cy="9766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334582" y="2266856"/>
            <a:ext cx="1206462" cy="125737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8106469" y="1483183"/>
            <a:ext cx="8034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8200626" y="2728700"/>
            <a:ext cx="78065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十字形 57"/>
          <p:cNvSpPr/>
          <p:nvPr/>
        </p:nvSpPr>
        <p:spPr>
          <a:xfrm>
            <a:off x="10673760" y="3303385"/>
            <a:ext cx="142159" cy="151685"/>
          </a:xfrm>
          <a:prstGeom prst="plus">
            <a:avLst>
              <a:gd name="adj" fmla="val 404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十字形 58"/>
          <p:cNvSpPr/>
          <p:nvPr/>
        </p:nvSpPr>
        <p:spPr>
          <a:xfrm>
            <a:off x="8437118" y="2155578"/>
            <a:ext cx="142159" cy="151685"/>
          </a:xfrm>
          <a:prstGeom prst="plus">
            <a:avLst>
              <a:gd name="adj" fmla="val 404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10135590" y="3774511"/>
            <a:ext cx="285007" cy="375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714016" y="4410235"/>
            <a:ext cx="1549730" cy="104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Referring Image 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</a:p>
          <a:p>
            <a:pPr algn="ctr"/>
            <a:r>
              <a:rPr lang="en-US" altLang="zh-CN" sz="105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GradCAM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(CLIP as RNN)</a:t>
            </a:r>
          </a:p>
          <a:p>
            <a:pPr algn="ctr"/>
            <a:r>
              <a:rPr lang="en-US" altLang="zh-CN" sz="105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(Frozen)</a:t>
            </a:r>
          </a:p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H="1" flipV="1">
            <a:off x="7420100" y="4931456"/>
            <a:ext cx="1991096" cy="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7825842" y="4498978"/>
            <a:ext cx="143177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 matching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27774" y="1156297"/>
            <a:ext cx="4600049" cy="31841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539351" y="1313827"/>
            <a:ext cx="1076695" cy="7071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part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87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to train</a:t>
            </a:r>
            <a:r>
              <a:rPr lang="zh-CN" altLang="en-US" dirty="0" smtClean="0"/>
              <a:t>？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29442" y="2264586"/>
            <a:ext cx="1083334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1 —— Supervision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Image1+Mask1 to a pseudo word token, then compare the Mask' segmented by RIS on Image2 with the real Mask1 for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in the latter part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variations in the input text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5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375" y="472064"/>
            <a:ext cx="10740243" cy="5492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How to train</a:t>
            </a:r>
            <a:r>
              <a:rPr lang="zh-CN" altLang="en-US" sz="3600" dirty="0"/>
              <a:t>？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0698" y="2847226"/>
            <a:ext cx="2516579" cy="1891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03741" y="3812622"/>
            <a:ext cx="712608" cy="64891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2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129390" y="3161958"/>
            <a:ext cx="802376" cy="7245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1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1012867" y="4914476"/>
            <a:ext cx="2048494" cy="643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3620318" y="2409488"/>
            <a:ext cx="1692234" cy="1322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>
            <a:off x="3620318" y="3732160"/>
            <a:ext cx="1692234" cy="1225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3354778" y="3774511"/>
            <a:ext cx="119940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21086" y="1838047"/>
            <a:ext cx="1698171" cy="1196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636411" y="1966302"/>
            <a:ext cx="480864" cy="4104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810496" y="2488125"/>
            <a:ext cx="541438" cy="4582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21086" y="4256580"/>
            <a:ext cx="1698171" cy="1196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392133" y="5030840"/>
            <a:ext cx="480864" cy="4104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121414" y="4443403"/>
            <a:ext cx="541438" cy="4582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20100" y="1329445"/>
            <a:ext cx="1076695" cy="707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716327" y="2344724"/>
            <a:ext cx="480864" cy="4104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686040" y="2920938"/>
            <a:ext cx="541438" cy="4582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右箭头 35"/>
              <p:cNvSpPr/>
              <p:nvPr/>
            </p:nvSpPr>
            <p:spPr>
              <a:xfrm>
                <a:off x="8725422" y="2111387"/>
                <a:ext cx="647205" cy="877120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右箭头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422" y="2111387"/>
                <a:ext cx="647205" cy="877120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9606615" y="2409488"/>
            <a:ext cx="932736" cy="2889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word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909929" y="3235269"/>
            <a:ext cx="1754114" cy="2889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 photo of …]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815919" y="3235269"/>
            <a:ext cx="932736" cy="2889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word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702700" y="5486999"/>
            <a:ext cx="1298468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636411" y="1149594"/>
            <a:ext cx="1298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334582" y="1202329"/>
            <a:ext cx="1206462" cy="9766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334582" y="2266856"/>
            <a:ext cx="1206462" cy="125737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8106469" y="1483183"/>
            <a:ext cx="8034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8200626" y="2728700"/>
            <a:ext cx="78065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十字形 57"/>
          <p:cNvSpPr/>
          <p:nvPr/>
        </p:nvSpPr>
        <p:spPr>
          <a:xfrm>
            <a:off x="10673760" y="3303385"/>
            <a:ext cx="142159" cy="151685"/>
          </a:xfrm>
          <a:prstGeom prst="plus">
            <a:avLst>
              <a:gd name="adj" fmla="val 404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十字形 58"/>
          <p:cNvSpPr/>
          <p:nvPr/>
        </p:nvSpPr>
        <p:spPr>
          <a:xfrm>
            <a:off x="8437118" y="2155578"/>
            <a:ext cx="142159" cy="151685"/>
          </a:xfrm>
          <a:prstGeom prst="plus">
            <a:avLst>
              <a:gd name="adj" fmla="val 404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10135590" y="3774511"/>
            <a:ext cx="285007" cy="375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714016" y="4410235"/>
            <a:ext cx="1549730" cy="104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Referring Image 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</a:p>
          <a:p>
            <a:pPr algn="ctr"/>
            <a:r>
              <a:rPr lang="en-US" altLang="zh-CN" sz="105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GradCAM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(CLIP as RNN)</a:t>
            </a:r>
          </a:p>
          <a:p>
            <a:pPr algn="ctr"/>
            <a:r>
              <a:rPr lang="en-US" altLang="zh-CN" sz="105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(Frozen)</a:t>
            </a:r>
          </a:p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H="1" flipV="1">
            <a:off x="7420100" y="4931456"/>
            <a:ext cx="1991096" cy="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7825842" y="4498978"/>
            <a:ext cx="143177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 matching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下箭头 37"/>
          <p:cNvSpPr/>
          <p:nvPr/>
        </p:nvSpPr>
        <p:spPr>
          <a:xfrm rot="10088890">
            <a:off x="6106386" y="3082185"/>
            <a:ext cx="285007" cy="12655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147505" y="3492616"/>
            <a:ext cx="1325981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47505" y="2454617"/>
            <a:ext cx="2082131" cy="249997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6283887" y="2494830"/>
            <a:ext cx="8034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6461506" y="4291424"/>
            <a:ext cx="8034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22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to train</a:t>
            </a:r>
            <a:r>
              <a:rPr lang="zh-CN" altLang="en-US" dirty="0" smtClean="0"/>
              <a:t>？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808513" y="2543656"/>
            <a:ext cx="108333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2 —— Contrastive Learning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token of  Image1+Mask1 ——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token of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Image2+Mask1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token of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Image2+Mask2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token of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Image2+Mask3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4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375" y="472064"/>
            <a:ext cx="10740243" cy="5492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How to train</a:t>
            </a:r>
            <a:r>
              <a:rPr lang="zh-CN" altLang="en-US" sz="3600" dirty="0"/>
              <a:t>？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193464" y="2759904"/>
            <a:ext cx="1076695" cy="707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489691" y="3775183"/>
            <a:ext cx="480864" cy="4104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459404" y="4351397"/>
            <a:ext cx="541438" cy="45829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右箭头 45"/>
              <p:cNvSpPr/>
              <p:nvPr/>
            </p:nvSpPr>
            <p:spPr>
              <a:xfrm>
                <a:off x="2498786" y="3541846"/>
                <a:ext cx="647205" cy="877120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右箭头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786" y="3541846"/>
                <a:ext cx="647205" cy="877120"/>
              </a:xfrm>
              <a:prstGeom prst="rightArrow">
                <a:avLst/>
              </a:prstGeom>
              <a:blipFill>
                <a:blip r:embed="rId3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3292136" y="3835922"/>
            <a:ext cx="932736" cy="2889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token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07946" y="2632788"/>
            <a:ext cx="1206462" cy="9766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107946" y="3697315"/>
            <a:ext cx="1206462" cy="125737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1879833" y="2913642"/>
            <a:ext cx="8034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十字形 69"/>
          <p:cNvSpPr/>
          <p:nvPr/>
        </p:nvSpPr>
        <p:spPr>
          <a:xfrm>
            <a:off x="2210482" y="3586037"/>
            <a:ext cx="142159" cy="151685"/>
          </a:xfrm>
          <a:prstGeom prst="plus">
            <a:avLst>
              <a:gd name="adj" fmla="val 404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971805" y="1368562"/>
            <a:ext cx="1076695" cy="707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5268032" y="2383841"/>
            <a:ext cx="480864" cy="4104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237745" y="2960055"/>
            <a:ext cx="541438" cy="45829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右箭头 76"/>
              <p:cNvSpPr/>
              <p:nvPr/>
            </p:nvSpPr>
            <p:spPr>
              <a:xfrm>
                <a:off x="6277127" y="2150504"/>
                <a:ext cx="647205" cy="877120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右箭头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127" y="2150504"/>
                <a:ext cx="647205" cy="877120"/>
              </a:xfrm>
              <a:prstGeom prst="rightArrow">
                <a:avLst/>
              </a:prstGeom>
              <a:blipFill>
                <a:blip r:embed="rId4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7070477" y="2444580"/>
            <a:ext cx="932736" cy="2889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token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86287" y="1241446"/>
            <a:ext cx="1206462" cy="9766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886287" y="2305973"/>
            <a:ext cx="1206462" cy="125737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658174" y="1522300"/>
            <a:ext cx="803459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十字形 82"/>
          <p:cNvSpPr/>
          <p:nvPr/>
        </p:nvSpPr>
        <p:spPr>
          <a:xfrm>
            <a:off x="5988823" y="2194695"/>
            <a:ext cx="142159" cy="151685"/>
          </a:xfrm>
          <a:prstGeom prst="plus">
            <a:avLst>
              <a:gd name="adj" fmla="val 404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715904" y="3767668"/>
            <a:ext cx="78065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4495962" y="2399182"/>
            <a:ext cx="78065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590526" y="3910575"/>
            <a:ext cx="1076695" cy="707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8886753" y="4925854"/>
            <a:ext cx="480864" cy="41044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8856466" y="5502068"/>
            <a:ext cx="541438" cy="4582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右箭头 88"/>
              <p:cNvSpPr/>
              <p:nvPr/>
            </p:nvSpPr>
            <p:spPr>
              <a:xfrm>
                <a:off x="9895848" y="4692517"/>
                <a:ext cx="647205" cy="877120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9" name="右箭头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848" y="4692517"/>
                <a:ext cx="647205" cy="877120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矩形 89"/>
          <p:cNvSpPr/>
          <p:nvPr/>
        </p:nvSpPr>
        <p:spPr>
          <a:xfrm>
            <a:off x="10689198" y="4986593"/>
            <a:ext cx="932736" cy="2889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token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505008" y="3783459"/>
            <a:ext cx="1206462" cy="9766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8505008" y="4847986"/>
            <a:ext cx="1206462" cy="125737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9276895" y="4064313"/>
            <a:ext cx="803459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十字形 93"/>
          <p:cNvSpPr/>
          <p:nvPr/>
        </p:nvSpPr>
        <p:spPr>
          <a:xfrm>
            <a:off x="9607544" y="4736708"/>
            <a:ext cx="142159" cy="151685"/>
          </a:xfrm>
          <a:prstGeom prst="plus">
            <a:avLst>
              <a:gd name="adj" fmla="val 404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8106103" y="5498086"/>
            <a:ext cx="78065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下箭头 95"/>
          <p:cNvSpPr/>
          <p:nvPr/>
        </p:nvSpPr>
        <p:spPr>
          <a:xfrm rot="15147685">
            <a:off x="5814481" y="1654421"/>
            <a:ext cx="164146" cy="3388640"/>
          </a:xfrm>
          <a:prstGeom prst="downArrow">
            <a:avLst>
              <a:gd name="adj1" fmla="val 50000"/>
              <a:gd name="adj2" fmla="val 11880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下箭头 96"/>
          <p:cNvSpPr/>
          <p:nvPr/>
        </p:nvSpPr>
        <p:spPr>
          <a:xfrm rot="16752156">
            <a:off x="7344376" y="1419629"/>
            <a:ext cx="164146" cy="6351838"/>
          </a:xfrm>
          <a:prstGeom prst="downArrow">
            <a:avLst>
              <a:gd name="adj1" fmla="val 50000"/>
              <a:gd name="adj2" fmla="val 11880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4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to do 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42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5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Pic2Word (CVPR2023) 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670742" y="1510504"/>
            <a:ext cx="10833343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ZS-CIR (Zero-shot Composed Image Retrieval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1211284" y="2443884"/>
            <a:ext cx="8775058" cy="368378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72622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Composed Image Retrieval (CIR)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873827" y="2418965"/>
            <a:ext cx="94517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+ Text —— Retrieval —— Image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Task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+ Text +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Prompt (Mask, Point)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 Retrieval —— Image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96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Composed Image Retrieval (CIR)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772886" y="1813323"/>
            <a:ext cx="94517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Good Feature Extractor ——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Masks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New Task —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+ Text ——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62498" y="1759911"/>
            <a:ext cx="1929247" cy="751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86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Composed Image Retrieval (CIR)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772886" y="1813323"/>
            <a:ext cx="1011678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Stage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one: Image + Text —— Mask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two: Mask + Image —— Feature Extractor —— PIC2Word (ZS-CIR)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1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visual-prompt-added image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51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Good Feature </a:t>
            </a:r>
            <a:r>
              <a:rPr lang="en-US" altLang="zh-CN" dirty="0"/>
              <a:t>Extractor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What to do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21278" y="2078182"/>
            <a:ext cx="3538847" cy="23869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20105" y="2992583"/>
            <a:ext cx="807807" cy="77189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038600" y="1876301"/>
            <a:ext cx="1780309" cy="59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38806C2-B4D6-E8A8-0E0C-74DE6CFCFDB0}"/>
              </a:ext>
            </a:extLst>
          </p:cNvPr>
          <p:cNvSpPr txBox="1"/>
          <p:nvPr/>
        </p:nvSpPr>
        <p:spPr>
          <a:xfrm>
            <a:off x="5818909" y="1560792"/>
            <a:ext cx="17472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22" idx="1"/>
            <a:endCxn id="11" idx="5"/>
          </p:cNvCxnSpPr>
          <p:nvPr/>
        </p:nvCxnSpPr>
        <p:spPr>
          <a:xfrm flipH="1" flipV="1">
            <a:off x="3509611" y="3651437"/>
            <a:ext cx="1733346" cy="61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38806C2-B4D6-E8A8-0E0C-74DE6CFCFDB0}"/>
              </a:ext>
            </a:extLst>
          </p:cNvPr>
          <p:cNvSpPr txBox="1"/>
          <p:nvPr/>
        </p:nvSpPr>
        <p:spPr>
          <a:xfrm>
            <a:off x="6692539" y="4008036"/>
            <a:ext cx="160831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Prompt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140584" y="4291641"/>
            <a:ext cx="551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38806C2-B4D6-E8A8-0E0C-74DE6CFCFDB0}"/>
              </a:ext>
            </a:extLst>
          </p:cNvPr>
          <p:cNvSpPr txBox="1"/>
          <p:nvPr/>
        </p:nvSpPr>
        <p:spPr>
          <a:xfrm>
            <a:off x="5242957" y="4008038"/>
            <a:ext cx="103711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19" idx="3"/>
          </p:cNvCxnSpPr>
          <p:nvPr/>
        </p:nvCxnSpPr>
        <p:spPr>
          <a:xfrm flipV="1">
            <a:off x="8300852" y="3895106"/>
            <a:ext cx="665018" cy="36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3"/>
          </p:cNvCxnSpPr>
          <p:nvPr/>
        </p:nvCxnSpPr>
        <p:spPr>
          <a:xfrm>
            <a:off x="8300852" y="4261952"/>
            <a:ext cx="665018" cy="30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38806C2-B4D6-E8A8-0E0C-74DE6CFCFDB0}"/>
              </a:ext>
            </a:extLst>
          </p:cNvPr>
          <p:cNvSpPr txBox="1"/>
          <p:nvPr/>
        </p:nvSpPr>
        <p:spPr>
          <a:xfrm>
            <a:off x="8965870" y="3627163"/>
            <a:ext cx="86194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38806C2-B4D6-E8A8-0E0C-74DE6CFCFDB0}"/>
              </a:ext>
            </a:extLst>
          </p:cNvPr>
          <p:cNvSpPr txBox="1"/>
          <p:nvPr/>
        </p:nvSpPr>
        <p:spPr>
          <a:xfrm>
            <a:off x="8965870" y="4261951"/>
            <a:ext cx="861948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520042" y="2470067"/>
            <a:ext cx="504701" cy="433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370524" y="3410438"/>
            <a:ext cx="802376" cy="7245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6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Naïve idea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What to do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15341" y="2891642"/>
            <a:ext cx="3538847" cy="23869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14168" y="3806043"/>
            <a:ext cx="807807" cy="77189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38847" y="4464897"/>
            <a:ext cx="1632857" cy="63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274132" y="5075414"/>
            <a:ext cx="1961406" cy="2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38806C2-B4D6-E8A8-0E0C-74DE6CFCFDB0}"/>
              </a:ext>
            </a:extLst>
          </p:cNvPr>
          <p:cNvSpPr txBox="1"/>
          <p:nvPr/>
        </p:nvSpPr>
        <p:spPr>
          <a:xfrm>
            <a:off x="5237020" y="4821498"/>
            <a:ext cx="103711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38806C2-B4D6-E8A8-0E0C-74DE6CFCFDB0}"/>
              </a:ext>
            </a:extLst>
          </p:cNvPr>
          <p:cNvSpPr txBox="1"/>
          <p:nvPr/>
        </p:nvSpPr>
        <p:spPr>
          <a:xfrm>
            <a:off x="6400801" y="4464897"/>
            <a:ext cx="151410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Extractor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514105" y="3283527"/>
            <a:ext cx="504701" cy="433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364587" y="4223898"/>
            <a:ext cx="802376" cy="7245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627804" y="1655030"/>
            <a:ext cx="11144785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 the image using the Mask, then pass it through the model for embedding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8806C2-B4D6-E8A8-0E0C-74DE6CFCFDB0}"/>
              </a:ext>
            </a:extLst>
          </p:cNvPr>
          <p:cNvSpPr txBox="1"/>
          <p:nvPr/>
        </p:nvSpPr>
        <p:spPr>
          <a:xfrm>
            <a:off x="8362207" y="4803801"/>
            <a:ext cx="188619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0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Naïve idea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What to do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15341" y="2891642"/>
            <a:ext cx="3538847" cy="23869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14168" y="3806043"/>
            <a:ext cx="807807" cy="77189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38847" y="4464897"/>
            <a:ext cx="1632857" cy="63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274132" y="5075414"/>
            <a:ext cx="1961406" cy="2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38806C2-B4D6-E8A8-0E0C-74DE6CFCFDB0}"/>
              </a:ext>
            </a:extLst>
          </p:cNvPr>
          <p:cNvSpPr txBox="1"/>
          <p:nvPr/>
        </p:nvSpPr>
        <p:spPr>
          <a:xfrm>
            <a:off x="5237020" y="4821498"/>
            <a:ext cx="103711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38806C2-B4D6-E8A8-0E0C-74DE6CFCFDB0}"/>
              </a:ext>
            </a:extLst>
          </p:cNvPr>
          <p:cNvSpPr txBox="1"/>
          <p:nvPr/>
        </p:nvSpPr>
        <p:spPr>
          <a:xfrm>
            <a:off x="6400801" y="4464897"/>
            <a:ext cx="151410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Extractor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514105" y="3283527"/>
            <a:ext cx="504701" cy="433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364587" y="4223898"/>
            <a:ext cx="802376" cy="7245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627804" y="1655030"/>
            <a:ext cx="11144785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 the image using the Mask, then pass it through the model for embedding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8806C2-B4D6-E8A8-0E0C-74DE6CFCFDB0}"/>
              </a:ext>
            </a:extLst>
          </p:cNvPr>
          <p:cNvSpPr txBox="1"/>
          <p:nvPr/>
        </p:nvSpPr>
        <p:spPr>
          <a:xfrm>
            <a:off x="8362207" y="4803801"/>
            <a:ext cx="188619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4741294" y="2308900"/>
            <a:ext cx="6973713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Mask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 can result in missed object parts</a:t>
            </a:r>
            <a:endParaRPr lang="en-US" altLang="zh-CN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91642" y="3850615"/>
            <a:ext cx="730333" cy="6827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081647" y="3200400"/>
            <a:ext cx="1781298" cy="65021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7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Naïve idea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What to do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15341" y="2891642"/>
            <a:ext cx="3538847" cy="23869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14168" y="3806043"/>
            <a:ext cx="807807" cy="77189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38847" y="4464897"/>
            <a:ext cx="1662546" cy="125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315979" y="5697979"/>
            <a:ext cx="1961406" cy="2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38806C2-B4D6-E8A8-0E0C-74DE6CFCFDB0}"/>
              </a:ext>
            </a:extLst>
          </p:cNvPr>
          <p:cNvSpPr txBox="1"/>
          <p:nvPr/>
        </p:nvSpPr>
        <p:spPr>
          <a:xfrm>
            <a:off x="5278867" y="5444063"/>
            <a:ext cx="103711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38806C2-B4D6-E8A8-0E0C-74DE6CFCFDB0}"/>
              </a:ext>
            </a:extLst>
          </p:cNvPr>
          <p:cNvSpPr txBox="1"/>
          <p:nvPr/>
        </p:nvSpPr>
        <p:spPr>
          <a:xfrm>
            <a:off x="6442648" y="5087462"/>
            <a:ext cx="151410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Extractor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514105" y="3283527"/>
            <a:ext cx="504701" cy="433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364587" y="4223898"/>
            <a:ext cx="802376" cy="7245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627804" y="1655030"/>
            <a:ext cx="11144785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 the image using the Mask, then pass it through the model for embedding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8806C2-B4D6-E8A8-0E0C-74DE6CFCFDB0}"/>
              </a:ext>
            </a:extLst>
          </p:cNvPr>
          <p:cNvSpPr txBox="1"/>
          <p:nvPr/>
        </p:nvSpPr>
        <p:spPr>
          <a:xfrm>
            <a:off x="8404054" y="5426366"/>
            <a:ext cx="188619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4733094" y="2421048"/>
            <a:ext cx="6973713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Mask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 can result in missed object parts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background context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cause the model to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overfocus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local textures</a:t>
            </a:r>
          </a:p>
        </p:txBody>
      </p:sp>
      <p:sp>
        <p:nvSpPr>
          <p:cNvPr id="18" name="椭圆 17"/>
          <p:cNvSpPr/>
          <p:nvPr/>
        </p:nvSpPr>
        <p:spPr>
          <a:xfrm>
            <a:off x="2891642" y="3850615"/>
            <a:ext cx="730333" cy="6827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3972297" y="3443844"/>
            <a:ext cx="878773" cy="855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81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Exsit</a:t>
            </a:r>
            <a:r>
              <a:rPr lang="en-US" altLang="zh-CN" dirty="0" smtClean="0"/>
              <a:t> ideas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What to do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29442" y="1715651"/>
            <a:ext cx="103067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Drawing a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circle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Masked object and passing the image through CLIP to obtain an embedding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blur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background helps focus the model on the Masked area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 pooling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applies average pooling only to the Masked features, can lead to background features overshadowing the Masked area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Exsit</a:t>
            </a:r>
            <a:r>
              <a:rPr lang="en-US" altLang="zh-CN" dirty="0" smtClean="0"/>
              <a:t> ideas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What to do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29442" y="1745339"/>
            <a:ext cx="1030679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618507" y="1455355"/>
            <a:ext cx="1030679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Alpha-CLIP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(CVPR2024)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d7047bdbd69a8e9189cd9e30006f064"/>
          <p:cNvPicPr/>
          <p:nvPr/>
        </p:nvPicPr>
        <p:blipFill>
          <a:blip r:embed="rId3"/>
          <a:stretch>
            <a:fillRect/>
          </a:stretch>
        </p:blipFill>
        <p:spPr>
          <a:xfrm>
            <a:off x="1004453" y="2314838"/>
            <a:ext cx="8581820" cy="351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2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Good Feature Extractor</a:t>
            </a:r>
            <a:endParaRPr kumimoji="1"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Haoxuan</a:t>
            </a:r>
            <a:r>
              <a:rPr lang="en-US" altLang="zh-CN" dirty="0"/>
              <a:t> 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29D-5B6B-4C41-9464-30E7EF4F72F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What to do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29442" y="1745339"/>
            <a:ext cx="1030679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29442" y="3340994"/>
            <a:ext cx="3585358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Good Feature Extractor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endCxn id="42" idx="0"/>
          </p:cNvCxnSpPr>
          <p:nvPr/>
        </p:nvCxnSpPr>
        <p:spPr>
          <a:xfrm flipV="1">
            <a:off x="4405746" y="1745339"/>
            <a:ext cx="1277093" cy="1918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405746" y="3664160"/>
            <a:ext cx="13240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405746" y="3664160"/>
            <a:ext cx="1324098" cy="17747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729844" y="1405255"/>
            <a:ext cx="3585358" cy="579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construction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729844" y="3310398"/>
            <a:ext cx="3585358" cy="579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6D1CD91-FDC6-04C6-01F3-78BE3BD39F7D}"/>
              </a:ext>
            </a:extLst>
          </p:cNvPr>
          <p:cNvSpPr txBox="1"/>
          <p:nvPr/>
        </p:nvSpPr>
        <p:spPr>
          <a:xfrm>
            <a:off x="5834743" y="5017160"/>
            <a:ext cx="3585358" cy="579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tasks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32747"/>
      </p:ext>
    </p:extLst>
  </p:cSld>
  <p:clrMapOvr>
    <a:masterClrMapping/>
  </p:clrMapOvr>
</p:sld>
</file>

<file path=ppt/theme/theme1.xml><?xml version="1.0" encoding="utf-8"?>
<a:theme xmlns:a="http://schemas.openxmlformats.org/drawingml/2006/main" name="学术简洁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Lucida Bright"/>
        <a:ea typeface="思源黑体 Heavy"/>
        <a:cs typeface=""/>
      </a:majorFont>
      <a:minorFont>
        <a:latin typeface="Segoe UI"/>
        <a:ea typeface="思源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2230</Words>
  <Application>Microsoft Office PowerPoint</Application>
  <PresentationFormat>宽屏</PresentationFormat>
  <Paragraphs>373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Lucida Bright</vt:lpstr>
      <vt:lpstr>等线</vt:lpstr>
      <vt:lpstr>思源黑体</vt:lpstr>
      <vt:lpstr>思源黑体 Heavy</vt:lpstr>
      <vt:lpstr>Arial</vt:lpstr>
      <vt:lpstr>Cambria Math</vt:lpstr>
      <vt:lpstr>Segoe UI</vt:lpstr>
      <vt:lpstr>Times New Roman</vt:lpstr>
      <vt:lpstr>学术简洁</vt:lpstr>
      <vt:lpstr>Week1</vt:lpstr>
      <vt:lpstr>What to do </vt:lpstr>
      <vt:lpstr>A Good Feature Extractor</vt:lpstr>
      <vt:lpstr>Naïve idea</vt:lpstr>
      <vt:lpstr>Naïve idea</vt:lpstr>
      <vt:lpstr>Naïve idea</vt:lpstr>
      <vt:lpstr>Exsit ideas</vt:lpstr>
      <vt:lpstr>Exsit ideas</vt:lpstr>
      <vt:lpstr>A Good Feature Extractor</vt:lpstr>
      <vt:lpstr>Training Architecture</vt:lpstr>
      <vt:lpstr>Matching Anything by Segmenting Anything (CVPR2024)</vt:lpstr>
      <vt:lpstr>Our architecture</vt:lpstr>
      <vt:lpstr>Our architecture</vt:lpstr>
      <vt:lpstr>Dataset</vt:lpstr>
      <vt:lpstr>How to train？</vt:lpstr>
      <vt:lpstr>How to train？</vt:lpstr>
      <vt:lpstr>How to train？</vt:lpstr>
      <vt:lpstr>How to train？</vt:lpstr>
      <vt:lpstr>How to train？</vt:lpstr>
      <vt:lpstr>Task</vt:lpstr>
      <vt:lpstr>Pic2Word (CVPR2023) </vt:lpstr>
      <vt:lpstr>Composed Image Retrieval (CIR)</vt:lpstr>
      <vt:lpstr>Composed Image Retrieval (CIR)</vt:lpstr>
      <vt:lpstr>Composed Image Retrieval (CIR)</vt:lpstr>
      <vt:lpstr>visual-prompt-added image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</dc:title>
  <dc:creator>Administrator</dc:creator>
  <cp:lastModifiedBy>Administrator</cp:lastModifiedBy>
  <cp:revision>11</cp:revision>
  <dcterms:created xsi:type="dcterms:W3CDTF">2024-08-15T18:57:07Z</dcterms:created>
  <dcterms:modified xsi:type="dcterms:W3CDTF">2024-08-15T20:20:21Z</dcterms:modified>
</cp:coreProperties>
</file>