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15120000" cx="21240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76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76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4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OpenSans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20901" y="685800"/>
            <a:ext cx="4817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idx="2" type="sldImg"/>
          </p:nvPr>
        </p:nvSpPr>
        <p:spPr>
          <a:xfrm>
            <a:off x="1020901" y="685800"/>
            <a:ext cx="4817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5a9fdf977_1_4:notes"/>
          <p:cNvSpPr/>
          <p:nvPr>
            <p:ph idx="2" type="sldImg"/>
          </p:nvPr>
        </p:nvSpPr>
        <p:spPr>
          <a:xfrm>
            <a:off x="1020901" y="685800"/>
            <a:ext cx="4817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5a9fdf977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5a9fdf977_2_6:notes"/>
          <p:cNvSpPr/>
          <p:nvPr>
            <p:ph idx="2" type="sldImg"/>
          </p:nvPr>
        </p:nvSpPr>
        <p:spPr>
          <a:xfrm>
            <a:off x="1020901" y="685800"/>
            <a:ext cx="4817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5a9fdf977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102da067d_0_0:notes"/>
          <p:cNvSpPr/>
          <p:nvPr>
            <p:ph idx="2" type="sldImg"/>
          </p:nvPr>
        </p:nvSpPr>
        <p:spPr>
          <a:xfrm>
            <a:off x="1020952" y="685800"/>
            <a:ext cx="4816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5102da06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4047" y="2188777"/>
            <a:ext cx="19791900" cy="6035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4028" y="8331286"/>
            <a:ext cx="19791900" cy="233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9680119" y="13708144"/>
            <a:ext cx="1274400" cy="115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724028" y="3251601"/>
            <a:ext cx="19791900" cy="5770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724028" y="9266383"/>
            <a:ext cx="19791900" cy="3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9680119" y="13708144"/>
            <a:ext cx="1274400" cy="115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9680119" y="13708144"/>
            <a:ext cx="1274400" cy="115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724021" y="2188871"/>
            <a:ext cx="19791300" cy="603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724002" y="8331644"/>
            <a:ext cx="19791300" cy="23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19679424" y="13708733"/>
            <a:ext cx="1274400" cy="11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724002" y="1308266"/>
            <a:ext cx="19791300" cy="16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724002" y="3387999"/>
            <a:ext cx="19791300" cy="100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19679424" y="13708733"/>
            <a:ext cx="1274400" cy="11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724002" y="6322981"/>
            <a:ext cx="19791300" cy="24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19679424" y="13708733"/>
            <a:ext cx="1274400" cy="11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724002" y="1308266"/>
            <a:ext cx="19791300" cy="16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724002" y="3387999"/>
            <a:ext cx="9290700" cy="100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11224469" y="3387999"/>
            <a:ext cx="9290700" cy="100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19679424" y="13708733"/>
            <a:ext cx="1274400" cy="11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724002" y="1308266"/>
            <a:ext cx="19791300" cy="16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19679424" y="13708733"/>
            <a:ext cx="1274400" cy="11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724002" y="1633330"/>
            <a:ext cx="6522300" cy="22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724002" y="4085089"/>
            <a:ext cx="6522300" cy="9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19679424" y="13708733"/>
            <a:ext cx="1274400" cy="11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1138730" y="1323333"/>
            <a:ext cx="14790600" cy="1202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19679424" y="13708733"/>
            <a:ext cx="1274400" cy="11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10619625" y="-367"/>
            <a:ext cx="10619700" cy="1512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616691" y="3625237"/>
            <a:ext cx="9396000" cy="43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616691" y="8240365"/>
            <a:ext cx="9396000" cy="3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11473237" y="2128606"/>
            <a:ext cx="8912400" cy="108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19679424" y="13708733"/>
            <a:ext cx="1274400" cy="11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724028" y="6322709"/>
            <a:ext cx="19791900" cy="24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9680119" y="13708144"/>
            <a:ext cx="1274400" cy="115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724002" y="12436871"/>
            <a:ext cx="13933500" cy="17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19679424" y="13708733"/>
            <a:ext cx="1274400" cy="11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724002" y="3251741"/>
            <a:ext cx="19791300" cy="577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724002" y="9266781"/>
            <a:ext cx="19791300" cy="38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19679424" y="13708733"/>
            <a:ext cx="1274400" cy="11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19679424" y="13708733"/>
            <a:ext cx="1274400" cy="11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724028" y="1308210"/>
            <a:ext cx="19791900" cy="168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724028" y="3387853"/>
            <a:ext cx="19791900" cy="10042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9680119" y="13708144"/>
            <a:ext cx="1274400" cy="115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724028" y="1308210"/>
            <a:ext cx="19791900" cy="168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724028" y="3387853"/>
            <a:ext cx="9291000" cy="10042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1224866" y="3387853"/>
            <a:ext cx="9291000" cy="10042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9680119" y="13708144"/>
            <a:ext cx="1274400" cy="115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724028" y="1308210"/>
            <a:ext cx="19791900" cy="168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9680119" y="13708144"/>
            <a:ext cx="1274400" cy="115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724028" y="1633260"/>
            <a:ext cx="6522600" cy="222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724028" y="4084913"/>
            <a:ext cx="6522600" cy="934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9680119" y="13708144"/>
            <a:ext cx="1274400" cy="115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138770" y="1323276"/>
            <a:ext cx="14791200" cy="1202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9680119" y="13708144"/>
            <a:ext cx="1274400" cy="115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0620000" y="-367"/>
            <a:ext cx="10620000" cy="1512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616713" y="3625081"/>
            <a:ext cx="9396300" cy="4356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616713" y="8240011"/>
            <a:ext cx="9396300" cy="3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1473642" y="2128514"/>
            <a:ext cx="8912700" cy="1086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9680119" y="13708144"/>
            <a:ext cx="1274400" cy="115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724028" y="12436336"/>
            <a:ext cx="13934100" cy="177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9680119" y="13708144"/>
            <a:ext cx="1274400" cy="115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4028" y="1308210"/>
            <a:ext cx="19791900" cy="16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4028" y="3387853"/>
            <a:ext cx="19791900" cy="100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9680119" y="13708144"/>
            <a:ext cx="1274400" cy="11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4002" y="1308266"/>
            <a:ext cx="19791300" cy="16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24002" y="3387999"/>
            <a:ext cx="19791300" cy="100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19679424" y="13708733"/>
            <a:ext cx="1274400" cy="11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analistamodelosdenegocios.com.br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/>
          <p:nvPr/>
        </p:nvSpPr>
        <p:spPr>
          <a:xfrm>
            <a:off x="0" y="12387350"/>
            <a:ext cx="21240000" cy="2785800"/>
          </a:xfrm>
          <a:prstGeom prst="rect">
            <a:avLst/>
          </a:prstGeom>
          <a:solidFill>
            <a:srgbClr val="31A7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u="sng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analistamodelosdenegocios.com.br</a:t>
            </a:r>
            <a:endParaRPr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0" name="Google Shape;10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4850" y="2257725"/>
            <a:ext cx="6210300" cy="130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5"/>
          <p:cNvSpPr txBox="1"/>
          <p:nvPr/>
        </p:nvSpPr>
        <p:spPr>
          <a:xfrm>
            <a:off x="4128600" y="5129500"/>
            <a:ext cx="12982800" cy="27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600">
                <a:latin typeface="Open Sans"/>
                <a:ea typeface="Open Sans"/>
                <a:cs typeface="Open Sans"/>
                <a:sym typeface="Open Sans"/>
              </a:rPr>
              <a:t>MAPA DE </a:t>
            </a:r>
            <a:r>
              <a:rPr b="1" lang="pt-BR" sz="9600">
                <a:solidFill>
                  <a:srgbClr val="31A7DF"/>
                </a:solidFill>
                <a:latin typeface="Open Sans"/>
                <a:ea typeface="Open Sans"/>
                <a:cs typeface="Open Sans"/>
                <a:sym typeface="Open Sans"/>
              </a:rPr>
              <a:t>EMPATIA</a:t>
            </a:r>
            <a:endParaRPr b="1" sz="9600">
              <a:solidFill>
                <a:srgbClr val="31A7D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25"/>
          <p:cNvSpPr txBox="1"/>
          <p:nvPr/>
        </p:nvSpPr>
        <p:spPr>
          <a:xfrm>
            <a:off x="4128600" y="8436325"/>
            <a:ext cx="129828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Open Sans"/>
                <a:ea typeface="Open Sans"/>
                <a:cs typeface="Open Sans"/>
                <a:sym typeface="Open Sans"/>
              </a:rPr>
              <a:t>para</a:t>
            </a:r>
            <a:r>
              <a:rPr lang="pt-BR" sz="30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3000">
                <a:solidFill>
                  <a:srgbClr val="31A7DF"/>
                </a:solidFill>
                <a:latin typeface="Open Sans"/>
                <a:ea typeface="Open Sans"/>
                <a:cs typeface="Open Sans"/>
                <a:sym typeface="Open Sans"/>
              </a:rPr>
              <a:t>CRIAR </a:t>
            </a:r>
            <a:r>
              <a:rPr lang="pt-BR" sz="3000"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lang="pt-BR" sz="30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3000">
                <a:solidFill>
                  <a:srgbClr val="31A7DF"/>
                </a:solidFill>
                <a:latin typeface="Open Sans"/>
                <a:ea typeface="Open Sans"/>
                <a:cs typeface="Open Sans"/>
                <a:sym typeface="Open Sans"/>
              </a:rPr>
              <a:t>MAPA DE EMPATIA</a:t>
            </a:r>
            <a:endParaRPr sz="3000">
              <a:solidFill>
                <a:srgbClr val="31A7D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25"/>
          <p:cNvSpPr/>
          <p:nvPr/>
        </p:nvSpPr>
        <p:spPr>
          <a:xfrm>
            <a:off x="9588600" y="4747750"/>
            <a:ext cx="2062800" cy="114300"/>
          </a:xfrm>
          <a:prstGeom prst="rect">
            <a:avLst/>
          </a:prstGeom>
          <a:solidFill>
            <a:srgbClr val="31A7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900" y="2306525"/>
            <a:ext cx="19383902" cy="11335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8050" y="14191325"/>
            <a:ext cx="309562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6"/>
          <p:cNvSpPr txBox="1"/>
          <p:nvPr/>
        </p:nvSpPr>
        <p:spPr>
          <a:xfrm>
            <a:off x="6462200" y="2834575"/>
            <a:ext cx="33627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 quem estamos sendo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EMPÁTICOS?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Google Shape;111;p26"/>
          <p:cNvSpPr/>
          <p:nvPr/>
        </p:nvSpPr>
        <p:spPr>
          <a:xfrm>
            <a:off x="5929700" y="2908525"/>
            <a:ext cx="532500" cy="532500"/>
          </a:xfrm>
          <a:prstGeom prst="ellipse">
            <a:avLst/>
          </a:prstGeom>
          <a:solidFill>
            <a:srgbClr val="31A7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26"/>
          <p:cNvSpPr txBox="1"/>
          <p:nvPr/>
        </p:nvSpPr>
        <p:spPr>
          <a:xfrm>
            <a:off x="12012575" y="2917150"/>
            <a:ext cx="33627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 que ela precisa fazer?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26"/>
          <p:cNvSpPr/>
          <p:nvPr/>
        </p:nvSpPr>
        <p:spPr>
          <a:xfrm>
            <a:off x="11480075" y="2908525"/>
            <a:ext cx="532500" cy="532500"/>
          </a:xfrm>
          <a:prstGeom prst="ellipse">
            <a:avLst/>
          </a:prstGeom>
          <a:solidFill>
            <a:srgbClr val="31A7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1"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26"/>
          <p:cNvSpPr txBox="1"/>
          <p:nvPr/>
        </p:nvSpPr>
        <p:spPr>
          <a:xfrm>
            <a:off x="15228850" y="6228650"/>
            <a:ext cx="33627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 que ele VÊ?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26"/>
          <p:cNvSpPr/>
          <p:nvPr/>
        </p:nvSpPr>
        <p:spPr>
          <a:xfrm>
            <a:off x="14696350" y="6220025"/>
            <a:ext cx="532500" cy="532500"/>
          </a:xfrm>
          <a:prstGeom prst="ellipse">
            <a:avLst/>
          </a:prstGeom>
          <a:solidFill>
            <a:srgbClr val="31A7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1"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26"/>
          <p:cNvSpPr txBox="1"/>
          <p:nvPr/>
        </p:nvSpPr>
        <p:spPr>
          <a:xfrm>
            <a:off x="15228850" y="9167475"/>
            <a:ext cx="33627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 que ele FALA?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" name="Google Shape;117;p26"/>
          <p:cNvSpPr/>
          <p:nvPr/>
        </p:nvSpPr>
        <p:spPr>
          <a:xfrm>
            <a:off x="14696350" y="9158850"/>
            <a:ext cx="532500" cy="532500"/>
          </a:xfrm>
          <a:prstGeom prst="ellipse">
            <a:avLst/>
          </a:prstGeom>
          <a:solidFill>
            <a:srgbClr val="31A7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b="1"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26"/>
          <p:cNvSpPr txBox="1"/>
          <p:nvPr/>
        </p:nvSpPr>
        <p:spPr>
          <a:xfrm>
            <a:off x="9854833" y="11957625"/>
            <a:ext cx="20628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 que ele FAZ?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" name="Google Shape;119;p26"/>
          <p:cNvSpPr/>
          <p:nvPr/>
        </p:nvSpPr>
        <p:spPr>
          <a:xfrm>
            <a:off x="9322325" y="11949000"/>
            <a:ext cx="532500" cy="532500"/>
          </a:xfrm>
          <a:prstGeom prst="ellipse">
            <a:avLst/>
          </a:prstGeom>
          <a:solidFill>
            <a:srgbClr val="31A7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b="1"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" name="Google Shape;120;p26"/>
          <p:cNvSpPr txBox="1"/>
          <p:nvPr/>
        </p:nvSpPr>
        <p:spPr>
          <a:xfrm>
            <a:off x="2429475" y="7374263"/>
            <a:ext cx="33627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 que ele ESCUTA?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Google Shape;121;p26"/>
          <p:cNvSpPr/>
          <p:nvPr/>
        </p:nvSpPr>
        <p:spPr>
          <a:xfrm>
            <a:off x="1896975" y="7365638"/>
            <a:ext cx="532500" cy="532500"/>
          </a:xfrm>
          <a:prstGeom prst="ellipse">
            <a:avLst/>
          </a:prstGeom>
          <a:solidFill>
            <a:srgbClr val="31A7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b="1"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26"/>
          <p:cNvSpPr txBox="1"/>
          <p:nvPr/>
        </p:nvSpPr>
        <p:spPr>
          <a:xfrm>
            <a:off x="9204900" y="4982850"/>
            <a:ext cx="33627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 que ela PENSA e SENTE?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26"/>
          <p:cNvSpPr/>
          <p:nvPr/>
        </p:nvSpPr>
        <p:spPr>
          <a:xfrm>
            <a:off x="8672400" y="4974225"/>
            <a:ext cx="532500" cy="532500"/>
          </a:xfrm>
          <a:prstGeom prst="ellipse">
            <a:avLst/>
          </a:prstGeom>
          <a:solidFill>
            <a:srgbClr val="31A7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b="1"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26"/>
          <p:cNvSpPr txBox="1"/>
          <p:nvPr/>
        </p:nvSpPr>
        <p:spPr>
          <a:xfrm>
            <a:off x="10620000" y="14253700"/>
            <a:ext cx="96918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31A7DF"/>
                </a:solidFill>
                <a:latin typeface="Open Sans"/>
                <a:ea typeface="Open Sans"/>
                <a:cs typeface="Open Sans"/>
                <a:sym typeface="Open Sans"/>
              </a:rPr>
              <a:t>analistamodelosdenegocios.com.br</a:t>
            </a:r>
            <a:endParaRPr b="1" sz="1800">
              <a:solidFill>
                <a:srgbClr val="31A7D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26"/>
          <p:cNvSpPr txBox="1"/>
          <p:nvPr/>
        </p:nvSpPr>
        <p:spPr>
          <a:xfrm>
            <a:off x="10824225" y="5824025"/>
            <a:ext cx="20628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DESEJOS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26"/>
          <p:cNvSpPr txBox="1"/>
          <p:nvPr/>
        </p:nvSpPr>
        <p:spPr>
          <a:xfrm>
            <a:off x="8385875" y="5824025"/>
            <a:ext cx="20628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DORES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26"/>
          <p:cNvSpPr/>
          <p:nvPr/>
        </p:nvSpPr>
        <p:spPr>
          <a:xfrm>
            <a:off x="5624800" y="3723275"/>
            <a:ext cx="2466900" cy="165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Perfil do Cliente...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p26"/>
          <p:cNvSpPr/>
          <p:nvPr/>
        </p:nvSpPr>
        <p:spPr>
          <a:xfrm>
            <a:off x="13408100" y="3723275"/>
            <a:ext cx="2466900" cy="165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Responsabilidades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do Cliente...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" name="Google Shape;129;p26"/>
          <p:cNvSpPr/>
          <p:nvPr/>
        </p:nvSpPr>
        <p:spPr>
          <a:xfrm>
            <a:off x="17568850" y="4106050"/>
            <a:ext cx="2466900" cy="165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Ele vê..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Google Shape;130;p26"/>
          <p:cNvSpPr/>
          <p:nvPr/>
        </p:nvSpPr>
        <p:spPr>
          <a:xfrm>
            <a:off x="17568850" y="6105025"/>
            <a:ext cx="2466900" cy="165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Ele vê...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" name="Google Shape;131;p26"/>
          <p:cNvSpPr/>
          <p:nvPr/>
        </p:nvSpPr>
        <p:spPr>
          <a:xfrm>
            <a:off x="17568850" y="8763250"/>
            <a:ext cx="2466900" cy="165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Ele fala...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26"/>
          <p:cNvSpPr/>
          <p:nvPr/>
        </p:nvSpPr>
        <p:spPr>
          <a:xfrm>
            <a:off x="17568850" y="10698425"/>
            <a:ext cx="2466900" cy="165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Ele fala...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133;p26"/>
          <p:cNvSpPr/>
          <p:nvPr/>
        </p:nvSpPr>
        <p:spPr>
          <a:xfrm>
            <a:off x="12374500" y="11814900"/>
            <a:ext cx="2466900" cy="165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Ele faz...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p26"/>
          <p:cNvSpPr/>
          <p:nvPr/>
        </p:nvSpPr>
        <p:spPr>
          <a:xfrm>
            <a:off x="6249950" y="11814900"/>
            <a:ext cx="2466900" cy="165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Ele faz...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p26"/>
          <p:cNvSpPr/>
          <p:nvPr/>
        </p:nvSpPr>
        <p:spPr>
          <a:xfrm>
            <a:off x="1263125" y="8284775"/>
            <a:ext cx="2466900" cy="165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Ele escuta...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Google Shape;136;p26"/>
          <p:cNvSpPr/>
          <p:nvPr/>
        </p:nvSpPr>
        <p:spPr>
          <a:xfrm>
            <a:off x="3842925" y="8284775"/>
            <a:ext cx="2466900" cy="165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Ele escuta...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" name="Google Shape;137;p26"/>
          <p:cNvSpPr/>
          <p:nvPr/>
        </p:nvSpPr>
        <p:spPr>
          <a:xfrm>
            <a:off x="7981775" y="6356525"/>
            <a:ext cx="2466900" cy="165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Dor 1...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p26"/>
          <p:cNvSpPr/>
          <p:nvPr/>
        </p:nvSpPr>
        <p:spPr>
          <a:xfrm>
            <a:off x="7981775" y="8256363"/>
            <a:ext cx="2466900" cy="165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Dor 2...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9" name="Google Shape;139;p26"/>
          <p:cNvSpPr/>
          <p:nvPr/>
        </p:nvSpPr>
        <p:spPr>
          <a:xfrm>
            <a:off x="10824225" y="6356525"/>
            <a:ext cx="2466900" cy="165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Desejo 1...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" name="Google Shape;140;p26"/>
          <p:cNvSpPr/>
          <p:nvPr/>
        </p:nvSpPr>
        <p:spPr>
          <a:xfrm>
            <a:off x="10824225" y="8256363"/>
            <a:ext cx="2466900" cy="165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Desejo 2...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" name="Google Shape;141;p26"/>
          <p:cNvSpPr/>
          <p:nvPr/>
        </p:nvSpPr>
        <p:spPr>
          <a:xfrm>
            <a:off x="928050" y="246875"/>
            <a:ext cx="2062800" cy="114300"/>
          </a:xfrm>
          <a:prstGeom prst="rect">
            <a:avLst/>
          </a:prstGeom>
          <a:solidFill>
            <a:srgbClr val="31A7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818725" y="284975"/>
            <a:ext cx="194931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Mapa de Empatia</a:t>
            </a:r>
            <a:endParaRPr b="1" sz="4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p26"/>
          <p:cNvSpPr/>
          <p:nvPr/>
        </p:nvSpPr>
        <p:spPr>
          <a:xfrm>
            <a:off x="927900" y="1181450"/>
            <a:ext cx="6905100" cy="939000"/>
          </a:xfrm>
          <a:prstGeom prst="rect">
            <a:avLst/>
          </a:prstGeom>
          <a:solidFill>
            <a:srgbClr val="D9D9D9">
              <a:alpha val="7093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latin typeface="Open Sans"/>
                <a:ea typeface="Open Sans"/>
                <a:cs typeface="Open Sans"/>
                <a:sym typeface="Open Sans"/>
              </a:rPr>
              <a:t>Desenhado para: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26"/>
          <p:cNvSpPr/>
          <p:nvPr/>
        </p:nvSpPr>
        <p:spPr>
          <a:xfrm>
            <a:off x="7993433" y="1181450"/>
            <a:ext cx="6905100" cy="939000"/>
          </a:xfrm>
          <a:prstGeom prst="rect">
            <a:avLst/>
          </a:prstGeom>
          <a:solidFill>
            <a:srgbClr val="D9D9D9">
              <a:alpha val="7093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latin typeface="Open Sans"/>
                <a:ea typeface="Open Sans"/>
                <a:cs typeface="Open Sans"/>
                <a:sym typeface="Open Sans"/>
              </a:rPr>
              <a:t>Desenhado por: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p26"/>
          <p:cNvSpPr/>
          <p:nvPr/>
        </p:nvSpPr>
        <p:spPr>
          <a:xfrm>
            <a:off x="15058987" y="1181450"/>
            <a:ext cx="2546100" cy="939000"/>
          </a:xfrm>
          <a:prstGeom prst="rect">
            <a:avLst/>
          </a:prstGeom>
          <a:solidFill>
            <a:srgbClr val="D9D9D9">
              <a:alpha val="7093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latin typeface="Open Sans"/>
                <a:ea typeface="Open Sans"/>
                <a:cs typeface="Open Sans"/>
                <a:sym typeface="Open Sans"/>
              </a:rPr>
              <a:t>Data: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26"/>
          <p:cNvSpPr/>
          <p:nvPr/>
        </p:nvSpPr>
        <p:spPr>
          <a:xfrm>
            <a:off x="17765648" y="1181450"/>
            <a:ext cx="2546100" cy="939000"/>
          </a:xfrm>
          <a:prstGeom prst="rect">
            <a:avLst/>
          </a:prstGeom>
          <a:solidFill>
            <a:srgbClr val="D9D9D9">
              <a:alpha val="7093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latin typeface="Open Sans"/>
                <a:ea typeface="Open Sans"/>
                <a:cs typeface="Open Sans"/>
                <a:sym typeface="Open Sans"/>
              </a:rPr>
              <a:t>Versão: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47" name="Google Shape;147;p26"/>
          <p:cNvGrpSpPr/>
          <p:nvPr/>
        </p:nvGrpSpPr>
        <p:grpSpPr>
          <a:xfrm>
            <a:off x="927900" y="13844930"/>
            <a:ext cx="19360002" cy="406400"/>
            <a:chOff x="927900" y="13844930"/>
            <a:chExt cx="19360002" cy="406400"/>
          </a:xfrm>
        </p:grpSpPr>
        <p:sp>
          <p:nvSpPr>
            <p:cNvPr id="148" name="Google Shape;148;p26"/>
            <p:cNvSpPr/>
            <p:nvPr/>
          </p:nvSpPr>
          <p:spPr>
            <a:xfrm>
              <a:off x="10404475" y="13889525"/>
              <a:ext cx="8488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rgbClr val="595959"/>
                  </a:solidFill>
                  <a:latin typeface="Raleway"/>
                  <a:ea typeface="Raleway"/>
                  <a:cs typeface="Raleway"/>
                  <a:sym typeface="Raleway"/>
                </a:rPr>
                <a:t>Este trabalho está licenciado sob a Licença Atribuição-CompartilhaIgual 4.0 Internacional Creative Commons.</a:t>
              </a:r>
              <a:endParaRPr b="0" i="0" sz="1200" u="none" cap="none" strike="noStrike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pic>
          <p:nvPicPr>
            <p:cNvPr id="149" name="Google Shape;149;p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8893034" y="13844930"/>
              <a:ext cx="406400" cy="40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2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9395377" y="13844930"/>
              <a:ext cx="406400" cy="40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2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9881502" y="13844930"/>
              <a:ext cx="406400" cy="40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Google Shape;152;p26"/>
            <p:cNvSpPr/>
            <p:nvPr/>
          </p:nvSpPr>
          <p:spPr>
            <a:xfrm>
              <a:off x="927900" y="13851350"/>
              <a:ext cx="97482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rgbClr val="595959"/>
                  </a:solidFill>
                  <a:latin typeface="Raleway"/>
                  <a:ea typeface="Raleway"/>
                  <a:cs typeface="Raleway"/>
                  <a:sym typeface="Raleway"/>
                </a:rPr>
                <a:t>Versão original:  </a:t>
              </a:r>
              <a:r>
                <a:rPr b="0" i="0" lang="pt-BR" sz="1200" u="none" cap="none" strike="noStrike">
                  <a:solidFill>
                    <a:srgbClr val="595959"/>
                  </a:solidFill>
                  <a:latin typeface="Raleway"/>
                  <a:ea typeface="Raleway"/>
                  <a:cs typeface="Raleway"/>
                  <a:sym typeface="Raleway"/>
                </a:rPr>
                <a:t>Strategyzer.com</a:t>
              </a:r>
              <a:endParaRPr b="0" i="0" sz="1200" u="none" cap="none" strike="noStrike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900" y="2230318"/>
            <a:ext cx="19383902" cy="1150483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7"/>
          <p:cNvSpPr/>
          <p:nvPr/>
        </p:nvSpPr>
        <p:spPr>
          <a:xfrm>
            <a:off x="928050" y="246875"/>
            <a:ext cx="2062800" cy="114300"/>
          </a:xfrm>
          <a:prstGeom prst="rect">
            <a:avLst/>
          </a:prstGeom>
          <a:solidFill>
            <a:srgbClr val="31A7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8050" y="14267525"/>
            <a:ext cx="309562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7"/>
          <p:cNvSpPr txBox="1"/>
          <p:nvPr/>
        </p:nvSpPr>
        <p:spPr>
          <a:xfrm>
            <a:off x="5227725" y="2529775"/>
            <a:ext cx="33627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 quem estamos sendo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EMPÁTICOS?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27"/>
          <p:cNvSpPr/>
          <p:nvPr/>
        </p:nvSpPr>
        <p:spPr>
          <a:xfrm>
            <a:off x="4695225" y="2603725"/>
            <a:ext cx="532500" cy="532500"/>
          </a:xfrm>
          <a:prstGeom prst="ellipse">
            <a:avLst/>
          </a:prstGeom>
          <a:solidFill>
            <a:srgbClr val="31A7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27"/>
          <p:cNvSpPr txBox="1"/>
          <p:nvPr/>
        </p:nvSpPr>
        <p:spPr>
          <a:xfrm>
            <a:off x="12873400" y="2612350"/>
            <a:ext cx="33627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 que ela precisa fazer?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27"/>
          <p:cNvSpPr/>
          <p:nvPr/>
        </p:nvSpPr>
        <p:spPr>
          <a:xfrm>
            <a:off x="12340900" y="2603725"/>
            <a:ext cx="532500" cy="532500"/>
          </a:xfrm>
          <a:prstGeom prst="ellipse">
            <a:avLst/>
          </a:prstGeom>
          <a:solidFill>
            <a:srgbClr val="31A7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1"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15664800" y="6152450"/>
            <a:ext cx="33627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 que ele VÊ?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27"/>
          <p:cNvSpPr/>
          <p:nvPr/>
        </p:nvSpPr>
        <p:spPr>
          <a:xfrm>
            <a:off x="15132300" y="6143825"/>
            <a:ext cx="532500" cy="532500"/>
          </a:xfrm>
          <a:prstGeom prst="ellipse">
            <a:avLst/>
          </a:prstGeom>
          <a:solidFill>
            <a:srgbClr val="31A7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1"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27"/>
          <p:cNvSpPr txBox="1"/>
          <p:nvPr/>
        </p:nvSpPr>
        <p:spPr>
          <a:xfrm>
            <a:off x="15664800" y="9091275"/>
            <a:ext cx="33627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 que ele FALA?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15132300" y="9082650"/>
            <a:ext cx="532500" cy="532500"/>
          </a:xfrm>
          <a:prstGeom prst="ellipse">
            <a:avLst/>
          </a:prstGeom>
          <a:solidFill>
            <a:srgbClr val="31A7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b="1"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" name="Google Shape;168;p27"/>
          <p:cNvSpPr txBox="1"/>
          <p:nvPr/>
        </p:nvSpPr>
        <p:spPr>
          <a:xfrm>
            <a:off x="9854833" y="11934250"/>
            <a:ext cx="20628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 que ele FAZ?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9322325" y="11925625"/>
            <a:ext cx="532500" cy="532500"/>
          </a:xfrm>
          <a:prstGeom prst="ellipse">
            <a:avLst/>
          </a:prstGeom>
          <a:solidFill>
            <a:srgbClr val="31A7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b="1"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2429475" y="7298063"/>
            <a:ext cx="33627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 que ele ESCUTA?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27"/>
          <p:cNvSpPr/>
          <p:nvPr/>
        </p:nvSpPr>
        <p:spPr>
          <a:xfrm>
            <a:off x="1896975" y="7289438"/>
            <a:ext cx="532500" cy="532500"/>
          </a:xfrm>
          <a:prstGeom prst="ellipse">
            <a:avLst/>
          </a:prstGeom>
          <a:solidFill>
            <a:srgbClr val="31A7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b="1"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" name="Google Shape;172;p27"/>
          <p:cNvSpPr txBox="1"/>
          <p:nvPr/>
        </p:nvSpPr>
        <p:spPr>
          <a:xfrm>
            <a:off x="9204900" y="4906650"/>
            <a:ext cx="33627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 que ela PENSA e SENTE?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" name="Google Shape;173;p27"/>
          <p:cNvSpPr/>
          <p:nvPr/>
        </p:nvSpPr>
        <p:spPr>
          <a:xfrm>
            <a:off x="8672400" y="4898025"/>
            <a:ext cx="532500" cy="532500"/>
          </a:xfrm>
          <a:prstGeom prst="ellipse">
            <a:avLst/>
          </a:prstGeom>
          <a:solidFill>
            <a:srgbClr val="31A7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b="1"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p27"/>
          <p:cNvSpPr txBox="1"/>
          <p:nvPr/>
        </p:nvSpPr>
        <p:spPr>
          <a:xfrm>
            <a:off x="10620000" y="14329900"/>
            <a:ext cx="96918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31A7DF"/>
                </a:solidFill>
                <a:latin typeface="Open Sans"/>
                <a:ea typeface="Open Sans"/>
                <a:cs typeface="Open Sans"/>
                <a:sym typeface="Open Sans"/>
              </a:rPr>
              <a:t>analistamodelosdenegocios.com.br</a:t>
            </a:r>
            <a:endParaRPr b="1" sz="1800">
              <a:solidFill>
                <a:srgbClr val="31A7D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" name="Google Shape;175;p27"/>
          <p:cNvSpPr txBox="1"/>
          <p:nvPr/>
        </p:nvSpPr>
        <p:spPr>
          <a:xfrm>
            <a:off x="10824225" y="5747825"/>
            <a:ext cx="20628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DESEJOS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27"/>
          <p:cNvSpPr txBox="1"/>
          <p:nvPr/>
        </p:nvSpPr>
        <p:spPr>
          <a:xfrm>
            <a:off x="8385875" y="5747825"/>
            <a:ext cx="20628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DORES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27"/>
          <p:cNvSpPr txBox="1"/>
          <p:nvPr/>
        </p:nvSpPr>
        <p:spPr>
          <a:xfrm>
            <a:off x="818725" y="284975"/>
            <a:ext cx="194931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Mapa de Empatia</a:t>
            </a:r>
            <a:endParaRPr b="1" sz="4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27"/>
          <p:cNvSpPr/>
          <p:nvPr/>
        </p:nvSpPr>
        <p:spPr>
          <a:xfrm>
            <a:off x="927900" y="1105250"/>
            <a:ext cx="6905100" cy="939000"/>
          </a:xfrm>
          <a:prstGeom prst="rect">
            <a:avLst/>
          </a:prstGeom>
          <a:solidFill>
            <a:srgbClr val="D9D9D9">
              <a:alpha val="7093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latin typeface="Open Sans"/>
                <a:ea typeface="Open Sans"/>
                <a:cs typeface="Open Sans"/>
                <a:sym typeface="Open Sans"/>
              </a:rPr>
              <a:t>Desenhado para: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27"/>
          <p:cNvSpPr/>
          <p:nvPr/>
        </p:nvSpPr>
        <p:spPr>
          <a:xfrm>
            <a:off x="7993433" y="1105250"/>
            <a:ext cx="6905100" cy="939000"/>
          </a:xfrm>
          <a:prstGeom prst="rect">
            <a:avLst/>
          </a:prstGeom>
          <a:solidFill>
            <a:srgbClr val="D9D9D9">
              <a:alpha val="7093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latin typeface="Open Sans"/>
                <a:ea typeface="Open Sans"/>
                <a:cs typeface="Open Sans"/>
                <a:sym typeface="Open Sans"/>
              </a:rPr>
              <a:t>Desenhado por: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0" name="Google Shape;180;p27"/>
          <p:cNvSpPr/>
          <p:nvPr/>
        </p:nvSpPr>
        <p:spPr>
          <a:xfrm>
            <a:off x="15058987" y="1105250"/>
            <a:ext cx="2546100" cy="939000"/>
          </a:xfrm>
          <a:prstGeom prst="rect">
            <a:avLst/>
          </a:prstGeom>
          <a:solidFill>
            <a:srgbClr val="D9D9D9">
              <a:alpha val="7093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latin typeface="Open Sans"/>
                <a:ea typeface="Open Sans"/>
                <a:cs typeface="Open Sans"/>
                <a:sym typeface="Open Sans"/>
              </a:rPr>
              <a:t>Data: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1" name="Google Shape;181;p27"/>
          <p:cNvSpPr/>
          <p:nvPr/>
        </p:nvSpPr>
        <p:spPr>
          <a:xfrm>
            <a:off x="17765648" y="1105250"/>
            <a:ext cx="2546100" cy="939000"/>
          </a:xfrm>
          <a:prstGeom prst="rect">
            <a:avLst/>
          </a:prstGeom>
          <a:solidFill>
            <a:srgbClr val="D9D9D9">
              <a:alpha val="7093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latin typeface="Open Sans"/>
                <a:ea typeface="Open Sans"/>
                <a:cs typeface="Open Sans"/>
                <a:sym typeface="Open Sans"/>
              </a:rPr>
              <a:t>Versão: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" name="Google Shape;182;p27"/>
          <p:cNvSpPr txBox="1"/>
          <p:nvPr/>
        </p:nvSpPr>
        <p:spPr>
          <a:xfrm>
            <a:off x="2534200" y="7716400"/>
            <a:ext cx="3151800" cy="14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 que ele escuta outros dizerem?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 que ele escuta de amigos?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 que ele escuta de colegas?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 que ele escuta de segunda mão?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3" name="Google Shape;183;p27"/>
          <p:cNvSpPr txBox="1"/>
          <p:nvPr/>
        </p:nvSpPr>
        <p:spPr>
          <a:xfrm>
            <a:off x="5333175" y="3117175"/>
            <a:ext cx="4644600" cy="14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Quem é a pessoa que queremos conhecer?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Em que situação ela está?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Qual é opapel dela nessa situação?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" name="Google Shape;184;p27"/>
          <p:cNvSpPr txBox="1"/>
          <p:nvPr/>
        </p:nvSpPr>
        <p:spPr>
          <a:xfrm>
            <a:off x="12978850" y="2983750"/>
            <a:ext cx="4514100" cy="14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 que ela precisa fazer de diferente?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Quais tarefas ela quer ou precisa fazer?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Qual decisão ela precisa tomar?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Como saberemos se ela foi bem sucedida?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5" name="Google Shape;185;p27"/>
          <p:cNvSpPr txBox="1"/>
          <p:nvPr/>
        </p:nvSpPr>
        <p:spPr>
          <a:xfrm>
            <a:off x="15812850" y="6532550"/>
            <a:ext cx="3800400" cy="14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 que ele vê no seu meio profisssional?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 que ele vê no seu ambiente?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 que ele vê os outros falando e fazendo?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 que ele está lendo e assistindo?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27"/>
          <p:cNvSpPr txBox="1"/>
          <p:nvPr/>
        </p:nvSpPr>
        <p:spPr>
          <a:xfrm>
            <a:off x="15770250" y="9462738"/>
            <a:ext cx="3151800" cy="14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 que já escutamos ele falando?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 que imaginamos ele falando?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27"/>
          <p:cNvSpPr txBox="1"/>
          <p:nvPr/>
        </p:nvSpPr>
        <p:spPr>
          <a:xfrm>
            <a:off x="9977775" y="12305725"/>
            <a:ext cx="3939000" cy="14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 que ele faz hoje me dia?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Qual comportamento dele já observamos?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 que imaginamos ele fazendo?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88" name="Google Shape;188;p27"/>
          <p:cNvGrpSpPr/>
          <p:nvPr/>
        </p:nvGrpSpPr>
        <p:grpSpPr>
          <a:xfrm>
            <a:off x="927900" y="13844930"/>
            <a:ext cx="19360002" cy="406400"/>
            <a:chOff x="927900" y="13844930"/>
            <a:chExt cx="19360002" cy="406400"/>
          </a:xfrm>
        </p:grpSpPr>
        <p:sp>
          <p:nvSpPr>
            <p:cNvPr id="189" name="Google Shape;189;p27"/>
            <p:cNvSpPr/>
            <p:nvPr/>
          </p:nvSpPr>
          <p:spPr>
            <a:xfrm>
              <a:off x="10404475" y="13889525"/>
              <a:ext cx="8488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rgbClr val="595959"/>
                  </a:solidFill>
                  <a:latin typeface="Raleway"/>
                  <a:ea typeface="Raleway"/>
                  <a:cs typeface="Raleway"/>
                  <a:sym typeface="Raleway"/>
                </a:rPr>
                <a:t>Este trabalho está licenciado sob a Licença Atribuição-CompartilhaIgual 4.0 Internacional Creative Commons.</a:t>
              </a:r>
              <a:endParaRPr b="0" i="0" sz="1200" u="none" cap="none" strike="noStrike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pic>
          <p:nvPicPr>
            <p:cNvPr id="190" name="Google Shape;190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8893034" y="13844930"/>
              <a:ext cx="406400" cy="40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2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9395377" y="13844930"/>
              <a:ext cx="406400" cy="40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Google Shape;192;p2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9881502" y="13844930"/>
              <a:ext cx="406400" cy="40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3" name="Google Shape;193;p27"/>
            <p:cNvSpPr/>
            <p:nvPr/>
          </p:nvSpPr>
          <p:spPr>
            <a:xfrm>
              <a:off x="927900" y="13851350"/>
              <a:ext cx="97482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rgbClr val="595959"/>
                  </a:solidFill>
                  <a:latin typeface="Raleway"/>
                  <a:ea typeface="Raleway"/>
                  <a:cs typeface="Raleway"/>
                  <a:sym typeface="Raleway"/>
                </a:rPr>
                <a:t>Versão original:  </a:t>
              </a:r>
              <a:r>
                <a:rPr b="0" i="0" lang="pt-BR" sz="1200" u="none" cap="none" strike="noStrike">
                  <a:solidFill>
                    <a:srgbClr val="595959"/>
                  </a:solidFill>
                  <a:latin typeface="Raleway"/>
                  <a:ea typeface="Raleway"/>
                  <a:cs typeface="Raleway"/>
                  <a:sym typeface="Raleway"/>
                </a:rPr>
                <a:t>Strategyzer.com</a:t>
              </a:r>
              <a:endParaRPr b="0" i="0" sz="1200" u="none" cap="none" strike="noStrike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/>
          <p:nvPr/>
        </p:nvSpPr>
        <p:spPr>
          <a:xfrm>
            <a:off x="0" y="0"/>
            <a:ext cx="21239400" cy="15173700"/>
          </a:xfrm>
          <a:prstGeom prst="rect">
            <a:avLst/>
          </a:prstGeom>
          <a:solidFill>
            <a:srgbClr val="31A7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9" name="Google Shape;199;p28"/>
          <p:cNvSpPr txBox="1"/>
          <p:nvPr/>
        </p:nvSpPr>
        <p:spPr>
          <a:xfrm>
            <a:off x="1830085" y="6781642"/>
            <a:ext cx="15280800" cy="16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pt-BR" sz="9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BOA </a:t>
            </a:r>
            <a:r>
              <a:rPr b="1" i="0" lang="pt-BR" sz="9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SORTE!</a:t>
            </a:r>
            <a:endParaRPr b="1" i="0" sz="9600" u="none" cap="none" strike="noStrike">
              <a:solidFill>
                <a:srgbClr val="31A7D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0" name="Google Shape;200;p28"/>
          <p:cNvSpPr txBox="1"/>
          <p:nvPr/>
        </p:nvSpPr>
        <p:spPr>
          <a:xfrm>
            <a:off x="1924132" y="8133300"/>
            <a:ext cx="15110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 seu </a:t>
            </a:r>
            <a:r>
              <a:rPr lang="pt-BR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mapa de empatia</a:t>
            </a:r>
            <a:r>
              <a:rPr b="0" i="0" lang="pt-BR" sz="3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!</a:t>
            </a:r>
            <a:endParaRPr b="0" i="0" sz="36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1" name="Google Shape;201;p28"/>
          <p:cNvSpPr txBox="1"/>
          <p:nvPr/>
        </p:nvSpPr>
        <p:spPr>
          <a:xfrm>
            <a:off x="2713704" y="9784171"/>
            <a:ext cx="47607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Rua São Clemente, 155 - Botafogo - RJ</a:t>
            </a:r>
            <a:endParaRPr b="0" i="0" sz="20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2713704" y="10539278"/>
            <a:ext cx="55371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daniel@</a:t>
            </a:r>
            <a:r>
              <a:rPr lang="pt-BR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luz.vc</a:t>
            </a:r>
            <a:endParaRPr b="0" i="0" sz="20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9526939" y="9784171"/>
            <a:ext cx="47607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analistamodelosdenegocios.com.br</a:t>
            </a:r>
            <a:endParaRPr b="0" i="0" sz="20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9526939" y="10539278"/>
            <a:ext cx="74001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facebook.com/oanalistademodelosdenegocios</a:t>
            </a:r>
            <a:endParaRPr b="0" i="0" sz="20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" name="Google Shape;205;p28"/>
          <p:cNvSpPr txBox="1"/>
          <p:nvPr/>
        </p:nvSpPr>
        <p:spPr>
          <a:xfrm>
            <a:off x="9526939" y="11294374"/>
            <a:ext cx="47607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linkedin.com/in/dpereirabr</a:t>
            </a:r>
            <a:endParaRPr b="0" i="0" sz="20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6" name="Google Shape;20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1197" y="9758432"/>
            <a:ext cx="450931" cy="611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10645" y="11294374"/>
            <a:ext cx="539981" cy="539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10645" y="10520432"/>
            <a:ext cx="539981" cy="539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910645" y="9802186"/>
            <a:ext cx="539981" cy="539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104380" y="10628454"/>
            <a:ext cx="539981" cy="381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