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2"/>
  </p:notes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EBD"/>
    <a:srgbClr val="99FF33"/>
    <a:srgbClr val="E4F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59B610-CFB4-41C5-8395-3F1A0959E479}" v="1554" dt="2023-11-12T15:45:19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9F52B-0A8D-4625-8003-29DEAEC6D740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FDA1D-5BB1-4033-A21F-47C9B5D47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015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E974-4B00-459D-8B6E-54676913FF28}" type="datetime1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E4D4-6922-40AF-854D-BF1B1A4BB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7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A1D1-3723-4BDA-876C-80CA9C09E079}" type="datetime1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E4D4-6922-40AF-854D-BF1B1A4BB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99102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A1D1-3723-4BDA-876C-80CA9C09E079}" type="datetime1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E4D4-6922-40AF-854D-BF1B1A4BBC0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157321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A1D1-3723-4BDA-876C-80CA9C09E079}" type="datetime1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E4D4-6922-40AF-854D-BF1B1A4BB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7657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A1D1-3723-4BDA-876C-80CA9C09E079}" type="datetime1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E4D4-6922-40AF-854D-BF1B1A4BBC0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912519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A1D1-3723-4BDA-876C-80CA9C09E079}" type="datetime1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E4D4-6922-40AF-854D-BF1B1A4BB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47548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DEB63-010A-4E8D-BBC4-35EB83E48BD9}" type="datetime1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E4D4-6922-40AF-854D-BF1B1A4BB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25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9E49-7C60-4FC3-966C-860AB64EDE74}" type="datetime1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E4D4-6922-40AF-854D-BF1B1A4BB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83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F23B-8D8F-4F76-AFBD-C3BF40C7E517}" type="datetime1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E4D4-6922-40AF-854D-BF1B1A4BB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48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C23D-ECDA-404A-AA00-EB05902E82D4}" type="datetime1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E4D4-6922-40AF-854D-BF1B1A4BB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52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72DF-CD9B-4F44-B1C2-920E4D9153F2}" type="datetime1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E4D4-6922-40AF-854D-BF1B1A4BB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36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8373-E608-433C-B313-3E1D6E7AE30F}" type="datetime1">
              <a:rPr lang="en-IN" smtClean="0"/>
              <a:t>15-11-2023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E4D4-6922-40AF-854D-BF1B1A4BB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47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201B-0617-42A0-A54E-7FCC785561D6}" type="datetime1">
              <a:rPr lang="en-IN" smtClean="0"/>
              <a:t>15-11-2023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E4D4-6922-40AF-854D-BF1B1A4BB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88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7D40-0AB1-436D-BA2C-C95989691957}" type="datetime1">
              <a:rPr lang="en-IN" smtClean="0"/>
              <a:t>15-11-2023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E4D4-6922-40AF-854D-BF1B1A4BB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31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E8B2-D760-4CA2-88C5-5724F3F0F550}" type="datetime1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E4D4-6922-40AF-854D-BF1B1A4BB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31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5C84-FFEB-4815-880E-4CCDE40E7091}" type="datetime1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CE4D4-6922-40AF-854D-BF1B1A4BB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96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AA1D1-3723-4BDA-876C-80CA9C09E079}" type="datetime1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DCE4D4-6922-40AF-854D-BF1B1A4BB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75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3FFA-8DD3-C592-ABC9-8B278425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rgbClr val="FF0000"/>
                </a:solidFill>
              </a:rPr>
              <a:t>					MATHEMATICS</a:t>
            </a:r>
            <a:br>
              <a:rPr lang="en-US" sz="9600" dirty="0"/>
            </a:br>
            <a:r>
              <a:rPr lang="en-US" sz="9600" dirty="0"/>
              <a:t>										 </a:t>
            </a:r>
            <a:r>
              <a:rPr lang="en-US" sz="9600" dirty="0">
                <a:solidFill>
                  <a:srgbClr val="002060"/>
                </a:solidFill>
              </a:rPr>
              <a:t>AND</a:t>
            </a:r>
            <a:r>
              <a:rPr lang="en-US" sz="9600" dirty="0"/>
              <a:t> </a:t>
            </a:r>
            <a:br>
              <a:rPr lang="en-US" sz="9600" dirty="0"/>
            </a:br>
            <a:r>
              <a:rPr lang="en-US" sz="9600" dirty="0"/>
              <a:t>						 </a:t>
            </a:r>
            <a:r>
              <a:rPr lang="en-US" sz="9600" dirty="0">
                <a:solidFill>
                  <a:schemeClr val="tx1"/>
                </a:solidFill>
              </a:rPr>
              <a:t>NUMERICAL</a:t>
            </a:r>
            <a:br>
              <a:rPr lang="en-US" sz="9600" dirty="0"/>
            </a:br>
            <a:r>
              <a:rPr lang="en-US" sz="9600" dirty="0"/>
              <a:t>							</a:t>
            </a:r>
            <a:r>
              <a:rPr lang="en-US" sz="9600" dirty="0">
                <a:solidFill>
                  <a:srgbClr val="00B050"/>
                </a:solidFill>
              </a:rPr>
              <a:t>METHODS</a:t>
            </a:r>
            <a:br>
              <a:rPr lang="en-US" sz="9600" dirty="0"/>
            </a:br>
            <a:r>
              <a:rPr lang="en-US" sz="1800" dirty="0"/>
              <a:t>										</a:t>
            </a:r>
            <a:r>
              <a:rPr lang="en-US" sz="2800" dirty="0">
                <a:solidFill>
                  <a:schemeClr val="tx1"/>
                </a:solidFill>
              </a:rPr>
              <a:t>TOPIC – MATRIX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								PRESENTED BY – NILADRI KHANRA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							STUDENT CODE – (BWU/BCA/23/651)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			   PROGRAMMED NAME- BCA-1K     COURSE CODE – BCA10001</a:t>
            </a:r>
            <a:br>
              <a:rPr lang="en-US" sz="2800" dirty="0">
                <a:solidFill>
                  <a:schemeClr val="tx1"/>
                </a:solidFill>
              </a:rPr>
            </a:br>
            <a:endParaRPr lang="en-IN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404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8DD0-6C4C-5D18-9E47-C14746CA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6600" dirty="0">
                <a:solidFill>
                  <a:srgbClr val="FF0000"/>
                </a:solidFill>
              </a:rPr>
              <a:t>Conclusion</a:t>
            </a:r>
            <a:r>
              <a:rPr lang="en-IN" sz="66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E0AD6-9B77-E7DA-7435-7850BAD79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1088688" cy="48050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Matrix are fundamental in various mathematical and computational applications.- Operations like addition, subtraction, and multiplication play key roles in linear algebra and data manipulation.</a:t>
            </a:r>
          </a:p>
          <a:p>
            <a:pPr marL="36900" indent="0">
              <a:buNone/>
            </a:pPr>
            <a:r>
              <a:rPr lang="en-US" sz="2200" dirty="0"/>
              <a:t>				</a:t>
            </a:r>
          </a:p>
          <a:p>
            <a:pPr marL="36900" indent="0">
              <a:buNone/>
            </a:pPr>
            <a:r>
              <a:rPr lang="en-US" sz="2200" dirty="0"/>
              <a:t>							</a:t>
            </a:r>
          </a:p>
          <a:p>
            <a:pPr marL="36900" indent="0">
              <a:buNone/>
            </a:pPr>
            <a:endParaRPr lang="en-IN" sz="2200" dirty="0"/>
          </a:p>
          <a:p>
            <a:pPr marL="36900" indent="0">
              <a:buNone/>
            </a:pPr>
            <a:r>
              <a:rPr lang="en-IN" sz="2200" dirty="0"/>
              <a:t>--------------------------------  </a:t>
            </a:r>
            <a:r>
              <a:rPr lang="en-IN" sz="4800" dirty="0">
                <a:solidFill>
                  <a:schemeClr val="tx1"/>
                </a:solidFill>
              </a:rPr>
              <a:t>Thank you</a:t>
            </a:r>
            <a:r>
              <a:rPr lang="en-IN" sz="2200" dirty="0">
                <a:solidFill>
                  <a:schemeClr val="tx1"/>
                </a:solidFill>
              </a:rPr>
              <a:t>     </a:t>
            </a:r>
            <a:r>
              <a:rPr lang="en-IN" sz="2200" dirty="0"/>
              <a:t>----------------------------------------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637CA-985B-11B7-BE17-C262DD75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10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70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FE1A-6517-F04A-028B-3A0F6CAA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Matrix</a:t>
            </a:r>
            <a:r>
              <a:rPr lang="en-US" sz="6000" b="1" dirty="0">
                <a:solidFill>
                  <a:srgbClr val="FFC000"/>
                </a:solidFill>
              </a:rPr>
              <a:t> </a:t>
            </a:r>
            <a:r>
              <a:rPr lang="en-US" sz="6000" b="1" dirty="0">
                <a:solidFill>
                  <a:schemeClr val="tx1"/>
                </a:solidFill>
              </a:rPr>
              <a:t>Introduction </a:t>
            </a:r>
            <a:endParaRPr lang="en-IN" sz="60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2FE835-2F98-8824-11B6-FCC93E37F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 matrix is a fundamental mathematical concept used to organized and manipulate data in a structured and manipulate data in a structured way. It is essentially a two dimensional array of number, symbols, or expressions organized into rows and columns.</a:t>
            </a:r>
            <a:endParaRPr lang="en-IN" sz="2800" dirty="0"/>
          </a:p>
          <a:p>
            <a:pPr marL="36900" indent="0">
              <a:buNone/>
            </a:pPr>
            <a:endParaRPr lang="en-US" sz="2800" dirty="0">
              <a:solidFill>
                <a:schemeClr val="tx1"/>
              </a:solidFill>
              <a:effectLst/>
              <a:latin typeface="-apple-system"/>
            </a:endParaRPr>
          </a:p>
          <a:p>
            <a:pPr marL="1786000" lvl="5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2B2CBB-EB10-45D2-CEE4-CE68108A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2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04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7CF0-F80E-6631-0FD9-84A702D9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501416" cy="6858000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00B050"/>
                </a:solidFill>
              </a:rPr>
              <a:t>Types </a:t>
            </a:r>
            <a:r>
              <a:rPr lang="en-US" sz="6600" b="1" dirty="0">
                <a:solidFill>
                  <a:schemeClr val="tx1"/>
                </a:solidFill>
              </a:rPr>
              <a:t>of</a:t>
            </a:r>
            <a:r>
              <a:rPr lang="en-US" sz="6600" b="1" dirty="0">
                <a:solidFill>
                  <a:srgbClr val="00B050"/>
                </a:solidFill>
              </a:rPr>
              <a:t> </a:t>
            </a:r>
            <a:r>
              <a:rPr lang="en-US" sz="6600" b="1" dirty="0">
                <a:solidFill>
                  <a:srgbClr val="FF0000"/>
                </a:solidFill>
              </a:rPr>
              <a:t>matrix</a:t>
            </a:r>
            <a:br>
              <a:rPr lang="en-US" sz="6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US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US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US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US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US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US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IN" sz="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7B5899-0C0D-3D14-E588-9492E7D7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3</a:t>
            </a:r>
            <a:endParaRPr lang="en-IN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5D2993-BBBC-B4D8-A0AE-E5646A121DC6}"/>
                  </a:ext>
                </a:extLst>
              </p:cNvPr>
              <p:cNvSpPr txBox="1"/>
              <p:nvPr/>
            </p:nvSpPr>
            <p:spPr>
              <a:xfrm>
                <a:off x="0" y="1470628"/>
                <a:ext cx="12192000" cy="53873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b="1" dirty="0">
                    <a:solidFill>
                      <a:srgbClr val="FF0000"/>
                    </a:solidFill>
                    <a:effectLst/>
                    <a:latin typeface="-apple-system"/>
                  </a:rPr>
                  <a:t>Square matrix :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800" dirty="0">
                    <a:solidFill>
                      <a:schemeClr val="tx1"/>
                    </a:solidFill>
                    <a:effectLst/>
                    <a:latin typeface="-apple-system"/>
                  </a:rPr>
                  <a:t> If the number of rows and the number columns are same of a matrix then the matrix is called a square matrix . </a:t>
                </a:r>
              </a:p>
              <a:p>
                <a:r>
                  <a:rPr lang="en-US" sz="2800" dirty="0">
                    <a:latin typeface="-apple-system"/>
                  </a:rPr>
                  <a:t>														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-apple-system"/>
                  </a:rPr>
                  <a:t>	</a:t>
                </a:r>
                <a:r>
                  <a:rPr lang="en-US" sz="2800" dirty="0">
                    <a:solidFill>
                      <a:srgbClr val="FFFF00"/>
                    </a:solidFill>
                    <a:effectLst/>
                    <a:latin typeface="-apple-system"/>
                  </a:rPr>
                  <a:t>	</a:t>
                </a:r>
              </a:p>
              <a:p>
                <a:endParaRPr lang="en-US" sz="2800" dirty="0">
                  <a:solidFill>
                    <a:srgbClr val="FFFF00"/>
                  </a:solidFill>
                  <a:latin typeface="-apple-system"/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2800" dirty="0">
                    <a:solidFill>
                      <a:srgbClr val="FF0000"/>
                    </a:solidFill>
                    <a:latin typeface="-apple-system"/>
                  </a:rPr>
                  <a:t>Null matrix :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sz="2800" dirty="0">
                    <a:solidFill>
                      <a:schemeClr val="tx1"/>
                    </a:solidFill>
                    <a:effectLst/>
                    <a:latin typeface="-apple-system"/>
                  </a:rPr>
                  <a:t>If all  the elements of a matrix are </a:t>
                </a:r>
                <a:r>
                  <a:rPr lang="en-US" sz="2800" dirty="0">
                    <a:solidFill>
                      <a:srgbClr val="FF0000"/>
                    </a:solidFill>
                    <a:effectLst/>
                    <a:latin typeface="-apple-system"/>
                  </a:rPr>
                  <a:t>0 </a:t>
                </a:r>
                <a:r>
                  <a:rPr lang="en-US" sz="2800" dirty="0">
                    <a:solidFill>
                      <a:schemeClr val="tx1"/>
                    </a:solidFill>
                    <a:effectLst/>
                    <a:latin typeface="-apple-system"/>
                  </a:rPr>
                  <a:t>( zero ) then the matrix is called nul</a:t>
                </a:r>
                <a:r>
                  <a:rPr lang="en-US" sz="2800" dirty="0">
                    <a:latin typeface="-apple-system"/>
                  </a:rPr>
                  <a:t>l matrix or zero matrix . 																																		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8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-apple-system"/>
                  </a:rPr>
                  <a:t> 	</a:t>
                </a:r>
                <a:endParaRPr lang="en-IN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5D2993-BBBC-B4D8-A0AE-E5646A121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70628"/>
                <a:ext cx="12192000" cy="5387372"/>
              </a:xfrm>
              <a:prstGeom prst="rect">
                <a:avLst/>
              </a:prstGeom>
              <a:blipFill>
                <a:blip r:embed="rId2"/>
                <a:stretch>
                  <a:fillRect l="-1000" t="-1018" r="-1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23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7EB4-3F54-7CFF-C81D-525CF87A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644"/>
            <a:ext cx="12260424" cy="1505405"/>
          </a:xfrm>
        </p:spPr>
        <p:txBody>
          <a:bodyPr>
            <a:noAutofit/>
          </a:bodyPr>
          <a:lstStyle/>
          <a:p>
            <a:r>
              <a:rPr lang="en-IN" sz="6600" b="1" dirty="0">
                <a:solidFill>
                  <a:srgbClr val="00B050"/>
                </a:solidFill>
              </a:rPr>
              <a:t>Types</a:t>
            </a:r>
            <a:r>
              <a:rPr lang="en-IN" sz="6600" b="1" dirty="0"/>
              <a:t> </a:t>
            </a:r>
            <a:r>
              <a:rPr lang="en-IN" sz="6600" b="1" dirty="0">
                <a:solidFill>
                  <a:schemeClr val="tx1"/>
                </a:solidFill>
              </a:rPr>
              <a:t>of</a:t>
            </a:r>
            <a:r>
              <a:rPr lang="en-IN" sz="6600" b="1" dirty="0"/>
              <a:t> </a:t>
            </a:r>
            <a:r>
              <a:rPr lang="en-IN" sz="6600" b="1" dirty="0">
                <a:solidFill>
                  <a:srgbClr val="FF0000"/>
                </a:solidFill>
              </a:rPr>
              <a:t>matrix</a:t>
            </a:r>
            <a:r>
              <a:rPr lang="en-IN" sz="6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3E542E-5BA8-1433-E54D-A914094355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732449"/>
                <a:ext cx="12260424" cy="512555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IN" sz="2800" dirty="0">
                    <a:solidFill>
                      <a:srgbClr val="FF0000"/>
                    </a:solidFill>
                  </a:rPr>
                  <a:t>Rectangular matrix 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IN" sz="2800" dirty="0">
                    <a:solidFill>
                      <a:schemeClr val="tx1"/>
                    </a:solidFill>
                  </a:rPr>
                  <a:t>A rectangular matrix is a matrix where the number of rows is not equal to the numbers of the columns.   																						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800" b="0" dirty="0">
                  <a:solidFill>
                    <a:srgbClr val="FFFF00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sz="2800" b="0" dirty="0">
                    <a:solidFill>
                      <a:srgbClr val="FF0000"/>
                    </a:solidFill>
                  </a:rPr>
                  <a:t>Diagonal matrix 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IN" sz="2800" dirty="0">
                    <a:solidFill>
                      <a:schemeClr val="tx1"/>
                    </a:solidFill>
                  </a:rPr>
                  <a:t>A diagonal matrix is a matrix where off non – diagonal elements are </a:t>
                </a:r>
                <a:r>
                  <a:rPr lang="en-IN" sz="2800" dirty="0">
                    <a:solidFill>
                      <a:srgbClr val="FF0000"/>
                    </a:solidFill>
                  </a:rPr>
                  <a:t>0</a:t>
                </a:r>
                <a:r>
                  <a:rPr lang="en-IN" sz="2800" dirty="0">
                    <a:solidFill>
                      <a:schemeClr val="tx1"/>
                    </a:solidFill>
                  </a:rPr>
                  <a:t>. </a:t>
                </a:r>
                <a:r>
                  <a:rPr lang="en-IN" sz="2800" dirty="0">
                    <a:solidFill>
                      <a:srgbClr val="FF0000"/>
                    </a:solidFill>
                  </a:rPr>
                  <a:t>A</a:t>
                </a:r>
                <a:r>
                  <a:rPr lang="en-IN" sz="2800" dirty="0">
                    <a:solidFill>
                      <a:schemeClr val="tx1"/>
                    </a:solidFill>
                  </a:rPr>
                  <a:t> null matrix is also a diagonal matrix.																					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8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800" b="0" dirty="0">
                  <a:solidFill>
                    <a:srgbClr val="FFFF00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IN" sz="2800" b="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IN" sz="2800" b="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36900" indent="0" algn="ctr">
                  <a:buNone/>
                </a:pPr>
                <a:endParaRPr lang="en-IN" sz="2800" b="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3E542E-5BA8-1433-E54D-A914094355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732449"/>
                <a:ext cx="12260424" cy="5125551"/>
              </a:xfrm>
              <a:blipFill>
                <a:blip r:embed="rId2"/>
                <a:stretch>
                  <a:fillRect l="-547" t="-10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42F40-7537-5078-30E7-A556D713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4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46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583E-8957-9281-12BF-75F68650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30" y="0"/>
            <a:ext cx="12061370" cy="923731"/>
          </a:xfrm>
        </p:spPr>
        <p:txBody>
          <a:bodyPr>
            <a:noAutofit/>
          </a:bodyPr>
          <a:lstStyle/>
          <a:p>
            <a:r>
              <a:rPr lang="en-IN" sz="6600" b="1" dirty="0">
                <a:solidFill>
                  <a:srgbClr val="00B050"/>
                </a:solidFill>
              </a:rPr>
              <a:t>Types</a:t>
            </a:r>
            <a:r>
              <a:rPr lang="en-IN" sz="6600" b="1" dirty="0"/>
              <a:t> </a:t>
            </a:r>
            <a:r>
              <a:rPr lang="en-IN" sz="6600" b="1" dirty="0">
                <a:solidFill>
                  <a:schemeClr val="tx1"/>
                </a:solidFill>
              </a:rPr>
              <a:t>of </a:t>
            </a:r>
            <a:r>
              <a:rPr lang="en-IN" sz="6600" b="1" dirty="0">
                <a:solidFill>
                  <a:srgbClr val="FF0000"/>
                </a:solidFill>
              </a:rPr>
              <a:t>matrix</a:t>
            </a:r>
            <a:br>
              <a:rPr lang="en-IN" sz="6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IN" sz="6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IN" sz="6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IN" sz="6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IN" sz="6600" b="1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A5185-9596-1294-760D-55F0BDA0A1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23731"/>
                <a:ext cx="12192000" cy="5934269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IN" sz="2800" dirty="0">
                    <a:solidFill>
                      <a:srgbClr val="FF0000"/>
                    </a:solidFill>
                  </a:rPr>
                  <a:t>Identity matrix 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2800" dirty="0">
                    <a:solidFill>
                      <a:srgbClr val="FFFF00"/>
                    </a:solidFill>
                  </a:rPr>
                  <a:t> </a:t>
                </a:r>
                <a:r>
                  <a:rPr lang="en-IN" sz="2800" dirty="0">
                    <a:solidFill>
                      <a:schemeClr val="tx1"/>
                    </a:solidFill>
                  </a:rPr>
                  <a:t>A identity matrix is a square matrix where all the diagonal elements are 1 and non – diagonal elements are 0 (zero).																										     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8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800" dirty="0">
                    <a:solidFill>
                      <a:schemeClr val="tx1"/>
                    </a:solidFill>
                  </a:rPr>
                  <a:t>	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sz="2800" dirty="0">
                    <a:solidFill>
                      <a:srgbClr val="FF0000"/>
                    </a:solidFill>
                  </a:rPr>
                  <a:t>Scalar matrix :</a:t>
                </a:r>
                <a:r>
                  <a:rPr lang="en-IN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	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sz="2800" dirty="0">
                    <a:solidFill>
                      <a:schemeClr val="tx1"/>
                    </a:solidFill>
                  </a:rPr>
                  <a:t>A scalar matrix is a diagonal matrix where all the diagonal elements are equal or same and non diagonal elements are</a:t>
                </a:r>
                <a:r>
                  <a:rPr lang="en-IN" sz="2800" dirty="0">
                    <a:solidFill>
                      <a:srgbClr val="FFFF00"/>
                    </a:solidFill>
                  </a:rPr>
                  <a:t> </a:t>
                </a:r>
                <a:r>
                  <a:rPr lang="en-IN" sz="2800" dirty="0">
                    <a:solidFill>
                      <a:srgbClr val="FF0000"/>
                    </a:solidFill>
                  </a:rPr>
                  <a:t>0</a:t>
                </a:r>
                <a:r>
                  <a:rPr lang="en-IN" sz="2800" dirty="0">
                    <a:solidFill>
                      <a:schemeClr val="tx1"/>
                    </a:solidFill>
                  </a:rPr>
                  <a:t>(zero) . If all the diagonal elements are 4 the it’ll be a identity matrix too . </a:t>
                </a:r>
              </a:p>
              <a:p>
                <a:pPr marL="36900" indent="0">
                  <a:buNone/>
                </a:pPr>
                <a:r>
                  <a:rPr lang="en-IN" sz="2800" dirty="0">
                    <a:solidFill>
                      <a:schemeClr val="tx1"/>
                    </a:solidFill>
                  </a:rPr>
                  <a:t>													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8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800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IN" sz="2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36900" indent="0">
                  <a:buNone/>
                </a:pPr>
                <a:endParaRPr lang="en-IN" sz="1000" b="0" dirty="0">
                  <a:solidFill>
                    <a:srgbClr val="FFFF00"/>
                  </a:solidFill>
                </a:endParaRPr>
              </a:p>
              <a:p>
                <a:pPr marL="1786000" lvl="5" indent="0">
                  <a:buNone/>
                </a:pPr>
                <a:endParaRPr lang="en-IN" sz="2200" b="0" dirty="0">
                  <a:solidFill>
                    <a:srgbClr val="FFFF00"/>
                  </a:solidFill>
                </a:endParaRPr>
              </a:p>
              <a:p>
                <a:pPr marL="1786000" lvl="5" indent="0">
                  <a:buNone/>
                </a:pPr>
                <a:endParaRPr lang="en-IN" sz="2200" b="0" dirty="0">
                  <a:solidFill>
                    <a:srgbClr val="FFFF00"/>
                  </a:solidFill>
                </a:endParaRPr>
              </a:p>
              <a:p>
                <a:pPr marL="1786000" lvl="5" indent="0">
                  <a:buNone/>
                </a:pPr>
                <a:endParaRPr lang="en-IN" sz="2200" b="0" dirty="0">
                  <a:solidFill>
                    <a:srgbClr val="FFFF00"/>
                  </a:solidFill>
                </a:endParaRPr>
              </a:p>
              <a:p>
                <a:pPr marL="1786000" lvl="5" indent="0">
                  <a:buNone/>
                </a:pPr>
                <a:endParaRPr lang="en-IN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A5185-9596-1294-760D-55F0BDA0A1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23731"/>
                <a:ext cx="12192000" cy="5934269"/>
              </a:xfrm>
              <a:blipFill>
                <a:blip r:embed="rId2"/>
                <a:stretch>
                  <a:fillRect l="-550" t="-1028" r="-1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94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3D07-F309-00FE-7597-98143C4D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6286"/>
          </a:xfrm>
        </p:spPr>
        <p:txBody>
          <a:bodyPr>
            <a:noAutofit/>
          </a:bodyPr>
          <a:lstStyle/>
          <a:p>
            <a:r>
              <a:rPr lang="en-IN" sz="6600" b="1" dirty="0">
                <a:solidFill>
                  <a:srgbClr val="00B050"/>
                </a:solidFill>
              </a:rPr>
              <a:t>Types</a:t>
            </a:r>
            <a:r>
              <a:rPr lang="en-IN" sz="6600" b="1" dirty="0"/>
              <a:t> </a:t>
            </a:r>
            <a:r>
              <a:rPr lang="en-IN" sz="6600" b="1" dirty="0">
                <a:solidFill>
                  <a:schemeClr val="tx1"/>
                </a:solidFill>
              </a:rPr>
              <a:t>of</a:t>
            </a:r>
            <a:r>
              <a:rPr lang="en-IN" sz="6600" b="1" dirty="0"/>
              <a:t> </a:t>
            </a:r>
            <a:r>
              <a:rPr lang="en-IN" sz="6600" b="1" dirty="0">
                <a:solidFill>
                  <a:srgbClr val="FF0000"/>
                </a:solidFill>
              </a:rPr>
              <a:t>matrix</a:t>
            </a:r>
            <a:r>
              <a:rPr lang="en-IN" sz="6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C3FE24-C3E5-267C-3DFE-16A9A1780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212981"/>
                <a:ext cx="12191999" cy="564502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IN" sz="2800" dirty="0">
                    <a:solidFill>
                      <a:srgbClr val="FF0000"/>
                    </a:solidFill>
                  </a:rPr>
                  <a:t>Symmetric matrix 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IN" sz="2800" dirty="0">
                    <a:solidFill>
                      <a:schemeClr val="tx1"/>
                    </a:solidFill>
                  </a:rPr>
                  <a:t>A symmetric matrix is a matrix where the transpose of the matrix is equal to the main matrix.						              	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800" b="0" dirty="0">
                  <a:solidFill>
                    <a:srgbClr val="FFFF00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sz="2800" dirty="0">
                    <a:solidFill>
                      <a:schemeClr val="tx1"/>
                    </a:solidFill>
                  </a:rPr>
                  <a:t> </a:t>
                </a:r>
                <a:r>
                  <a:rPr lang="en-IN" sz="2800" dirty="0">
                    <a:solidFill>
                      <a:srgbClr val="FF0000"/>
                    </a:solidFill>
                  </a:rPr>
                  <a:t>Skew – symmetric matrix 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2800" dirty="0">
                    <a:solidFill>
                      <a:schemeClr val="tx1"/>
                    </a:solidFill>
                  </a:rPr>
                  <a:t> A skew symmetric matrix is a define as the square matrix that is equal to the negative of its transpose matrix.</a:t>
                </a:r>
              </a:p>
              <a:p>
                <a:pPr marL="36900" indent="0">
                  <a:buNone/>
                </a:pPr>
                <a:r>
                  <a:rPr lang="en-IN" sz="2800" dirty="0">
                    <a:solidFill>
                      <a:srgbClr val="FFFF00"/>
                    </a:solidFill>
                  </a:rPr>
                  <a:t>							</a:t>
                </a:r>
                <a:r>
                  <a:rPr lang="en-IN" sz="2800" dirty="0">
                    <a:solidFill>
                      <a:schemeClr val="tx1"/>
                    </a:solidFill>
                  </a:rPr>
                  <a:t>	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800" b="0" dirty="0">
                    <a:solidFill>
                      <a:schemeClr val="tx1"/>
                    </a:solidFill>
                  </a:rPr>
                  <a:t>  A^T=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mr>
                          <m:mr>
                            <m:e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800" b="0" dirty="0">
                    <a:solidFill>
                      <a:schemeClr val="tx1"/>
                    </a:solidFill>
                  </a:rPr>
                  <a:t>  = -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800" b="0" dirty="0">
                    <a:solidFill>
                      <a:schemeClr val="tx1"/>
                    </a:solidFill>
                  </a:rPr>
                  <a:t> = -A</a:t>
                </a:r>
              </a:p>
              <a:p>
                <a:pPr marL="36900" indent="0">
                  <a:buNone/>
                </a:pPr>
                <a:r>
                  <a:rPr lang="en-IN" sz="2800" dirty="0">
                    <a:solidFill>
                      <a:schemeClr val="tx1"/>
                    </a:solidFill>
                  </a:rPr>
                  <a:t>								=&gt;A^T=(-A).</a:t>
                </a:r>
                <a:endParaRPr lang="en-IN" sz="2800" b="0" dirty="0">
                  <a:solidFill>
                    <a:schemeClr val="tx1"/>
                  </a:solidFill>
                </a:endParaRPr>
              </a:p>
              <a:p>
                <a:pPr marL="36900" indent="0">
                  <a:buNone/>
                </a:pPr>
                <a:endParaRPr lang="en-IN" sz="2800" b="0" dirty="0">
                  <a:solidFill>
                    <a:schemeClr val="tx1"/>
                  </a:solidFill>
                </a:endParaRPr>
              </a:p>
              <a:p>
                <a:pPr marL="36900" indent="0">
                  <a:buNone/>
                </a:pPr>
                <a:endParaRPr lang="en-IN" sz="2800" b="0" dirty="0">
                  <a:solidFill>
                    <a:schemeClr val="tx1"/>
                  </a:solidFill>
                </a:endParaRPr>
              </a:p>
              <a:p>
                <a:pPr marL="36900" indent="0">
                  <a:buNone/>
                </a:pPr>
                <a:endParaRPr lang="en-IN" sz="2800" b="0" dirty="0">
                  <a:solidFill>
                    <a:schemeClr val="tx1"/>
                  </a:solidFill>
                </a:endParaRPr>
              </a:p>
              <a:p>
                <a:pPr marL="36900" indent="0">
                  <a:buNone/>
                </a:pPr>
                <a:endParaRPr lang="en-IN" sz="2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C3FE24-C3E5-267C-3DFE-16A9A1780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12981"/>
                <a:ext cx="12191999" cy="5645020"/>
              </a:xfrm>
              <a:blipFill>
                <a:blip r:embed="rId2"/>
                <a:stretch>
                  <a:fillRect l="-550" t="-10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36C04-ED30-94D6-9FF3-36759786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6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58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314C-1232-47D3-B6B5-109DFF85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6600" dirty="0">
                <a:solidFill>
                  <a:srgbClr val="00B050"/>
                </a:solidFill>
              </a:rPr>
              <a:t>Matrix</a:t>
            </a:r>
            <a:r>
              <a:rPr lang="en-IN" sz="6600" dirty="0"/>
              <a:t> </a:t>
            </a:r>
            <a:r>
              <a:rPr lang="en-IN" sz="6600" dirty="0">
                <a:solidFill>
                  <a:srgbClr val="FF0000"/>
                </a:solidFill>
              </a:rPr>
              <a:t>addition</a:t>
            </a:r>
            <a:r>
              <a:rPr lang="en-IN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366E11-0AA8-76FD-FAF9-D5F019DC87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732449"/>
                <a:ext cx="12192000" cy="512555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800" dirty="0"/>
                  <a:t>Matrix Addition is basically adding the elements of same position like :[Matrix Addition is only possible if the order of both matrix is equal] . 		 </a:t>
                </a:r>
                <a:r>
                  <a:rPr lang="en-US" sz="2800" dirty="0">
                    <a:solidFill>
                      <a:srgbClr val="00B0F0"/>
                    </a:solidFill>
                  </a:rPr>
                  <a:t>   </a:t>
                </a:r>
              </a:p>
              <a:p>
                <a:pPr marL="36900" indent="0">
                  <a:buNone/>
                </a:pPr>
                <a:r>
                  <a:rPr lang="en-US" sz="2800" dirty="0">
                    <a:solidFill>
                      <a:srgbClr val="00B0F0"/>
                    </a:solidFill>
                  </a:rPr>
                  <a:t>       </a:t>
                </a:r>
                <a:r>
                  <a:rPr lang="en-US" sz="2800" dirty="0">
                    <a:solidFill>
                      <a:srgbClr val="FF0000"/>
                    </a:solidFill>
                  </a:rPr>
                  <a:t>A</a:t>
                </a:r>
                <a:r>
                  <a:rPr lang="en-US" sz="2800" dirty="0">
                    <a:solidFill>
                      <a:srgbClr val="00B0F0"/>
                    </a:solidFill>
                  </a:rPr>
                  <a:t>                      </a:t>
                </a:r>
                <a:r>
                  <a:rPr lang="en-US" sz="2800" dirty="0">
                    <a:solidFill>
                      <a:srgbClr val="FF0000"/>
                    </a:solidFill>
                  </a:rPr>
                  <a:t>B</a:t>
                </a:r>
              </a:p>
              <a:p>
                <a:pPr marL="36900" indent="0">
                  <a:buNone/>
                </a:pPr>
                <a:r>
                  <a:rPr lang="en-US" sz="2200" b="0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I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I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I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I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I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I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I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I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I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I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b="0" dirty="0">
                    <a:solidFill>
                      <a:schemeClr val="tx1"/>
                    </a:solidFill>
                  </a:rPr>
                  <a:t>	 +	</a:t>
                </a:r>
                <a:r>
                  <a:rPr lang="en-IN" sz="2200" dirty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IN" sz="2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IN" sz="2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IN" sz="2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sz="2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sz="2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  <m:e>
                                  <m:r>
                                    <a:rPr lang="en-IN" sz="2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IN" sz="2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IN" sz="2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sz="2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IN" sz="2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IN" sz="2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sz="2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sz="2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IN" sz="2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IN" sz="2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IN" sz="2200" b="0" dirty="0">
                    <a:solidFill>
                      <a:schemeClr val="tx1"/>
                    </a:solidFill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11+</m:t>
                              </m:r>
                              <m:r>
                                <a:rPr lang="en-IN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IN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IN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12+</m:t>
                              </m:r>
                              <m:r>
                                <a:rPr lang="en-IN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IN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IN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21+</m:t>
                              </m:r>
                              <m:r>
                                <a:rPr lang="en-IN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IN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IN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22+</m:t>
                              </m:r>
                              <m:r>
                                <a:rPr lang="en-IN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IN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200" b="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  <m:mr>
                            <m:e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200" b="0" dirty="0"/>
              </a:p>
              <a:p>
                <a:pPr marL="2877600" lvl="8" indent="0">
                  <a:buNone/>
                </a:pPr>
                <a:r>
                  <a:rPr lang="en-IN" sz="2200" dirty="0"/>
                  <a:t>  							</a:t>
                </a:r>
                <a:r>
                  <a:rPr lang="en-IN" sz="2200" b="0" dirty="0">
                    <a:solidFill>
                      <a:srgbClr val="FF0000"/>
                    </a:solidFill>
                  </a:rPr>
                  <a:t>	</a:t>
                </a:r>
              </a:p>
              <a:p>
                <a:pPr marL="2877600" lvl="8" indent="0">
                  <a:buNone/>
                </a:pPr>
                <a:endParaRPr lang="en-IN" sz="2200" b="0" dirty="0"/>
              </a:p>
              <a:p>
                <a:pPr marL="2877600" lvl="8" indent="0">
                  <a:buNone/>
                </a:pPr>
                <a:r>
                  <a:rPr lang="en-IN" sz="2200" dirty="0"/>
                  <a:t>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366E11-0AA8-76FD-FAF9-D5F019DC87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732449"/>
                <a:ext cx="12192000" cy="5125551"/>
              </a:xfrm>
              <a:blipFill>
                <a:blip r:embed="rId2"/>
                <a:stretch>
                  <a:fillRect l="-550" t="-10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4C9BE-67C9-0C66-AEE7-06C97BDF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7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183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0638-9C8D-5ABA-4529-74F30E4E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6600" dirty="0">
                <a:solidFill>
                  <a:srgbClr val="00B050"/>
                </a:solidFill>
              </a:rPr>
              <a:t>Matrix</a:t>
            </a:r>
            <a:r>
              <a:rPr lang="en-IN" sz="6600" dirty="0"/>
              <a:t> </a:t>
            </a:r>
            <a:r>
              <a:rPr lang="en-IN" sz="6600" dirty="0">
                <a:solidFill>
                  <a:srgbClr val="FF0000"/>
                </a:solidFill>
              </a:rPr>
              <a:t>multiplication</a:t>
            </a:r>
            <a:r>
              <a:rPr lang="en-IN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B3A8F9-A2BF-F120-6CE1-BF33B83BCE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580050"/>
                <a:ext cx="12192000" cy="527795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200" dirty="0"/>
                  <a:t>Matrix Multiplication is basically multiplying 1st matrix's row with 2nd matrix's column, like :[Matrix Multiplication is only possible if the number of 1st matrix's column is equal to 2nd matrix's row].								          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A </a:t>
                </a:r>
                <a:r>
                  <a:rPr lang="en-US" sz="2400" dirty="0">
                    <a:solidFill>
                      <a:srgbClr val="FFFF00"/>
                    </a:solidFill>
                  </a:rPr>
                  <a:t>              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B</a:t>
                </a:r>
                <a:endParaRPr lang="en-US" sz="2000" dirty="0">
                  <a:solidFill>
                    <a:srgbClr val="FF0000"/>
                  </a:solidFill>
                </a:endParaRPr>
              </a:p>
              <a:p>
                <a:pPr marL="450000" lvl="1" indent="0">
                  <a:buNone/>
                </a:pPr>
                <a:r>
                  <a:rPr lang="en-US" sz="2000" dirty="0">
                    <a:solidFill>
                      <a:srgbClr val="FFFF00"/>
                    </a:solidFill>
                  </a:rPr>
                  <a:t>											</a:t>
                </a:r>
                <a:r>
                  <a:rPr lang="en-US" sz="2000" dirty="0">
                    <a:solidFill>
                      <a:schemeClr val="tx1"/>
                    </a:solidFill>
                  </a:rPr>
                  <a:t>        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*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IN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IN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IN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IN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IN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IN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IN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IN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IN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IN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0000" lvl="1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                   					A*B=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11∗</m:t>
                                  </m:r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11)</m:t>
                                  </m:r>
                                </m:e>
                              </m:eqArr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+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6 </m:t>
                                  </m:r>
                                </m:e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12∗</m:t>
                                  </m:r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21)</m:t>
                                  </m:r>
                                </m:e>
                              </m:eqArr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16 </m:t>
                                  </m:r>
                                </m:e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11∗</m:t>
                                  </m:r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12)</m:t>
                                  </m:r>
                                </m:e>
                              </m:eqArr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+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18 </m:t>
                                  </m:r>
                                </m:e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12∗</m:t>
                                  </m:r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22)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4 </m:t>
                                  </m:r>
                                </m:e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21∗</m:t>
                                  </m:r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11)</m:t>
                                  </m:r>
                                </m:e>
                              </m:eqArr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+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5 </m:t>
                                  </m:r>
                                </m:e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22∗</m:t>
                                  </m:r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21)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32 </m:t>
                                  </m:r>
                                </m:e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21∗</m:t>
                                  </m:r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12)</m:t>
                                  </m:r>
                                </m:e>
                              </m:eqArr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+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15 </m:t>
                                  </m:r>
                                </m:e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22∗</m:t>
                                  </m:r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22)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0000" lvl="1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	</a:t>
                </a:r>
              </a:p>
              <a:p>
                <a:pPr marL="450000" lvl="1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							        AB=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Ans.</a:t>
                </a:r>
              </a:p>
              <a:p>
                <a:pPr marL="450000" lvl="1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												</a:t>
                </a:r>
                <a:endParaRPr lang="en-IN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B3A8F9-A2BF-F120-6CE1-BF33B83BCE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580050"/>
                <a:ext cx="12192000" cy="5277950"/>
              </a:xfrm>
              <a:blipFill>
                <a:blip r:embed="rId2"/>
                <a:stretch>
                  <a:fillRect l="-300" t="-9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AE480-2713-3EA4-34F3-F3C6F8ED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8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45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C1FD-5CE3-F041-14B4-156562EA7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647853" cy="1474236"/>
          </a:xfrm>
        </p:spPr>
        <p:txBody>
          <a:bodyPr>
            <a:noAutofit/>
          </a:bodyPr>
          <a:lstStyle/>
          <a:p>
            <a:r>
              <a:rPr lang="en-IN" sz="6600" dirty="0">
                <a:solidFill>
                  <a:srgbClr val="00B050"/>
                </a:solidFill>
              </a:rPr>
              <a:t>Matrix</a:t>
            </a:r>
            <a:r>
              <a:rPr lang="en-IN" sz="6600" dirty="0"/>
              <a:t> </a:t>
            </a:r>
            <a:r>
              <a:rPr lang="en-IN" sz="6600" dirty="0">
                <a:solidFill>
                  <a:srgbClr val="FF0000"/>
                </a:solidFill>
              </a:rPr>
              <a:t>subtraction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680A7D-C6B5-D5C3-CB47-8D5E089B72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74236"/>
                <a:ext cx="12192000" cy="5383763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200" dirty="0"/>
                  <a:t>Matrix Subtraction is basically subtracting the elements of same position, like :[Matrix Subtraction is only possible if the order of both matrix is equal].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2200" dirty="0"/>
              </a:p>
              <a:p>
                <a:pPr marL="36900" indent="0">
                  <a:buNone/>
                </a:pPr>
                <a:r>
                  <a:rPr lang="en-US" sz="2200" dirty="0"/>
                  <a:t>	</a:t>
                </a:r>
                <a:r>
                  <a:rPr lang="en-US" sz="2200" dirty="0">
                    <a:solidFill>
                      <a:srgbClr val="FFFF00"/>
                    </a:solidFill>
                  </a:rPr>
                  <a:t>   </a:t>
                </a:r>
                <a:r>
                  <a:rPr lang="en-US" sz="2800" dirty="0">
                    <a:solidFill>
                      <a:srgbClr val="FF0000"/>
                    </a:solidFill>
                  </a:rPr>
                  <a:t>A</a:t>
                </a:r>
                <a:r>
                  <a:rPr lang="en-US" sz="2800" dirty="0">
                    <a:solidFill>
                      <a:srgbClr val="FFFF00"/>
                    </a:solidFill>
                  </a:rPr>
                  <a:t>                       </a:t>
                </a:r>
                <a:r>
                  <a:rPr lang="en-US" sz="2800" dirty="0">
                    <a:solidFill>
                      <a:srgbClr val="FF0000"/>
                    </a:solidFill>
                  </a:rPr>
                  <a:t>B </a:t>
                </a:r>
                <a:r>
                  <a:rPr lang="en-US" sz="2800" dirty="0">
                    <a:solidFill>
                      <a:srgbClr val="FFFF00"/>
                    </a:solidFill>
                  </a:rPr>
                  <a:t> </a:t>
                </a:r>
              </a:p>
              <a:p>
                <a:pPr marL="36900" indent="0">
                  <a:buNone/>
                </a:pPr>
                <a:r>
                  <a:rPr lang="en-US" sz="2200" b="0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I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I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I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I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I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I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I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I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I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I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b="0" dirty="0">
                    <a:solidFill>
                      <a:schemeClr val="tx1"/>
                    </a:solidFill>
                  </a:rPr>
                  <a:t>	  -	</a:t>
                </a:r>
                <a:r>
                  <a:rPr lang="en-IN" sz="2200" dirty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IN" sz="2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IN" sz="2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IN" sz="2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sz="2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sz="2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  <m:e>
                                  <m:r>
                                    <a:rPr lang="en-IN" sz="2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IN" sz="2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IN" sz="2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sz="2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IN" sz="2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IN" sz="2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sz="2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sz="2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IN" sz="2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IN" sz="2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IN" sz="2200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IN" sz="2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IN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IN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12−</m:t>
                              </m:r>
                              <m:r>
                                <a:rPr lang="en-IN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IN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IN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21−</m:t>
                              </m:r>
                              <m:r>
                                <a:rPr lang="en-IN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IN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IN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22−</m:t>
                              </m:r>
                              <m:r>
                                <a:rPr lang="en-IN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IN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2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mr>
                          <m:mr>
                            <m:e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  <a:p>
                <a:pPr marL="2877600" lvl="8" indent="0">
                  <a:buNone/>
                </a:pPr>
                <a:r>
                  <a:rPr lang="en-US" sz="2200" dirty="0"/>
                  <a:t>  								</a:t>
                </a:r>
                <a:endParaRPr lang="en-IN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680A7D-C6B5-D5C3-CB47-8D5E089B72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74236"/>
                <a:ext cx="12192000" cy="5383763"/>
              </a:xfrm>
              <a:blipFill>
                <a:blip r:embed="rId2"/>
                <a:stretch>
                  <a:fillRect l="-300" t="-9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2D988-B382-29CA-EF22-0C03CD61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9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4408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617</TotalTime>
  <Words>880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-apple-system</vt:lpstr>
      <vt:lpstr>Arial</vt:lpstr>
      <vt:lpstr>Calibri</vt:lpstr>
      <vt:lpstr>Cambria Math</vt:lpstr>
      <vt:lpstr>Trebuchet MS</vt:lpstr>
      <vt:lpstr>Wingdings</vt:lpstr>
      <vt:lpstr>Wingdings 3</vt:lpstr>
      <vt:lpstr>Facet</vt:lpstr>
      <vt:lpstr>     MATHEMATICS            AND         NUMERICAL        METHODS           TOPIC – MATRIX         PRESENTED BY – NILADRI KHANRA        STUDENT CODE – (BWU/BCA/23/651)        PROGRAMMED NAME- BCA-1K     COURSE CODE – BCA10001 </vt:lpstr>
      <vt:lpstr>Matrix Introduction </vt:lpstr>
      <vt:lpstr>Types of matrix       </vt:lpstr>
      <vt:lpstr>Types of matrix </vt:lpstr>
      <vt:lpstr>Types of matrix     </vt:lpstr>
      <vt:lpstr>Types of matrix </vt:lpstr>
      <vt:lpstr>Matrix addition </vt:lpstr>
      <vt:lpstr>Matrix multiplication </vt:lpstr>
      <vt:lpstr>Matrix subtraction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AND  NUMERICAL METHODS TOPIC – MATRIX PRESENTED BY – RAITIG SARKAR</dc:title>
  <dc:creator>Raitig sarkar</dc:creator>
  <cp:lastModifiedBy>Raitig sarkar</cp:lastModifiedBy>
  <cp:revision>4</cp:revision>
  <dcterms:created xsi:type="dcterms:W3CDTF">2023-11-09T02:33:53Z</dcterms:created>
  <dcterms:modified xsi:type="dcterms:W3CDTF">2023-11-15T06:41:24Z</dcterms:modified>
</cp:coreProperties>
</file>