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7"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5" d="100"/>
          <a:sy n="55" d="100"/>
        </p:scale>
        <p:origin x="69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AA18013-D23A-4DA1-8BBB-A329CD28DACA}" type="datetimeFigureOut">
              <a:rPr lang="en-US" smtClean="0"/>
              <a:t>12/10/2021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8C96446-09F8-4DF7-8910-A56B120E68B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6438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18013-D23A-4DA1-8BBB-A329CD28DAC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318165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18013-D23A-4DA1-8BBB-A329CD28DAC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334238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18013-D23A-4DA1-8BBB-A329CD28DAC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398980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18013-D23A-4DA1-8BBB-A329CD28DAC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96446-09F8-4DF7-8910-A56B120E68B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07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18013-D23A-4DA1-8BBB-A329CD28DAC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416837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A18013-D23A-4DA1-8BBB-A329CD28DACA}"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369971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18013-D23A-4DA1-8BBB-A329CD28DACA}"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245936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18013-D23A-4DA1-8BBB-A329CD28DACA}"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265381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18013-D23A-4DA1-8BBB-A329CD28DAC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266765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18013-D23A-4DA1-8BBB-A329CD28DAC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96446-09F8-4DF7-8910-A56B120E68B8}" type="slidenum">
              <a:rPr lang="en-US" smtClean="0"/>
              <a:t>‹#›</a:t>
            </a:fld>
            <a:endParaRPr lang="en-US"/>
          </a:p>
        </p:txBody>
      </p:sp>
    </p:spTree>
    <p:extLst>
      <p:ext uri="{BB962C8B-B14F-4D97-AF65-F5344CB8AC3E}">
        <p14:creationId xmlns:p14="http://schemas.microsoft.com/office/powerpoint/2010/main" val="71088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AA18013-D23A-4DA1-8BBB-A329CD28DACA}" type="datetimeFigureOut">
              <a:rPr lang="en-US" smtClean="0"/>
              <a:t>12/10/2021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8C96446-09F8-4DF7-8910-A56B120E68B8}" type="slidenum">
              <a:rPr lang="en-US" smtClean="0"/>
              <a:t>‹#›</a:t>
            </a:fld>
            <a:endParaRPr lang="en-US"/>
          </a:p>
        </p:txBody>
      </p:sp>
    </p:spTree>
    <p:extLst>
      <p:ext uri="{BB962C8B-B14F-4D97-AF65-F5344CB8AC3E}">
        <p14:creationId xmlns:p14="http://schemas.microsoft.com/office/powerpoint/2010/main" val="36142761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BC2D-04C8-496F-9FC5-02BAC8E91430}"/>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590871F5-9D6C-4AE3-A64E-E944500083AC}"/>
              </a:ext>
            </a:extLst>
          </p:cNvPr>
          <p:cNvSpPr>
            <a:spLocks noGrp="1"/>
          </p:cNvSpPr>
          <p:nvPr>
            <p:ph type="subTitle" idx="1"/>
          </p:nvPr>
        </p:nvSpPr>
        <p:spPr/>
        <p:txBody>
          <a:bodyPr/>
          <a:lstStyle/>
          <a:p>
            <a:r>
              <a:rPr lang="en-US" dirty="0"/>
              <a:t>Hunter Bruso</a:t>
            </a:r>
          </a:p>
          <a:p>
            <a:r>
              <a:rPr lang="en-US" dirty="0"/>
              <a:t>Isaiah </a:t>
            </a:r>
            <a:r>
              <a:rPr lang="en-US" dirty="0" err="1"/>
              <a:t>Tadrous</a:t>
            </a:r>
            <a:endParaRPr lang="en-US" dirty="0"/>
          </a:p>
        </p:txBody>
      </p:sp>
    </p:spTree>
    <p:extLst>
      <p:ext uri="{BB962C8B-B14F-4D97-AF65-F5344CB8AC3E}">
        <p14:creationId xmlns:p14="http://schemas.microsoft.com/office/powerpoint/2010/main" val="75668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A9DF-074D-40A9-88D7-8B950D6F982F}"/>
              </a:ext>
            </a:extLst>
          </p:cNvPr>
          <p:cNvSpPr>
            <a:spLocks noGrp="1"/>
          </p:cNvSpPr>
          <p:nvPr>
            <p:ph type="title"/>
          </p:nvPr>
        </p:nvSpPr>
        <p:spPr/>
        <p:txBody>
          <a:bodyPr/>
          <a:lstStyle/>
          <a:p>
            <a:r>
              <a:rPr lang="en-US" dirty="0" err="1"/>
              <a:t>F_Rank</a:t>
            </a:r>
            <a:endParaRPr lang="en-US" dirty="0"/>
          </a:p>
        </p:txBody>
      </p:sp>
      <p:sp>
        <p:nvSpPr>
          <p:cNvPr id="3" name="Content Placeholder 2">
            <a:extLst>
              <a:ext uri="{FF2B5EF4-FFF2-40B4-BE49-F238E27FC236}">
                <a16:creationId xmlns:a16="http://schemas.microsoft.com/office/drawing/2014/main" id="{CE3BDC7A-8F3F-4030-B5F5-221E5386882C}"/>
              </a:ext>
            </a:extLst>
          </p:cNvPr>
          <p:cNvSpPr>
            <a:spLocks noGrp="1"/>
          </p:cNvSpPr>
          <p:nvPr>
            <p:ph idx="1"/>
          </p:nvPr>
        </p:nvSpPr>
        <p:spPr/>
        <p:txBody>
          <a:bodyPr/>
          <a:lstStyle/>
          <a:p>
            <a:r>
              <a:rPr lang="en-US" dirty="0"/>
              <a:t>Lowest data value for both UR and RD</a:t>
            </a:r>
          </a:p>
        </p:txBody>
      </p:sp>
      <p:pic>
        <p:nvPicPr>
          <p:cNvPr id="5" name="Picture 4" descr="Chart, histogram&#10;&#10;Description automatically generated">
            <a:extLst>
              <a:ext uri="{FF2B5EF4-FFF2-40B4-BE49-F238E27FC236}">
                <a16:creationId xmlns:a16="http://schemas.microsoft.com/office/drawing/2014/main" id="{22F8074B-F15D-41C3-A9CE-13E2F93FB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916" y="33828"/>
            <a:ext cx="5319221" cy="3314987"/>
          </a:xfrm>
          <a:prstGeom prst="rect">
            <a:avLst/>
          </a:prstGeom>
        </p:spPr>
      </p:pic>
      <p:pic>
        <p:nvPicPr>
          <p:cNvPr id="8" name="Picture 7" descr="Chart, bar chart&#10;&#10;Description automatically generated">
            <a:extLst>
              <a:ext uri="{FF2B5EF4-FFF2-40B4-BE49-F238E27FC236}">
                <a16:creationId xmlns:a16="http://schemas.microsoft.com/office/drawing/2014/main" id="{F8F33F15-4B15-49E0-9C52-BDDD654EE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90" y="3338946"/>
            <a:ext cx="5258256" cy="3475021"/>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79246268-66B4-4F3B-AEF6-B2D4D90DE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726" y="3486293"/>
            <a:ext cx="2309060" cy="1333616"/>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608FF5E4-257A-4830-B623-01CAA2610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9552" y="4752400"/>
            <a:ext cx="2324301" cy="1287892"/>
          </a:xfrm>
          <a:prstGeom prst="rect">
            <a:avLst/>
          </a:prstGeom>
        </p:spPr>
      </p:pic>
    </p:spTree>
    <p:extLst>
      <p:ext uri="{BB962C8B-B14F-4D97-AF65-F5344CB8AC3E}">
        <p14:creationId xmlns:p14="http://schemas.microsoft.com/office/powerpoint/2010/main" val="195142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AC1A-8C15-487C-BF0B-408331FC07D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7620F2-5762-441E-A797-A4F7F0F73D0B}"/>
              </a:ext>
            </a:extLst>
          </p:cNvPr>
          <p:cNvSpPr>
            <a:spLocks noGrp="1"/>
          </p:cNvSpPr>
          <p:nvPr>
            <p:ph idx="1"/>
          </p:nvPr>
        </p:nvSpPr>
        <p:spPr/>
        <p:txBody>
          <a:bodyPr>
            <a:normAutofit/>
          </a:bodyPr>
          <a:lstStyle/>
          <a:p>
            <a:r>
              <a:rPr lang="en-US" b="1" dirty="0"/>
              <a:t>What I learned in about my data:</a:t>
            </a:r>
          </a:p>
          <a:p>
            <a:r>
              <a:rPr lang="en-US" dirty="0"/>
              <a:t>Lowest value set was in </a:t>
            </a:r>
            <a:r>
              <a:rPr lang="en-US" dirty="0" err="1"/>
              <a:t>F_Rank</a:t>
            </a:r>
            <a:r>
              <a:rPr lang="en-US" dirty="0"/>
              <a:t> where the total was 10</a:t>
            </a:r>
          </a:p>
          <a:p>
            <a:r>
              <a:rPr lang="en-US" dirty="0"/>
              <a:t>The most similar data table was </a:t>
            </a:r>
            <a:r>
              <a:rPr lang="en-US" dirty="0" err="1"/>
              <a:t>B_Rank</a:t>
            </a:r>
            <a:endParaRPr lang="en-US" dirty="0"/>
          </a:p>
          <a:p>
            <a:r>
              <a:rPr lang="en-US" dirty="0"/>
              <a:t>The most diverse data table was found in C</a:t>
            </a:r>
            <a:r>
              <a:rPr lang="en-US"/>
              <a:t>_</a:t>
            </a:r>
            <a:r>
              <a:rPr lang="en-US" dirty="0" err="1"/>
              <a:t>Rank</a:t>
            </a:r>
            <a:endParaRPr lang="en-US" dirty="0"/>
          </a:p>
          <a:p>
            <a:r>
              <a:rPr lang="en-US" b="1" dirty="0"/>
              <a:t>Are the ranking in movies similar for ranking description compared to the user rating: </a:t>
            </a:r>
            <a:r>
              <a:rPr lang="en-US" dirty="0"/>
              <a:t>no</a:t>
            </a:r>
          </a:p>
          <a:p>
            <a:r>
              <a:rPr lang="en-US" b="1" dirty="0"/>
              <a:t>What skills I used in R: </a:t>
            </a:r>
            <a:r>
              <a:rPr lang="en-US" dirty="0"/>
              <a:t>creating bar graphs, separating data R from a graph into separate exponents, finding the counts of graphs in r studio</a:t>
            </a:r>
          </a:p>
          <a:p>
            <a:endParaRPr lang="en-US" dirty="0"/>
          </a:p>
        </p:txBody>
      </p:sp>
    </p:spTree>
    <p:extLst>
      <p:ext uri="{BB962C8B-B14F-4D97-AF65-F5344CB8AC3E}">
        <p14:creationId xmlns:p14="http://schemas.microsoft.com/office/powerpoint/2010/main" val="402687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7197-E04E-4D45-A240-862D2B0E236F}"/>
              </a:ext>
            </a:extLst>
          </p:cNvPr>
          <p:cNvSpPr>
            <a:spLocks noGrp="1"/>
          </p:cNvSpPr>
          <p:nvPr>
            <p:ph type="title"/>
          </p:nvPr>
        </p:nvSpPr>
        <p:spPr/>
        <p:txBody>
          <a:bodyPr/>
          <a:lstStyle/>
          <a:p>
            <a:r>
              <a:rPr lang="en-US" dirty="0"/>
              <a:t>Project idea</a:t>
            </a:r>
          </a:p>
        </p:txBody>
      </p:sp>
      <p:graphicFrame>
        <p:nvGraphicFramePr>
          <p:cNvPr id="8" name="Content Placeholder 7">
            <a:extLst>
              <a:ext uri="{FF2B5EF4-FFF2-40B4-BE49-F238E27FC236}">
                <a16:creationId xmlns:a16="http://schemas.microsoft.com/office/drawing/2014/main" id="{83854E69-53C2-4C19-AB1D-0F39C3B1E8C7}"/>
              </a:ext>
            </a:extLst>
          </p:cNvPr>
          <p:cNvGraphicFramePr>
            <a:graphicFrameLocks noGrp="1"/>
          </p:cNvGraphicFramePr>
          <p:nvPr>
            <p:ph idx="1"/>
            <p:extLst>
              <p:ext uri="{D42A27DB-BD31-4B8C-83A1-F6EECF244321}">
                <p14:modId xmlns:p14="http://schemas.microsoft.com/office/powerpoint/2010/main" val="3713707310"/>
              </p:ext>
            </p:extLst>
          </p:nvPr>
        </p:nvGraphicFramePr>
        <p:xfrm>
          <a:off x="1261872" y="1804139"/>
          <a:ext cx="8594725" cy="2286000"/>
        </p:xfrm>
        <a:graphic>
          <a:graphicData uri="http://schemas.openxmlformats.org/drawingml/2006/table">
            <a:tbl>
              <a:tblPr/>
              <a:tblGrid>
                <a:gridCol w="8594725">
                  <a:extLst>
                    <a:ext uri="{9D8B030D-6E8A-4147-A177-3AD203B41FA5}">
                      <a16:colId xmlns:a16="http://schemas.microsoft.com/office/drawing/2014/main" val="1205456554"/>
                    </a:ext>
                  </a:extLst>
                </a:gridCol>
              </a:tblGrid>
              <a:tr h="1584592">
                <a:tc>
                  <a:txBody>
                    <a:bodyPr/>
                    <a:lstStyle/>
                    <a:p>
                      <a:pPr fontAlgn="t"/>
                      <a:r>
                        <a:rPr lang="en-US" sz="2400" dirty="0">
                          <a:effectLst/>
                          <a:latin typeface="ui-monospace"/>
                        </a:rPr>
                        <a:t>In this project, we took the Netflix database, and wanted to analyze the rating description to the user rating score. We are interested in this analysis because we wanted see how user ratings stand up to the rating description. We believe that user ratings are more important than rating descriptions and want to see how they are affected.</a:t>
                      </a:r>
                    </a:p>
                  </a:txBody>
                  <a:tcPr marL="76200" marR="76200">
                    <a:lnL>
                      <a:noFill/>
                    </a:lnL>
                    <a:lnR>
                      <a:noFill/>
                    </a:lnR>
                    <a:lnT>
                      <a:noFill/>
                    </a:lnT>
                    <a:lnB>
                      <a:noFill/>
                    </a:lnB>
                  </a:tcPr>
                </a:tc>
                <a:extLst>
                  <a:ext uri="{0D108BD9-81ED-4DB2-BD59-A6C34878D82A}">
                    <a16:rowId xmlns:a16="http://schemas.microsoft.com/office/drawing/2014/main" val="4260794795"/>
                  </a:ext>
                </a:extLst>
              </a:tr>
            </a:tbl>
          </a:graphicData>
        </a:graphic>
      </p:graphicFrame>
      <p:sp>
        <p:nvSpPr>
          <p:cNvPr id="9" name="Rectangle 3">
            <a:extLst>
              <a:ext uri="{FF2B5EF4-FFF2-40B4-BE49-F238E27FC236}">
                <a16:creationId xmlns:a16="http://schemas.microsoft.com/office/drawing/2014/main" id="{FC264093-5A80-4686-B4EF-8240E29C4086}"/>
              </a:ext>
            </a:extLst>
          </p:cNvPr>
          <p:cNvSpPr>
            <a:spLocks noChangeArrowheads="1"/>
          </p:cNvSpPr>
          <p:nvPr/>
        </p:nvSpPr>
        <p:spPr bwMode="auto">
          <a:xfrm>
            <a:off x="-191" y="-13316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5078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900" b="0" i="0" u="none" strike="noStrike" cap="none" normalizeH="0" baseline="0">
                <a:ln>
                  <a:noFill/>
                </a:ln>
                <a:solidFill>
                  <a:schemeClr val="tx1"/>
                </a:solidFill>
                <a:effectLst/>
                <a:latin typeface="Arial" panose="020B0604020202020204" pitchFamily="34" charset="0"/>
              </a:rPr>
            </a:br>
            <a:endParaRPr kumimoji="0" lang="en-US" altLang="en-US" sz="9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90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3073-6ADE-49F8-BE92-FFA55F77F165}"/>
              </a:ext>
            </a:extLst>
          </p:cNvPr>
          <p:cNvSpPr>
            <a:spLocks noGrp="1"/>
          </p:cNvSpPr>
          <p:nvPr>
            <p:ph type="title"/>
          </p:nvPr>
        </p:nvSpPr>
        <p:spPr/>
        <p:txBody>
          <a:bodyPr/>
          <a:lstStyle/>
          <a:p>
            <a:r>
              <a:rPr lang="en-US" dirty="0"/>
              <a:t>Before we begin</a:t>
            </a:r>
          </a:p>
        </p:txBody>
      </p:sp>
      <p:sp>
        <p:nvSpPr>
          <p:cNvPr id="3" name="Content Placeholder 2">
            <a:extLst>
              <a:ext uri="{FF2B5EF4-FFF2-40B4-BE49-F238E27FC236}">
                <a16:creationId xmlns:a16="http://schemas.microsoft.com/office/drawing/2014/main" id="{116D048C-1F34-4F1A-AE46-082DB661DE29}"/>
              </a:ext>
            </a:extLst>
          </p:cNvPr>
          <p:cNvSpPr>
            <a:spLocks noGrp="1"/>
          </p:cNvSpPr>
          <p:nvPr>
            <p:ph idx="1"/>
          </p:nvPr>
        </p:nvSpPr>
        <p:spPr/>
        <p:txBody>
          <a:bodyPr>
            <a:normAutofit lnSpcReduction="10000"/>
          </a:bodyPr>
          <a:lstStyle/>
          <a:p>
            <a:r>
              <a:rPr lang="en-US" b="1" dirty="0"/>
              <a:t>Research question: </a:t>
            </a:r>
            <a:r>
              <a:rPr lang="en-US" dirty="0"/>
              <a:t>how similar are the ratings that are given to the rating description compared to the user rating</a:t>
            </a:r>
          </a:p>
          <a:p>
            <a:r>
              <a:rPr lang="en-US" b="1" dirty="0"/>
              <a:t>How we organized our data: </a:t>
            </a:r>
            <a:r>
              <a:rPr lang="en-US" dirty="0"/>
              <a:t>Used different ranks to separate my data values then separated them into graphs based on the rank and year they were made</a:t>
            </a:r>
          </a:p>
          <a:p>
            <a:r>
              <a:rPr lang="en-US" dirty="0"/>
              <a:t>100 or above </a:t>
            </a:r>
            <a:r>
              <a:rPr lang="en-US" b="1" dirty="0"/>
              <a:t>S</a:t>
            </a:r>
          </a:p>
          <a:p>
            <a:r>
              <a:rPr lang="en-US" dirty="0"/>
              <a:t>95-99 </a:t>
            </a:r>
            <a:r>
              <a:rPr lang="en-US" b="1" dirty="0"/>
              <a:t>A</a:t>
            </a:r>
          </a:p>
          <a:p>
            <a:r>
              <a:rPr lang="en-US" dirty="0"/>
              <a:t>89-94 </a:t>
            </a:r>
            <a:r>
              <a:rPr lang="en-US" b="1" dirty="0"/>
              <a:t>B</a:t>
            </a:r>
          </a:p>
          <a:p>
            <a:r>
              <a:rPr lang="en-US" dirty="0"/>
              <a:t>76-88 </a:t>
            </a:r>
            <a:r>
              <a:rPr lang="en-US" b="1" dirty="0"/>
              <a:t>C</a:t>
            </a:r>
          </a:p>
          <a:p>
            <a:r>
              <a:rPr lang="en-US" dirty="0"/>
              <a:t>65-75 </a:t>
            </a:r>
            <a:r>
              <a:rPr lang="en-US" b="1" dirty="0"/>
              <a:t>D</a:t>
            </a:r>
          </a:p>
          <a:p>
            <a:r>
              <a:rPr lang="en-US" dirty="0"/>
              <a:t>64 or below is an </a:t>
            </a:r>
            <a:r>
              <a:rPr lang="en-US" b="1" dirty="0"/>
              <a:t>F</a:t>
            </a:r>
          </a:p>
          <a:p>
            <a:endParaRPr lang="en-US" dirty="0"/>
          </a:p>
        </p:txBody>
      </p:sp>
    </p:spTree>
    <p:extLst>
      <p:ext uri="{BB962C8B-B14F-4D97-AF65-F5344CB8AC3E}">
        <p14:creationId xmlns:p14="http://schemas.microsoft.com/office/powerpoint/2010/main" val="55418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7FCB-6DCF-49B0-B8BE-DA4D183E23AC}"/>
              </a:ext>
            </a:extLst>
          </p:cNvPr>
          <p:cNvSpPr>
            <a:spLocks noGrp="1"/>
          </p:cNvSpPr>
          <p:nvPr>
            <p:ph type="title"/>
          </p:nvPr>
        </p:nvSpPr>
        <p:spPr/>
        <p:txBody>
          <a:bodyPr/>
          <a:lstStyle/>
          <a:p>
            <a:r>
              <a:rPr lang="en-US" dirty="0"/>
              <a:t>Our Code</a:t>
            </a:r>
          </a:p>
        </p:txBody>
      </p:sp>
      <p:sp>
        <p:nvSpPr>
          <p:cNvPr id="3" name="Content Placeholder 2">
            <a:extLst>
              <a:ext uri="{FF2B5EF4-FFF2-40B4-BE49-F238E27FC236}">
                <a16:creationId xmlns:a16="http://schemas.microsoft.com/office/drawing/2014/main" id="{AAF05C35-5431-4DA4-904E-E63600CCF04C}"/>
              </a:ext>
            </a:extLst>
          </p:cNvPr>
          <p:cNvSpPr>
            <a:spLocks noGrp="1"/>
          </p:cNvSpPr>
          <p:nvPr>
            <p:ph idx="1"/>
          </p:nvPr>
        </p:nvSpPr>
        <p:spPr>
          <a:xfrm>
            <a:off x="1261872" y="1828800"/>
            <a:ext cx="8898128" cy="4351337"/>
          </a:xfrm>
        </p:spPr>
        <p:txBody>
          <a:bodyPr/>
          <a:lstStyle/>
          <a:p>
            <a:r>
              <a:rPr lang="en-US" dirty="0"/>
              <a:t>We used  this code using the filter command to separate each data section into its own ranking</a:t>
            </a:r>
          </a:p>
          <a:p>
            <a:endParaRPr lang="en-US" dirty="0"/>
          </a:p>
          <a:p>
            <a:endParaRPr lang="en-US" dirty="0"/>
          </a:p>
          <a:p>
            <a:r>
              <a:rPr lang="en-US" dirty="0"/>
              <a:t>  we then used these separations to create a bar graph for each rank of data set</a:t>
            </a:r>
          </a:p>
        </p:txBody>
      </p:sp>
      <p:pic>
        <p:nvPicPr>
          <p:cNvPr id="7" name="Picture 6" descr="Logo&#10;&#10;Description automatically generated with low confidence">
            <a:extLst>
              <a:ext uri="{FF2B5EF4-FFF2-40B4-BE49-F238E27FC236}">
                <a16:creationId xmlns:a16="http://schemas.microsoft.com/office/drawing/2014/main" id="{82AEF314-2FE4-463A-A0C3-721E13F4D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074" y="2268115"/>
            <a:ext cx="2667231" cy="739204"/>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3A81C1F8-C2EB-457C-9F30-96FCB48FD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844" y="2173758"/>
            <a:ext cx="2667230" cy="891617"/>
          </a:xfrm>
          <a:prstGeom prst="rect">
            <a:avLst/>
          </a:prstGeom>
        </p:spPr>
      </p:pic>
      <p:pic>
        <p:nvPicPr>
          <p:cNvPr id="11" name="Picture 10">
            <a:extLst>
              <a:ext uri="{FF2B5EF4-FFF2-40B4-BE49-F238E27FC236}">
                <a16:creationId xmlns:a16="http://schemas.microsoft.com/office/drawing/2014/main" id="{B85A4C5A-FCB1-41F2-9F49-DA2E979C2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4556" y="3768430"/>
            <a:ext cx="5913632" cy="487722"/>
          </a:xfrm>
          <a:prstGeom prst="rect">
            <a:avLst/>
          </a:prstGeom>
        </p:spPr>
      </p:pic>
      <p:pic>
        <p:nvPicPr>
          <p:cNvPr id="13" name="Picture 12" descr="Chart&#10;&#10;Description automatically generated with low confidence">
            <a:extLst>
              <a:ext uri="{FF2B5EF4-FFF2-40B4-BE49-F238E27FC236}">
                <a16:creationId xmlns:a16="http://schemas.microsoft.com/office/drawing/2014/main" id="{D82108C2-620A-4800-A059-0A4E6BBAD4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4556" y="4256152"/>
            <a:ext cx="5913632" cy="510584"/>
          </a:xfrm>
          <a:prstGeom prst="rect">
            <a:avLst/>
          </a:prstGeom>
        </p:spPr>
      </p:pic>
    </p:spTree>
    <p:extLst>
      <p:ext uri="{BB962C8B-B14F-4D97-AF65-F5344CB8AC3E}">
        <p14:creationId xmlns:p14="http://schemas.microsoft.com/office/powerpoint/2010/main" val="362238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581A-B806-43B7-88C3-C93F5D0DC431}"/>
              </a:ext>
            </a:extLst>
          </p:cNvPr>
          <p:cNvSpPr>
            <a:spLocks noGrp="1"/>
          </p:cNvSpPr>
          <p:nvPr>
            <p:ph type="title"/>
          </p:nvPr>
        </p:nvSpPr>
        <p:spPr/>
        <p:txBody>
          <a:bodyPr/>
          <a:lstStyle/>
          <a:p>
            <a:r>
              <a:rPr lang="en-US" dirty="0" err="1"/>
              <a:t>S_Rank</a:t>
            </a:r>
            <a:endParaRPr lang="en-US" dirty="0"/>
          </a:p>
        </p:txBody>
      </p:sp>
      <p:sp>
        <p:nvSpPr>
          <p:cNvPr id="3" name="Content Placeholder 2">
            <a:extLst>
              <a:ext uri="{FF2B5EF4-FFF2-40B4-BE49-F238E27FC236}">
                <a16:creationId xmlns:a16="http://schemas.microsoft.com/office/drawing/2014/main" id="{3A6683D7-294E-40FF-A461-3E615351F5AB}"/>
              </a:ext>
            </a:extLst>
          </p:cNvPr>
          <p:cNvSpPr>
            <a:spLocks noGrp="1"/>
          </p:cNvSpPr>
          <p:nvPr>
            <p:ph idx="1"/>
          </p:nvPr>
        </p:nvSpPr>
        <p:spPr/>
        <p:txBody>
          <a:bodyPr>
            <a:normAutofit/>
          </a:bodyPr>
          <a:lstStyle/>
          <a:p>
            <a:r>
              <a:rPr lang="en-US" sz="1600" dirty="0"/>
              <a:t>A lot of data in RD 41 to 4</a:t>
            </a:r>
          </a:p>
          <a:p>
            <a:r>
              <a:rPr lang="en-US" sz="1600" dirty="0"/>
              <a:t>Lowest amount of data points from UR</a:t>
            </a:r>
          </a:p>
        </p:txBody>
      </p:sp>
      <p:pic>
        <p:nvPicPr>
          <p:cNvPr id="6" name="Picture 5" descr="Chart, bar chart, histogram&#10;&#10;Description automatically generated">
            <a:extLst>
              <a:ext uri="{FF2B5EF4-FFF2-40B4-BE49-F238E27FC236}">
                <a16:creationId xmlns:a16="http://schemas.microsoft.com/office/drawing/2014/main" id="{F62E3117-6614-4F51-A85E-610EF64B0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5578323" cy="3414070"/>
          </a:xfrm>
          <a:prstGeom prst="rect">
            <a:avLst/>
          </a:prstGeom>
        </p:spPr>
      </p:pic>
      <p:pic>
        <p:nvPicPr>
          <p:cNvPr id="10" name="Picture 9" descr="Chart, bar chart&#10;&#10;Description automatically generated">
            <a:extLst>
              <a:ext uri="{FF2B5EF4-FFF2-40B4-BE49-F238E27FC236}">
                <a16:creationId xmlns:a16="http://schemas.microsoft.com/office/drawing/2014/main" id="{AAB2C293-666F-4C7E-9DC3-2689E3B60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296" y="49269"/>
            <a:ext cx="5449790" cy="3490262"/>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5B36F53E-40ED-4A75-A2C5-70B9AE9AD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7096" y="3539531"/>
            <a:ext cx="2778968" cy="1584012"/>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647EBDB8-E414-4044-ADC3-D450AD437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3394" y="5101748"/>
            <a:ext cx="2778967" cy="1587981"/>
          </a:xfrm>
          <a:prstGeom prst="rect">
            <a:avLst/>
          </a:prstGeom>
        </p:spPr>
      </p:pic>
    </p:spTree>
    <p:extLst>
      <p:ext uri="{BB962C8B-B14F-4D97-AF65-F5344CB8AC3E}">
        <p14:creationId xmlns:p14="http://schemas.microsoft.com/office/powerpoint/2010/main" val="13633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73C9-A573-4644-BFF6-48E2F3AE520F}"/>
              </a:ext>
            </a:extLst>
          </p:cNvPr>
          <p:cNvSpPr>
            <a:spLocks noGrp="1"/>
          </p:cNvSpPr>
          <p:nvPr>
            <p:ph type="title"/>
          </p:nvPr>
        </p:nvSpPr>
        <p:spPr/>
        <p:txBody>
          <a:bodyPr/>
          <a:lstStyle/>
          <a:p>
            <a:r>
              <a:rPr lang="en-US" dirty="0" err="1"/>
              <a:t>A_Rank</a:t>
            </a:r>
            <a:endParaRPr lang="en-US" dirty="0"/>
          </a:p>
        </p:txBody>
      </p:sp>
      <p:sp>
        <p:nvSpPr>
          <p:cNvPr id="3" name="Content Placeholder 2">
            <a:extLst>
              <a:ext uri="{FF2B5EF4-FFF2-40B4-BE49-F238E27FC236}">
                <a16:creationId xmlns:a16="http://schemas.microsoft.com/office/drawing/2014/main" id="{AF07EB09-83B8-4E36-860A-B98BCD9049DA}"/>
              </a:ext>
            </a:extLst>
          </p:cNvPr>
          <p:cNvSpPr>
            <a:spLocks noGrp="1"/>
          </p:cNvSpPr>
          <p:nvPr>
            <p:ph idx="1"/>
          </p:nvPr>
        </p:nvSpPr>
        <p:spPr/>
        <p:txBody>
          <a:bodyPr/>
          <a:lstStyle/>
          <a:p>
            <a:r>
              <a:rPr lang="en-US" dirty="0"/>
              <a:t>highest data value for UR</a:t>
            </a:r>
          </a:p>
          <a:p>
            <a:pPr marL="0" indent="0">
              <a:buNone/>
            </a:pPr>
            <a:endParaRPr lang="en-US" dirty="0"/>
          </a:p>
        </p:txBody>
      </p:sp>
      <p:pic>
        <p:nvPicPr>
          <p:cNvPr id="5" name="Picture 4" descr="Chart, bar chart, histogram&#10;&#10;Description automatically generated">
            <a:extLst>
              <a:ext uri="{FF2B5EF4-FFF2-40B4-BE49-F238E27FC236}">
                <a16:creationId xmlns:a16="http://schemas.microsoft.com/office/drawing/2014/main" id="{BE952531-51AE-4CC0-869D-A217A6521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25" y="144634"/>
            <a:ext cx="5433531" cy="3368332"/>
          </a:xfrm>
          <a:prstGeom prst="rect">
            <a:avLst/>
          </a:prstGeom>
        </p:spPr>
      </p:pic>
      <p:pic>
        <p:nvPicPr>
          <p:cNvPr id="8" name="Picture 7" descr="Chart, bar chart, histogram&#10;&#10;Description automatically generated">
            <a:extLst>
              <a:ext uri="{FF2B5EF4-FFF2-40B4-BE49-F238E27FC236}">
                <a16:creationId xmlns:a16="http://schemas.microsoft.com/office/drawing/2014/main" id="{DDA6811B-ABF3-4B17-A78C-C4C66C07A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42" y="3268669"/>
            <a:ext cx="5425910" cy="3589331"/>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E7B49D3A-FF93-4EC9-9B4C-C1BD79E36A8A}"/>
              </a:ext>
            </a:extLst>
          </p:cNvPr>
          <p:cNvPicPr>
            <a:picLocks noChangeAspect="1"/>
          </p:cNvPicPr>
          <p:nvPr/>
        </p:nvPicPr>
        <p:blipFill rotWithShape="1">
          <a:blip r:embed="rId4">
            <a:extLst>
              <a:ext uri="{28A0092B-C50C-407E-A947-70E740481C1C}">
                <a14:useLocalDpi xmlns:a14="http://schemas.microsoft.com/office/drawing/2010/main" val="0"/>
              </a:ext>
            </a:extLst>
          </a:blip>
          <a:srcRect b="9582"/>
          <a:stretch/>
        </p:blipFill>
        <p:spPr>
          <a:xfrm>
            <a:off x="5830425" y="3470065"/>
            <a:ext cx="2469094" cy="1495225"/>
          </a:xfrm>
          <a:prstGeom prst="rect">
            <a:avLst/>
          </a:prstGeom>
        </p:spPr>
      </p:pic>
      <p:pic>
        <p:nvPicPr>
          <p:cNvPr id="14" name="Picture 13" descr="Graphical user interface, text, application, email&#10;&#10;Description automatically generated">
            <a:extLst>
              <a:ext uri="{FF2B5EF4-FFF2-40B4-BE49-F238E27FC236}">
                <a16:creationId xmlns:a16="http://schemas.microsoft.com/office/drawing/2014/main" id="{18F620B1-AB6E-49C5-A1B9-5753F538C124}"/>
              </a:ext>
            </a:extLst>
          </p:cNvPr>
          <p:cNvPicPr>
            <a:picLocks noChangeAspect="1"/>
          </p:cNvPicPr>
          <p:nvPr/>
        </p:nvPicPr>
        <p:blipFill rotWithShape="1">
          <a:blip r:embed="rId5">
            <a:extLst>
              <a:ext uri="{28A0092B-C50C-407E-A947-70E740481C1C}">
                <a14:useLocalDpi xmlns:a14="http://schemas.microsoft.com/office/drawing/2010/main" val="0"/>
              </a:ext>
            </a:extLst>
          </a:blip>
          <a:srcRect b="17996"/>
          <a:stretch/>
        </p:blipFill>
        <p:spPr>
          <a:xfrm>
            <a:off x="5830425" y="4965290"/>
            <a:ext cx="2203518" cy="1422149"/>
          </a:xfrm>
          <a:prstGeom prst="rect">
            <a:avLst/>
          </a:prstGeom>
        </p:spPr>
      </p:pic>
    </p:spTree>
    <p:extLst>
      <p:ext uri="{BB962C8B-B14F-4D97-AF65-F5344CB8AC3E}">
        <p14:creationId xmlns:p14="http://schemas.microsoft.com/office/powerpoint/2010/main" val="87753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5869-48B9-4502-9C27-05DFEC2FF796}"/>
              </a:ext>
            </a:extLst>
          </p:cNvPr>
          <p:cNvSpPr>
            <a:spLocks noGrp="1"/>
          </p:cNvSpPr>
          <p:nvPr>
            <p:ph type="title"/>
          </p:nvPr>
        </p:nvSpPr>
        <p:spPr/>
        <p:txBody>
          <a:bodyPr/>
          <a:lstStyle/>
          <a:p>
            <a:r>
              <a:rPr lang="en-US" dirty="0" err="1"/>
              <a:t>B_Rank</a:t>
            </a:r>
            <a:endParaRPr lang="en-US" dirty="0"/>
          </a:p>
        </p:txBody>
      </p:sp>
      <p:sp>
        <p:nvSpPr>
          <p:cNvPr id="3" name="Content Placeholder 2">
            <a:extLst>
              <a:ext uri="{FF2B5EF4-FFF2-40B4-BE49-F238E27FC236}">
                <a16:creationId xmlns:a16="http://schemas.microsoft.com/office/drawing/2014/main" id="{8DF9954E-6DDC-4333-BCE7-BB300DBC6729}"/>
              </a:ext>
            </a:extLst>
          </p:cNvPr>
          <p:cNvSpPr>
            <a:spLocks noGrp="1"/>
          </p:cNvSpPr>
          <p:nvPr>
            <p:ph idx="1"/>
          </p:nvPr>
        </p:nvSpPr>
        <p:spPr/>
        <p:txBody>
          <a:bodyPr/>
          <a:lstStyle/>
          <a:p>
            <a:r>
              <a:rPr lang="en-US" dirty="0"/>
              <a:t>Closest in count </a:t>
            </a:r>
          </a:p>
        </p:txBody>
      </p:sp>
      <p:pic>
        <p:nvPicPr>
          <p:cNvPr id="10" name="Picture 9" descr="Chart, bar chart, histogram&#10;&#10;Description automatically generated">
            <a:extLst>
              <a:ext uri="{FF2B5EF4-FFF2-40B4-BE49-F238E27FC236}">
                <a16:creationId xmlns:a16="http://schemas.microsoft.com/office/drawing/2014/main" id="{FAE8BD72-1866-4D63-83F9-A8EC291B5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839" y="14944"/>
            <a:ext cx="5441152" cy="3414056"/>
          </a:xfrm>
          <a:prstGeom prst="rect">
            <a:avLst/>
          </a:prstGeom>
        </p:spPr>
      </p:pic>
      <p:pic>
        <p:nvPicPr>
          <p:cNvPr id="12" name="Picture 11" descr="Chart, bar chart&#10;&#10;Description automatically generated">
            <a:extLst>
              <a:ext uri="{FF2B5EF4-FFF2-40B4-BE49-F238E27FC236}">
                <a16:creationId xmlns:a16="http://schemas.microsoft.com/office/drawing/2014/main" id="{1F3C3EB9-7756-4226-8546-3FCAFCE31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88" y="3352496"/>
            <a:ext cx="5326842" cy="3505504"/>
          </a:xfrm>
          <a:prstGeom prst="rect">
            <a:avLst/>
          </a:prstGeom>
        </p:spPr>
      </p:pic>
      <p:pic>
        <p:nvPicPr>
          <p:cNvPr id="14" name="Picture 13" descr="Graphical user interface, text, application, email&#10;&#10;Description automatically generated">
            <a:extLst>
              <a:ext uri="{FF2B5EF4-FFF2-40B4-BE49-F238E27FC236}">
                <a16:creationId xmlns:a16="http://schemas.microsoft.com/office/drawing/2014/main" id="{608D9A74-9001-478E-BDA4-512B2B1DFDAF}"/>
              </a:ext>
            </a:extLst>
          </p:cNvPr>
          <p:cNvPicPr>
            <a:picLocks noChangeAspect="1"/>
          </p:cNvPicPr>
          <p:nvPr/>
        </p:nvPicPr>
        <p:blipFill rotWithShape="1">
          <a:blip r:embed="rId4">
            <a:extLst>
              <a:ext uri="{28A0092B-C50C-407E-A947-70E740481C1C}">
                <a14:useLocalDpi xmlns:a14="http://schemas.microsoft.com/office/drawing/2010/main" val="0"/>
              </a:ext>
            </a:extLst>
          </a:blip>
          <a:srcRect b="18066"/>
          <a:stretch/>
        </p:blipFill>
        <p:spPr>
          <a:xfrm>
            <a:off x="5385953" y="3429000"/>
            <a:ext cx="2743438" cy="1392382"/>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70477E9A-4640-4CD6-BD4D-3991940C6491}"/>
              </a:ext>
            </a:extLst>
          </p:cNvPr>
          <p:cNvPicPr>
            <a:picLocks noChangeAspect="1"/>
          </p:cNvPicPr>
          <p:nvPr/>
        </p:nvPicPr>
        <p:blipFill rotWithShape="1">
          <a:blip r:embed="rId5">
            <a:extLst>
              <a:ext uri="{28A0092B-C50C-407E-A947-70E740481C1C}">
                <a14:useLocalDpi xmlns:a14="http://schemas.microsoft.com/office/drawing/2010/main" val="0"/>
              </a:ext>
            </a:extLst>
          </a:blip>
          <a:srcRect b="19511"/>
          <a:stretch/>
        </p:blipFill>
        <p:spPr>
          <a:xfrm>
            <a:off x="5385953" y="4804569"/>
            <a:ext cx="3010161" cy="1392382"/>
          </a:xfrm>
          <a:prstGeom prst="rect">
            <a:avLst/>
          </a:prstGeom>
        </p:spPr>
      </p:pic>
    </p:spTree>
    <p:extLst>
      <p:ext uri="{BB962C8B-B14F-4D97-AF65-F5344CB8AC3E}">
        <p14:creationId xmlns:p14="http://schemas.microsoft.com/office/powerpoint/2010/main" val="195902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0117C-EB70-46F8-8B98-A5EB83DEE118}"/>
              </a:ext>
            </a:extLst>
          </p:cNvPr>
          <p:cNvSpPr>
            <a:spLocks noGrp="1"/>
          </p:cNvSpPr>
          <p:nvPr>
            <p:ph type="title"/>
          </p:nvPr>
        </p:nvSpPr>
        <p:spPr/>
        <p:txBody>
          <a:bodyPr/>
          <a:lstStyle/>
          <a:p>
            <a:r>
              <a:rPr lang="en-US" dirty="0" err="1"/>
              <a:t>C_Rank</a:t>
            </a:r>
            <a:endParaRPr lang="en-US" dirty="0"/>
          </a:p>
        </p:txBody>
      </p:sp>
      <p:sp>
        <p:nvSpPr>
          <p:cNvPr id="3" name="Content Placeholder 2">
            <a:extLst>
              <a:ext uri="{FF2B5EF4-FFF2-40B4-BE49-F238E27FC236}">
                <a16:creationId xmlns:a16="http://schemas.microsoft.com/office/drawing/2014/main" id="{205D29A2-A2A6-4737-B66F-9FFA2B498A48}"/>
              </a:ext>
            </a:extLst>
          </p:cNvPr>
          <p:cNvSpPr>
            <a:spLocks noGrp="1"/>
          </p:cNvSpPr>
          <p:nvPr>
            <p:ph idx="1"/>
          </p:nvPr>
        </p:nvSpPr>
        <p:spPr/>
        <p:txBody>
          <a:bodyPr/>
          <a:lstStyle/>
          <a:p>
            <a:r>
              <a:rPr lang="en-US" dirty="0"/>
              <a:t>Lowest RD data</a:t>
            </a:r>
          </a:p>
          <a:p>
            <a:r>
              <a:rPr lang="en-US" dirty="0"/>
              <a:t>Most diverse data </a:t>
            </a:r>
          </a:p>
        </p:txBody>
      </p:sp>
      <p:pic>
        <p:nvPicPr>
          <p:cNvPr id="6" name="Picture 5" descr="Chart, bar chart&#10;&#10;Description automatically generated">
            <a:extLst>
              <a:ext uri="{FF2B5EF4-FFF2-40B4-BE49-F238E27FC236}">
                <a16:creationId xmlns:a16="http://schemas.microsoft.com/office/drawing/2014/main" id="{C630BB88-A2AA-4CF1-8971-A760AEC01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205" y="-311"/>
            <a:ext cx="5387807" cy="3520745"/>
          </a:xfrm>
          <a:prstGeom prst="rect">
            <a:avLst/>
          </a:prstGeom>
        </p:spPr>
      </p:pic>
      <p:pic>
        <p:nvPicPr>
          <p:cNvPr id="10" name="Picture 9" descr="Chart, bar chart, histogram&#10;&#10;Description automatically generated">
            <a:extLst>
              <a:ext uri="{FF2B5EF4-FFF2-40B4-BE49-F238E27FC236}">
                <a16:creationId xmlns:a16="http://schemas.microsoft.com/office/drawing/2014/main" id="{CA7FC0D5-B404-4A21-99E8-0E0E35AAB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10" y="3382979"/>
            <a:ext cx="5776461" cy="3475021"/>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FED8C443-2D17-4FFA-9E7D-55D9D0E0D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91" y="3537841"/>
            <a:ext cx="2316681" cy="1386960"/>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DC5E3DBE-0081-411B-92C8-B0191E7DB5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9027" y="5039977"/>
            <a:ext cx="2438611" cy="1265030"/>
          </a:xfrm>
          <a:prstGeom prst="rect">
            <a:avLst/>
          </a:prstGeom>
        </p:spPr>
      </p:pic>
    </p:spTree>
    <p:extLst>
      <p:ext uri="{BB962C8B-B14F-4D97-AF65-F5344CB8AC3E}">
        <p14:creationId xmlns:p14="http://schemas.microsoft.com/office/powerpoint/2010/main" val="97987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3F1-F851-4114-855F-254302B3BAB7}"/>
              </a:ext>
            </a:extLst>
          </p:cNvPr>
          <p:cNvSpPr>
            <a:spLocks noGrp="1"/>
          </p:cNvSpPr>
          <p:nvPr>
            <p:ph type="title"/>
          </p:nvPr>
        </p:nvSpPr>
        <p:spPr/>
        <p:txBody>
          <a:bodyPr/>
          <a:lstStyle/>
          <a:p>
            <a:r>
              <a:rPr lang="en-US" dirty="0" err="1"/>
              <a:t>D_Rank</a:t>
            </a:r>
            <a:endParaRPr lang="en-US" dirty="0"/>
          </a:p>
        </p:txBody>
      </p:sp>
      <p:sp>
        <p:nvSpPr>
          <p:cNvPr id="3" name="Content Placeholder 2">
            <a:extLst>
              <a:ext uri="{FF2B5EF4-FFF2-40B4-BE49-F238E27FC236}">
                <a16:creationId xmlns:a16="http://schemas.microsoft.com/office/drawing/2014/main" id="{450A8DAB-BE85-475C-9538-A9AC1201D4DC}"/>
              </a:ext>
            </a:extLst>
          </p:cNvPr>
          <p:cNvSpPr>
            <a:spLocks noGrp="1"/>
          </p:cNvSpPr>
          <p:nvPr>
            <p:ph idx="1"/>
          </p:nvPr>
        </p:nvSpPr>
        <p:spPr/>
        <p:txBody>
          <a:bodyPr/>
          <a:lstStyle/>
          <a:p>
            <a:r>
              <a:rPr lang="en-US" dirty="0"/>
              <a:t>Most similar Graph data from both</a:t>
            </a:r>
          </a:p>
          <a:p>
            <a:pPr marL="0" indent="0">
              <a:buNone/>
            </a:pPr>
            <a:r>
              <a:rPr lang="en-US" dirty="0"/>
              <a:t>bar graphs </a:t>
            </a:r>
          </a:p>
        </p:txBody>
      </p:sp>
      <p:pic>
        <p:nvPicPr>
          <p:cNvPr id="6" name="Picture 5" descr="Chart, histogram&#10;&#10;Description automatically generated">
            <a:extLst>
              <a:ext uri="{FF2B5EF4-FFF2-40B4-BE49-F238E27FC236}">
                <a16:creationId xmlns:a16="http://schemas.microsoft.com/office/drawing/2014/main" id="{9F3D97D5-0239-4598-AFA9-A85C99870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503" y="479686"/>
            <a:ext cx="5380186" cy="3353091"/>
          </a:xfrm>
          <a:prstGeom prst="rect">
            <a:avLst/>
          </a:prstGeom>
        </p:spPr>
      </p:pic>
      <p:pic>
        <p:nvPicPr>
          <p:cNvPr id="10" name="Picture 9" descr="Chart, histogram&#10;&#10;Description automatically generated">
            <a:extLst>
              <a:ext uri="{FF2B5EF4-FFF2-40B4-BE49-F238E27FC236}">
                <a16:creationId xmlns:a16="http://schemas.microsoft.com/office/drawing/2014/main" id="{44955960-BDA1-4466-9BBA-965252F53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6" y="3504909"/>
            <a:ext cx="5380186" cy="3353091"/>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05F64D4A-4831-4902-8787-AFEBD99B5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9552" y="3733807"/>
            <a:ext cx="2682472" cy="1272650"/>
          </a:xfrm>
          <a:prstGeom prst="rect">
            <a:avLst/>
          </a:prstGeom>
        </p:spPr>
      </p:pic>
      <p:pic>
        <p:nvPicPr>
          <p:cNvPr id="16" name="Picture 15" descr="Graphical user interface, text, application&#10;&#10;Description automatically generated">
            <a:extLst>
              <a:ext uri="{FF2B5EF4-FFF2-40B4-BE49-F238E27FC236}">
                <a16:creationId xmlns:a16="http://schemas.microsoft.com/office/drawing/2014/main" id="{F7793ADF-CE89-40E3-B359-2C08AEC3AC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9552" y="5016090"/>
            <a:ext cx="2528210" cy="1476149"/>
          </a:xfrm>
          <a:prstGeom prst="rect">
            <a:avLst/>
          </a:prstGeom>
        </p:spPr>
      </p:pic>
    </p:spTree>
    <p:extLst>
      <p:ext uri="{BB962C8B-B14F-4D97-AF65-F5344CB8AC3E}">
        <p14:creationId xmlns:p14="http://schemas.microsoft.com/office/powerpoint/2010/main" val="290379014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370</TotalTime>
  <Words>328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Schoolbook</vt:lpstr>
      <vt:lpstr>ui-monospace</vt:lpstr>
      <vt:lpstr>Wingdings 2</vt:lpstr>
      <vt:lpstr>View</vt:lpstr>
      <vt:lpstr>Final Project</vt:lpstr>
      <vt:lpstr>Project idea</vt:lpstr>
      <vt:lpstr>Before we begin</vt:lpstr>
      <vt:lpstr>Our Code</vt:lpstr>
      <vt:lpstr>S_Rank</vt:lpstr>
      <vt:lpstr>A_Rank</vt:lpstr>
      <vt:lpstr>B_Rank</vt:lpstr>
      <vt:lpstr>C_Rank</vt:lpstr>
      <vt:lpstr>D_Rank</vt:lpstr>
      <vt:lpstr>F_Rank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Hunter Bruso</dc:creator>
  <cp:lastModifiedBy>Hunter Bruso</cp:lastModifiedBy>
  <cp:revision>2</cp:revision>
  <dcterms:created xsi:type="dcterms:W3CDTF">2021-08-11T15:12:56Z</dcterms:created>
  <dcterms:modified xsi:type="dcterms:W3CDTF">2021-12-11T00:19:21Z</dcterms:modified>
</cp:coreProperties>
</file>