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AA18013-D23A-4DA1-8BBB-A329CD28DACA}" type="datetimeFigureOut">
              <a:rPr lang="en-US" smtClean="0"/>
              <a:t>8/11/2021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8C96446-09F8-4DF7-8910-A56B120E68B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64384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18013-D23A-4DA1-8BBB-A329CD28DACA}"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96446-09F8-4DF7-8910-A56B120E68B8}" type="slidenum">
              <a:rPr lang="en-US" smtClean="0"/>
              <a:t>‹#›</a:t>
            </a:fld>
            <a:endParaRPr lang="en-US"/>
          </a:p>
        </p:txBody>
      </p:sp>
    </p:spTree>
    <p:extLst>
      <p:ext uri="{BB962C8B-B14F-4D97-AF65-F5344CB8AC3E}">
        <p14:creationId xmlns:p14="http://schemas.microsoft.com/office/powerpoint/2010/main" val="318165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18013-D23A-4DA1-8BBB-A329CD28DACA}"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96446-09F8-4DF7-8910-A56B120E68B8}" type="slidenum">
              <a:rPr lang="en-US" smtClean="0"/>
              <a:t>‹#›</a:t>
            </a:fld>
            <a:endParaRPr lang="en-US"/>
          </a:p>
        </p:txBody>
      </p:sp>
    </p:spTree>
    <p:extLst>
      <p:ext uri="{BB962C8B-B14F-4D97-AF65-F5344CB8AC3E}">
        <p14:creationId xmlns:p14="http://schemas.microsoft.com/office/powerpoint/2010/main" val="334238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18013-D23A-4DA1-8BBB-A329CD28DACA}"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96446-09F8-4DF7-8910-A56B120E68B8}" type="slidenum">
              <a:rPr lang="en-US" smtClean="0"/>
              <a:t>‹#›</a:t>
            </a:fld>
            <a:endParaRPr lang="en-US"/>
          </a:p>
        </p:txBody>
      </p:sp>
    </p:spTree>
    <p:extLst>
      <p:ext uri="{BB962C8B-B14F-4D97-AF65-F5344CB8AC3E}">
        <p14:creationId xmlns:p14="http://schemas.microsoft.com/office/powerpoint/2010/main" val="398980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18013-D23A-4DA1-8BBB-A329CD28DACA}"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96446-09F8-4DF7-8910-A56B120E68B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078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A18013-D23A-4DA1-8BBB-A329CD28DACA}"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96446-09F8-4DF7-8910-A56B120E68B8}" type="slidenum">
              <a:rPr lang="en-US" smtClean="0"/>
              <a:t>‹#›</a:t>
            </a:fld>
            <a:endParaRPr lang="en-US"/>
          </a:p>
        </p:txBody>
      </p:sp>
    </p:spTree>
    <p:extLst>
      <p:ext uri="{BB962C8B-B14F-4D97-AF65-F5344CB8AC3E}">
        <p14:creationId xmlns:p14="http://schemas.microsoft.com/office/powerpoint/2010/main" val="4168371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A18013-D23A-4DA1-8BBB-A329CD28DACA}" type="datetimeFigureOut">
              <a:rPr lang="en-US" smtClean="0"/>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96446-09F8-4DF7-8910-A56B120E68B8}" type="slidenum">
              <a:rPr lang="en-US" smtClean="0"/>
              <a:t>‹#›</a:t>
            </a:fld>
            <a:endParaRPr lang="en-US"/>
          </a:p>
        </p:txBody>
      </p:sp>
    </p:spTree>
    <p:extLst>
      <p:ext uri="{BB962C8B-B14F-4D97-AF65-F5344CB8AC3E}">
        <p14:creationId xmlns:p14="http://schemas.microsoft.com/office/powerpoint/2010/main" val="3699718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A18013-D23A-4DA1-8BBB-A329CD28DACA}" type="datetimeFigureOut">
              <a:rPr lang="en-US" smtClean="0"/>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96446-09F8-4DF7-8910-A56B120E68B8}" type="slidenum">
              <a:rPr lang="en-US" smtClean="0"/>
              <a:t>‹#›</a:t>
            </a:fld>
            <a:endParaRPr lang="en-US"/>
          </a:p>
        </p:txBody>
      </p:sp>
    </p:spTree>
    <p:extLst>
      <p:ext uri="{BB962C8B-B14F-4D97-AF65-F5344CB8AC3E}">
        <p14:creationId xmlns:p14="http://schemas.microsoft.com/office/powerpoint/2010/main" val="2459364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A18013-D23A-4DA1-8BBB-A329CD28DACA}" type="datetimeFigureOut">
              <a:rPr lang="en-US" smtClean="0"/>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96446-09F8-4DF7-8910-A56B120E68B8}" type="slidenum">
              <a:rPr lang="en-US" smtClean="0"/>
              <a:t>‹#›</a:t>
            </a:fld>
            <a:endParaRPr lang="en-US"/>
          </a:p>
        </p:txBody>
      </p:sp>
    </p:spTree>
    <p:extLst>
      <p:ext uri="{BB962C8B-B14F-4D97-AF65-F5344CB8AC3E}">
        <p14:creationId xmlns:p14="http://schemas.microsoft.com/office/powerpoint/2010/main" val="265381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A18013-D23A-4DA1-8BBB-A329CD28DACA}"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96446-09F8-4DF7-8910-A56B120E68B8}" type="slidenum">
              <a:rPr lang="en-US" smtClean="0"/>
              <a:t>‹#›</a:t>
            </a:fld>
            <a:endParaRPr lang="en-US"/>
          </a:p>
        </p:txBody>
      </p:sp>
    </p:spTree>
    <p:extLst>
      <p:ext uri="{BB962C8B-B14F-4D97-AF65-F5344CB8AC3E}">
        <p14:creationId xmlns:p14="http://schemas.microsoft.com/office/powerpoint/2010/main" val="2667657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A18013-D23A-4DA1-8BBB-A329CD28DACA}"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96446-09F8-4DF7-8910-A56B120E68B8}" type="slidenum">
              <a:rPr lang="en-US" smtClean="0"/>
              <a:t>‹#›</a:t>
            </a:fld>
            <a:endParaRPr lang="en-US"/>
          </a:p>
        </p:txBody>
      </p:sp>
    </p:spTree>
    <p:extLst>
      <p:ext uri="{BB962C8B-B14F-4D97-AF65-F5344CB8AC3E}">
        <p14:creationId xmlns:p14="http://schemas.microsoft.com/office/powerpoint/2010/main" val="71088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AA18013-D23A-4DA1-8BBB-A329CD28DACA}" type="datetimeFigureOut">
              <a:rPr lang="en-US" smtClean="0"/>
              <a:t>8/11/2021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8C96446-09F8-4DF7-8910-A56B120E68B8}" type="slidenum">
              <a:rPr lang="en-US" smtClean="0"/>
              <a:t>‹#›</a:t>
            </a:fld>
            <a:endParaRPr lang="en-US"/>
          </a:p>
        </p:txBody>
      </p:sp>
    </p:spTree>
    <p:extLst>
      <p:ext uri="{BB962C8B-B14F-4D97-AF65-F5344CB8AC3E}">
        <p14:creationId xmlns:p14="http://schemas.microsoft.com/office/powerpoint/2010/main" val="361427615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tappedout.net/mtg-decks/list-multiplayer-edh-generals-by-ti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BC2D-04C8-496F-9FC5-02BAC8E91430}"/>
              </a:ext>
            </a:extLst>
          </p:cNvPr>
          <p:cNvSpPr>
            <a:spLocks noGrp="1"/>
          </p:cNvSpPr>
          <p:nvPr>
            <p:ph type="ctrTitle"/>
          </p:nvPr>
        </p:nvSpPr>
        <p:spPr/>
        <p:txBody>
          <a:bodyPr/>
          <a:lstStyle/>
          <a:p>
            <a:r>
              <a:rPr lang="en-US" dirty="0"/>
              <a:t>Final Project</a:t>
            </a:r>
          </a:p>
        </p:txBody>
      </p:sp>
      <p:sp>
        <p:nvSpPr>
          <p:cNvPr id="3" name="Subtitle 2">
            <a:extLst>
              <a:ext uri="{FF2B5EF4-FFF2-40B4-BE49-F238E27FC236}">
                <a16:creationId xmlns:a16="http://schemas.microsoft.com/office/drawing/2014/main" id="{590871F5-9D6C-4AE3-A64E-E944500083AC}"/>
              </a:ext>
            </a:extLst>
          </p:cNvPr>
          <p:cNvSpPr>
            <a:spLocks noGrp="1"/>
          </p:cNvSpPr>
          <p:nvPr>
            <p:ph type="subTitle" idx="1"/>
          </p:nvPr>
        </p:nvSpPr>
        <p:spPr/>
        <p:txBody>
          <a:bodyPr/>
          <a:lstStyle/>
          <a:p>
            <a:r>
              <a:rPr lang="en-US" dirty="0"/>
              <a:t>Hunter Bruso</a:t>
            </a:r>
          </a:p>
        </p:txBody>
      </p:sp>
    </p:spTree>
    <p:extLst>
      <p:ext uri="{BB962C8B-B14F-4D97-AF65-F5344CB8AC3E}">
        <p14:creationId xmlns:p14="http://schemas.microsoft.com/office/powerpoint/2010/main" val="756688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AC1A-8C15-487C-BF0B-408331FC07D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27620F2-5762-441E-A797-A4F7F0F73D0B}"/>
              </a:ext>
            </a:extLst>
          </p:cNvPr>
          <p:cNvSpPr>
            <a:spLocks noGrp="1"/>
          </p:cNvSpPr>
          <p:nvPr>
            <p:ph idx="1"/>
          </p:nvPr>
        </p:nvSpPr>
        <p:spPr/>
        <p:txBody>
          <a:bodyPr>
            <a:normAutofit lnSpcReduction="10000"/>
          </a:bodyPr>
          <a:lstStyle/>
          <a:p>
            <a:r>
              <a:rPr lang="en-US" b="1" dirty="0"/>
              <a:t>What I learned in about my data:</a:t>
            </a:r>
          </a:p>
          <a:p>
            <a:r>
              <a:rPr lang="en-US" dirty="0"/>
              <a:t>Average mean was 2016 meaning this was the most popular year</a:t>
            </a:r>
          </a:p>
          <a:p>
            <a:r>
              <a:rPr lang="en-US" dirty="0"/>
              <a:t>Most values were in 2015 and above</a:t>
            </a:r>
          </a:p>
          <a:p>
            <a:r>
              <a:rPr lang="en-US" dirty="0"/>
              <a:t>Lowest value was 1994 1 year after the release of magic the gathering, found in </a:t>
            </a:r>
            <a:r>
              <a:rPr lang="en-US" dirty="0" err="1"/>
              <a:t>F_Rank</a:t>
            </a:r>
            <a:endParaRPr lang="en-US" dirty="0"/>
          </a:p>
          <a:p>
            <a:r>
              <a:rPr lang="en-US" dirty="0"/>
              <a:t>Most of the cards that are considered the best were made in 2016 or 2019 so therefore the best to buy if you want better cards</a:t>
            </a:r>
          </a:p>
          <a:p>
            <a:r>
              <a:rPr lang="en-US" dirty="0"/>
              <a:t>The most diverse data was found in </a:t>
            </a:r>
            <a:r>
              <a:rPr lang="en-US" dirty="0" err="1"/>
              <a:t>F_Rank</a:t>
            </a:r>
            <a:endParaRPr lang="en-US" dirty="0"/>
          </a:p>
          <a:p>
            <a:r>
              <a:rPr lang="en-US" b="1" dirty="0"/>
              <a:t>Do older cards stand up to newer ones: </a:t>
            </a:r>
            <a:r>
              <a:rPr lang="en-US" dirty="0"/>
              <a:t>no</a:t>
            </a:r>
          </a:p>
          <a:p>
            <a:r>
              <a:rPr lang="en-US" b="1" dirty="0"/>
              <a:t>What skills I used in R: </a:t>
            </a:r>
            <a:r>
              <a:rPr lang="en-US" dirty="0"/>
              <a:t>creating bar graphs, separating data R from a graph into separate exponents, finding the max, min, and mean in r studio</a:t>
            </a:r>
          </a:p>
          <a:p>
            <a:endParaRPr lang="en-US" dirty="0"/>
          </a:p>
        </p:txBody>
      </p:sp>
    </p:spTree>
    <p:extLst>
      <p:ext uri="{BB962C8B-B14F-4D97-AF65-F5344CB8AC3E}">
        <p14:creationId xmlns:p14="http://schemas.microsoft.com/office/powerpoint/2010/main" val="402687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7197-E04E-4D45-A240-862D2B0E236F}"/>
              </a:ext>
            </a:extLst>
          </p:cNvPr>
          <p:cNvSpPr>
            <a:spLocks noGrp="1"/>
          </p:cNvSpPr>
          <p:nvPr>
            <p:ph type="title"/>
          </p:nvPr>
        </p:nvSpPr>
        <p:spPr/>
        <p:txBody>
          <a:bodyPr/>
          <a:lstStyle/>
          <a:p>
            <a:r>
              <a:rPr lang="en-US" dirty="0"/>
              <a:t>Project idea</a:t>
            </a:r>
          </a:p>
        </p:txBody>
      </p:sp>
      <p:sp>
        <p:nvSpPr>
          <p:cNvPr id="3" name="Content Placeholder 2">
            <a:extLst>
              <a:ext uri="{FF2B5EF4-FFF2-40B4-BE49-F238E27FC236}">
                <a16:creationId xmlns:a16="http://schemas.microsoft.com/office/drawing/2014/main" id="{653CA55E-D541-422E-9E1E-8494AF64C81F}"/>
              </a:ext>
            </a:extLst>
          </p:cNvPr>
          <p:cNvSpPr>
            <a:spLocks noGrp="1"/>
          </p:cNvSpPr>
          <p:nvPr>
            <p:ph idx="1"/>
          </p:nvPr>
        </p:nvSpPr>
        <p:spPr/>
        <p:txBody>
          <a:bodyPr/>
          <a:lstStyle/>
          <a:p>
            <a:pPr marL="0" indent="0">
              <a:buNone/>
            </a:pPr>
            <a:r>
              <a:rPr lang="en-US" dirty="0"/>
              <a:t>List of MTG Commanders ranked based of play time and win rates, and looked at the dates they were created and compare them to opposing ranks based off there overall combined playtime and win rates, to see if older cards stand up to newer ones</a:t>
            </a:r>
          </a:p>
          <a:p>
            <a:pPr marL="0" indent="0">
              <a:buNone/>
            </a:pPr>
            <a:endParaRPr lang="en-US" dirty="0"/>
          </a:p>
          <a:p>
            <a:pPr marL="0" indent="0">
              <a:buNone/>
            </a:pPr>
            <a:r>
              <a:rPr lang="en-US" dirty="0"/>
              <a:t>Found the list off a website used to track the popularity of cards, here is that website </a:t>
            </a:r>
            <a:r>
              <a:rPr lang="en-US" dirty="0">
                <a:hlinkClick r:id="rId2"/>
              </a:rPr>
              <a:t>https://tappedout.net/mtg-decks/list-multiplayer-edh-generals-by-tier/</a:t>
            </a:r>
            <a:r>
              <a:rPr lang="en-US" dirty="0"/>
              <a:t> </a:t>
            </a:r>
          </a:p>
        </p:txBody>
      </p:sp>
    </p:spTree>
    <p:extLst>
      <p:ext uri="{BB962C8B-B14F-4D97-AF65-F5344CB8AC3E}">
        <p14:creationId xmlns:p14="http://schemas.microsoft.com/office/powerpoint/2010/main" val="113590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3073-6ADE-49F8-BE92-FFA55F77F165}"/>
              </a:ext>
            </a:extLst>
          </p:cNvPr>
          <p:cNvSpPr>
            <a:spLocks noGrp="1"/>
          </p:cNvSpPr>
          <p:nvPr>
            <p:ph type="title"/>
          </p:nvPr>
        </p:nvSpPr>
        <p:spPr/>
        <p:txBody>
          <a:bodyPr/>
          <a:lstStyle/>
          <a:p>
            <a:r>
              <a:rPr lang="en-US" dirty="0"/>
              <a:t>Before we begin</a:t>
            </a:r>
          </a:p>
        </p:txBody>
      </p:sp>
      <p:sp>
        <p:nvSpPr>
          <p:cNvPr id="3" name="Content Placeholder 2">
            <a:extLst>
              <a:ext uri="{FF2B5EF4-FFF2-40B4-BE49-F238E27FC236}">
                <a16:creationId xmlns:a16="http://schemas.microsoft.com/office/drawing/2014/main" id="{116D048C-1F34-4F1A-AE46-082DB661DE29}"/>
              </a:ext>
            </a:extLst>
          </p:cNvPr>
          <p:cNvSpPr>
            <a:spLocks noGrp="1"/>
          </p:cNvSpPr>
          <p:nvPr>
            <p:ph idx="1"/>
          </p:nvPr>
        </p:nvSpPr>
        <p:spPr/>
        <p:txBody>
          <a:bodyPr/>
          <a:lstStyle/>
          <a:p>
            <a:r>
              <a:rPr lang="en-US" b="1" dirty="0"/>
              <a:t>Research question: </a:t>
            </a:r>
            <a:r>
              <a:rPr lang="en-US" dirty="0"/>
              <a:t>are the older cards as good as the newer ones, interested in the game, like game design, wanted to look into the data for a long time</a:t>
            </a:r>
          </a:p>
          <a:p>
            <a:endParaRPr lang="en-US" dirty="0"/>
          </a:p>
          <a:p>
            <a:r>
              <a:rPr lang="en-US" b="1" dirty="0"/>
              <a:t>Important things to remember: </a:t>
            </a:r>
            <a:r>
              <a:rPr lang="en-US" dirty="0"/>
              <a:t>magic was initially released in </a:t>
            </a:r>
            <a:r>
              <a:rPr lang="en-US" b="1" dirty="0"/>
              <a:t>1993</a:t>
            </a:r>
            <a:r>
              <a:rPr lang="en-US" dirty="0"/>
              <a:t>, 28 years ago, that number doesn't come up, neither does most dates close to it</a:t>
            </a:r>
          </a:p>
          <a:p>
            <a:endParaRPr lang="en-US" dirty="0"/>
          </a:p>
          <a:p>
            <a:r>
              <a:rPr lang="en-US" b="1" dirty="0"/>
              <a:t>How I organized my data: </a:t>
            </a:r>
            <a:r>
              <a:rPr lang="en-US" dirty="0"/>
              <a:t>Used different ranks to separate my data values then separated them into graphs based on the rank and year they were made</a:t>
            </a:r>
          </a:p>
        </p:txBody>
      </p:sp>
    </p:spTree>
    <p:extLst>
      <p:ext uri="{BB962C8B-B14F-4D97-AF65-F5344CB8AC3E}">
        <p14:creationId xmlns:p14="http://schemas.microsoft.com/office/powerpoint/2010/main" val="55418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581A-B806-43B7-88C3-C93F5D0DC431}"/>
              </a:ext>
            </a:extLst>
          </p:cNvPr>
          <p:cNvSpPr>
            <a:spLocks noGrp="1"/>
          </p:cNvSpPr>
          <p:nvPr>
            <p:ph type="title"/>
          </p:nvPr>
        </p:nvSpPr>
        <p:spPr/>
        <p:txBody>
          <a:bodyPr/>
          <a:lstStyle/>
          <a:p>
            <a:r>
              <a:rPr lang="en-US" dirty="0" err="1"/>
              <a:t>S_Rank</a:t>
            </a:r>
            <a:endParaRPr lang="en-US" dirty="0"/>
          </a:p>
        </p:txBody>
      </p:sp>
      <p:sp>
        <p:nvSpPr>
          <p:cNvPr id="3" name="Content Placeholder 2">
            <a:extLst>
              <a:ext uri="{FF2B5EF4-FFF2-40B4-BE49-F238E27FC236}">
                <a16:creationId xmlns:a16="http://schemas.microsoft.com/office/drawing/2014/main" id="{3A6683D7-294E-40FF-A461-3E615351F5AB}"/>
              </a:ext>
            </a:extLst>
          </p:cNvPr>
          <p:cNvSpPr>
            <a:spLocks noGrp="1"/>
          </p:cNvSpPr>
          <p:nvPr>
            <p:ph idx="1"/>
          </p:nvPr>
        </p:nvSpPr>
        <p:spPr/>
        <p:txBody>
          <a:bodyPr/>
          <a:lstStyle/>
          <a:p>
            <a:r>
              <a:rPr lang="en-US" dirty="0"/>
              <a:t>Not a lot of data</a:t>
            </a:r>
          </a:p>
          <a:p>
            <a:r>
              <a:rPr lang="en-US" dirty="0"/>
              <a:t>Most cards in 2016 and 2019</a:t>
            </a:r>
          </a:p>
          <a:p>
            <a:r>
              <a:rPr lang="en-US" dirty="0"/>
              <a:t>Only Rank with no 2020 cards</a:t>
            </a:r>
          </a:p>
        </p:txBody>
      </p:sp>
      <p:pic>
        <p:nvPicPr>
          <p:cNvPr id="5" name="Picture 4">
            <a:extLst>
              <a:ext uri="{FF2B5EF4-FFF2-40B4-BE49-F238E27FC236}">
                <a16:creationId xmlns:a16="http://schemas.microsoft.com/office/drawing/2014/main" id="{C55B146E-67E0-46CC-BAD1-E7B269EBF155}"/>
              </a:ext>
            </a:extLst>
          </p:cNvPr>
          <p:cNvPicPr>
            <a:picLocks noChangeAspect="1"/>
          </p:cNvPicPr>
          <p:nvPr/>
        </p:nvPicPr>
        <p:blipFill rotWithShape="1">
          <a:blip r:embed="rId2">
            <a:extLst>
              <a:ext uri="{28A0092B-C50C-407E-A947-70E740481C1C}">
                <a14:useLocalDpi xmlns:a14="http://schemas.microsoft.com/office/drawing/2010/main" val="0"/>
              </a:ext>
            </a:extLst>
          </a:blip>
          <a:srcRect l="403"/>
          <a:stretch/>
        </p:blipFill>
        <p:spPr>
          <a:xfrm>
            <a:off x="5690586" y="0"/>
            <a:ext cx="5423723" cy="4178546"/>
          </a:xfrm>
          <a:prstGeom prst="rect">
            <a:avLst/>
          </a:prstGeom>
        </p:spPr>
      </p:pic>
      <p:pic>
        <p:nvPicPr>
          <p:cNvPr id="7" name="Picture 6">
            <a:extLst>
              <a:ext uri="{FF2B5EF4-FFF2-40B4-BE49-F238E27FC236}">
                <a16:creationId xmlns:a16="http://schemas.microsoft.com/office/drawing/2014/main" id="{0FEEC620-C577-4DA0-926D-BD01D3D16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038" y="4178546"/>
            <a:ext cx="6372191" cy="1446399"/>
          </a:xfrm>
          <a:prstGeom prst="rect">
            <a:avLst/>
          </a:prstGeom>
        </p:spPr>
      </p:pic>
      <p:pic>
        <p:nvPicPr>
          <p:cNvPr id="9" name="Picture 8">
            <a:extLst>
              <a:ext uri="{FF2B5EF4-FFF2-40B4-BE49-F238E27FC236}">
                <a16:creationId xmlns:a16="http://schemas.microsoft.com/office/drawing/2014/main" id="{175C5976-1F88-403B-A386-055100D0F2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447" y="4116664"/>
            <a:ext cx="3432641" cy="1570162"/>
          </a:xfrm>
          <a:prstGeom prst="rect">
            <a:avLst/>
          </a:prstGeom>
        </p:spPr>
      </p:pic>
    </p:spTree>
    <p:extLst>
      <p:ext uri="{BB962C8B-B14F-4D97-AF65-F5344CB8AC3E}">
        <p14:creationId xmlns:p14="http://schemas.microsoft.com/office/powerpoint/2010/main" val="13633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73C9-A573-4644-BFF6-48E2F3AE520F}"/>
              </a:ext>
            </a:extLst>
          </p:cNvPr>
          <p:cNvSpPr>
            <a:spLocks noGrp="1"/>
          </p:cNvSpPr>
          <p:nvPr>
            <p:ph type="title"/>
          </p:nvPr>
        </p:nvSpPr>
        <p:spPr/>
        <p:txBody>
          <a:bodyPr/>
          <a:lstStyle/>
          <a:p>
            <a:r>
              <a:rPr lang="en-US" dirty="0" err="1"/>
              <a:t>A_Rank</a:t>
            </a:r>
            <a:endParaRPr lang="en-US" dirty="0"/>
          </a:p>
        </p:txBody>
      </p:sp>
      <p:sp>
        <p:nvSpPr>
          <p:cNvPr id="3" name="Content Placeholder 2">
            <a:extLst>
              <a:ext uri="{FF2B5EF4-FFF2-40B4-BE49-F238E27FC236}">
                <a16:creationId xmlns:a16="http://schemas.microsoft.com/office/drawing/2014/main" id="{AF07EB09-83B8-4E36-860A-B98BCD9049DA}"/>
              </a:ext>
            </a:extLst>
          </p:cNvPr>
          <p:cNvSpPr>
            <a:spLocks noGrp="1"/>
          </p:cNvSpPr>
          <p:nvPr>
            <p:ph idx="1"/>
          </p:nvPr>
        </p:nvSpPr>
        <p:spPr/>
        <p:txBody>
          <a:bodyPr/>
          <a:lstStyle/>
          <a:p>
            <a:r>
              <a:rPr lang="en-US" dirty="0"/>
              <a:t>Gap between 2017 and 2018</a:t>
            </a:r>
          </a:p>
          <a:p>
            <a:endParaRPr lang="en-US" dirty="0"/>
          </a:p>
        </p:txBody>
      </p:sp>
      <p:pic>
        <p:nvPicPr>
          <p:cNvPr id="7" name="Picture 6">
            <a:extLst>
              <a:ext uri="{FF2B5EF4-FFF2-40B4-BE49-F238E27FC236}">
                <a16:creationId xmlns:a16="http://schemas.microsoft.com/office/drawing/2014/main" id="{5F9AB279-65F9-47ED-B877-2B5DE630F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552" y="125552"/>
            <a:ext cx="5479255" cy="3878916"/>
          </a:xfrm>
          <a:prstGeom prst="rect">
            <a:avLst/>
          </a:prstGeom>
        </p:spPr>
      </p:pic>
      <p:pic>
        <p:nvPicPr>
          <p:cNvPr id="9" name="Picture 8">
            <a:extLst>
              <a:ext uri="{FF2B5EF4-FFF2-40B4-BE49-F238E27FC236}">
                <a16:creationId xmlns:a16="http://schemas.microsoft.com/office/drawing/2014/main" id="{9B3CE215-C507-4A55-8A65-69CDA0699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5486" y="4004467"/>
            <a:ext cx="6564315" cy="1454223"/>
          </a:xfrm>
          <a:prstGeom prst="rect">
            <a:avLst/>
          </a:prstGeom>
        </p:spPr>
      </p:pic>
      <p:pic>
        <p:nvPicPr>
          <p:cNvPr id="11" name="Picture 10">
            <a:extLst>
              <a:ext uri="{FF2B5EF4-FFF2-40B4-BE49-F238E27FC236}">
                <a16:creationId xmlns:a16="http://schemas.microsoft.com/office/drawing/2014/main" id="{D62B1BB9-5187-406B-B356-8612D660A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639" y="3904027"/>
            <a:ext cx="3068834" cy="1586772"/>
          </a:xfrm>
          <a:prstGeom prst="rect">
            <a:avLst/>
          </a:prstGeom>
        </p:spPr>
      </p:pic>
    </p:spTree>
    <p:extLst>
      <p:ext uri="{BB962C8B-B14F-4D97-AF65-F5344CB8AC3E}">
        <p14:creationId xmlns:p14="http://schemas.microsoft.com/office/powerpoint/2010/main" val="87753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15869-48B9-4502-9C27-05DFEC2FF796}"/>
              </a:ext>
            </a:extLst>
          </p:cNvPr>
          <p:cNvSpPr>
            <a:spLocks noGrp="1"/>
          </p:cNvSpPr>
          <p:nvPr>
            <p:ph type="title"/>
          </p:nvPr>
        </p:nvSpPr>
        <p:spPr/>
        <p:txBody>
          <a:bodyPr/>
          <a:lstStyle/>
          <a:p>
            <a:r>
              <a:rPr lang="en-US" dirty="0" err="1"/>
              <a:t>B_Rank</a:t>
            </a:r>
            <a:endParaRPr lang="en-US" dirty="0"/>
          </a:p>
        </p:txBody>
      </p:sp>
      <p:sp>
        <p:nvSpPr>
          <p:cNvPr id="3" name="Content Placeholder 2">
            <a:extLst>
              <a:ext uri="{FF2B5EF4-FFF2-40B4-BE49-F238E27FC236}">
                <a16:creationId xmlns:a16="http://schemas.microsoft.com/office/drawing/2014/main" id="{8DF9954E-6DDC-4333-BCE7-BB300DBC6729}"/>
              </a:ext>
            </a:extLst>
          </p:cNvPr>
          <p:cNvSpPr>
            <a:spLocks noGrp="1"/>
          </p:cNvSpPr>
          <p:nvPr>
            <p:ph idx="1"/>
          </p:nvPr>
        </p:nvSpPr>
        <p:spPr/>
        <p:txBody>
          <a:bodyPr/>
          <a:lstStyle/>
          <a:p>
            <a:r>
              <a:rPr lang="en-US" dirty="0"/>
              <a:t>A lot more diverse values</a:t>
            </a:r>
          </a:p>
          <a:p>
            <a:r>
              <a:rPr lang="en-US" dirty="0"/>
              <a:t>1</a:t>
            </a:r>
            <a:r>
              <a:rPr lang="en-US" baseline="30000" dirty="0"/>
              <a:t>st</a:t>
            </a:r>
            <a:r>
              <a:rPr lang="en-US" dirty="0"/>
              <a:t> card made before 2000</a:t>
            </a:r>
          </a:p>
          <a:p>
            <a:r>
              <a:rPr lang="en-US" dirty="0"/>
              <a:t>Majority 2015 and beyond</a:t>
            </a:r>
          </a:p>
        </p:txBody>
      </p:sp>
      <p:pic>
        <p:nvPicPr>
          <p:cNvPr id="5" name="Picture 4">
            <a:extLst>
              <a:ext uri="{FF2B5EF4-FFF2-40B4-BE49-F238E27FC236}">
                <a16:creationId xmlns:a16="http://schemas.microsoft.com/office/drawing/2014/main" id="{9F2A46CD-4674-4D8E-80C4-58443CB20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552" y="72207"/>
            <a:ext cx="5631668" cy="3932261"/>
          </a:xfrm>
          <a:prstGeom prst="rect">
            <a:avLst/>
          </a:prstGeom>
        </p:spPr>
      </p:pic>
      <p:pic>
        <p:nvPicPr>
          <p:cNvPr id="7" name="Picture 6">
            <a:extLst>
              <a:ext uri="{FF2B5EF4-FFF2-40B4-BE49-F238E27FC236}">
                <a16:creationId xmlns:a16="http://schemas.microsoft.com/office/drawing/2014/main" id="{602E9867-F4EE-4271-8E04-D93A2FA20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3737" y="3969831"/>
            <a:ext cx="6637484" cy="1488859"/>
          </a:xfrm>
          <a:prstGeom prst="rect">
            <a:avLst/>
          </a:prstGeom>
        </p:spPr>
      </p:pic>
      <p:pic>
        <p:nvPicPr>
          <p:cNvPr id="9" name="Picture 8">
            <a:extLst>
              <a:ext uri="{FF2B5EF4-FFF2-40B4-BE49-F238E27FC236}">
                <a16:creationId xmlns:a16="http://schemas.microsoft.com/office/drawing/2014/main" id="{04811D45-65E9-4304-B4D1-FC5BD1CD2D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660" y="3969831"/>
            <a:ext cx="3350614" cy="1606576"/>
          </a:xfrm>
          <a:prstGeom prst="rect">
            <a:avLst/>
          </a:prstGeom>
        </p:spPr>
      </p:pic>
    </p:spTree>
    <p:extLst>
      <p:ext uri="{BB962C8B-B14F-4D97-AF65-F5344CB8AC3E}">
        <p14:creationId xmlns:p14="http://schemas.microsoft.com/office/powerpoint/2010/main" val="1959029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117C-EB70-46F8-8B98-A5EB83DEE118}"/>
              </a:ext>
            </a:extLst>
          </p:cNvPr>
          <p:cNvSpPr>
            <a:spLocks noGrp="1"/>
          </p:cNvSpPr>
          <p:nvPr>
            <p:ph type="title"/>
          </p:nvPr>
        </p:nvSpPr>
        <p:spPr/>
        <p:txBody>
          <a:bodyPr/>
          <a:lstStyle/>
          <a:p>
            <a:r>
              <a:rPr lang="en-US" dirty="0" err="1"/>
              <a:t>C_Rank</a:t>
            </a:r>
            <a:endParaRPr lang="en-US" dirty="0"/>
          </a:p>
        </p:txBody>
      </p:sp>
      <p:sp>
        <p:nvSpPr>
          <p:cNvPr id="3" name="Content Placeholder 2">
            <a:extLst>
              <a:ext uri="{FF2B5EF4-FFF2-40B4-BE49-F238E27FC236}">
                <a16:creationId xmlns:a16="http://schemas.microsoft.com/office/drawing/2014/main" id="{205D29A2-A2A6-4737-B66F-9FFA2B498A48}"/>
              </a:ext>
            </a:extLst>
          </p:cNvPr>
          <p:cNvSpPr>
            <a:spLocks noGrp="1"/>
          </p:cNvSpPr>
          <p:nvPr>
            <p:ph idx="1"/>
          </p:nvPr>
        </p:nvSpPr>
        <p:spPr/>
        <p:txBody>
          <a:bodyPr/>
          <a:lstStyle/>
          <a:p>
            <a:r>
              <a:rPr lang="en-US" dirty="0"/>
              <a:t>Lowest is above 2000</a:t>
            </a:r>
          </a:p>
          <a:p>
            <a:r>
              <a:rPr lang="en-US" dirty="0"/>
              <a:t>most values in 2018</a:t>
            </a:r>
          </a:p>
        </p:txBody>
      </p:sp>
      <p:pic>
        <p:nvPicPr>
          <p:cNvPr id="5" name="Picture 4">
            <a:extLst>
              <a:ext uri="{FF2B5EF4-FFF2-40B4-BE49-F238E27FC236}">
                <a16:creationId xmlns:a16="http://schemas.microsoft.com/office/drawing/2014/main" id="{0161F887-D453-4798-A71F-04A905FC4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9398" y="0"/>
            <a:ext cx="5486875" cy="4008467"/>
          </a:xfrm>
          <a:prstGeom prst="rect">
            <a:avLst/>
          </a:prstGeom>
        </p:spPr>
      </p:pic>
      <p:pic>
        <p:nvPicPr>
          <p:cNvPr id="7" name="Picture 6">
            <a:extLst>
              <a:ext uri="{FF2B5EF4-FFF2-40B4-BE49-F238E27FC236}">
                <a16:creationId xmlns:a16="http://schemas.microsoft.com/office/drawing/2014/main" id="{6EE745C9-AF68-49BF-86E1-D4293EB03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2835" y="4004468"/>
            <a:ext cx="6553437" cy="1411383"/>
          </a:xfrm>
          <a:prstGeom prst="rect">
            <a:avLst/>
          </a:prstGeom>
        </p:spPr>
      </p:pic>
      <p:pic>
        <p:nvPicPr>
          <p:cNvPr id="9" name="Picture 8">
            <a:extLst>
              <a:ext uri="{FF2B5EF4-FFF2-40B4-BE49-F238E27FC236}">
                <a16:creationId xmlns:a16="http://schemas.microsoft.com/office/drawing/2014/main" id="{98B41D07-9F44-4851-98FF-DC7F593EC3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188" y="3960305"/>
            <a:ext cx="3164554" cy="1553804"/>
          </a:xfrm>
          <a:prstGeom prst="rect">
            <a:avLst/>
          </a:prstGeom>
        </p:spPr>
      </p:pic>
    </p:spTree>
    <p:extLst>
      <p:ext uri="{BB962C8B-B14F-4D97-AF65-F5344CB8AC3E}">
        <p14:creationId xmlns:p14="http://schemas.microsoft.com/office/powerpoint/2010/main" val="979870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43F1-F851-4114-855F-254302B3BAB7}"/>
              </a:ext>
            </a:extLst>
          </p:cNvPr>
          <p:cNvSpPr>
            <a:spLocks noGrp="1"/>
          </p:cNvSpPr>
          <p:nvPr>
            <p:ph type="title"/>
          </p:nvPr>
        </p:nvSpPr>
        <p:spPr/>
        <p:txBody>
          <a:bodyPr/>
          <a:lstStyle/>
          <a:p>
            <a:r>
              <a:rPr lang="en-US" dirty="0" err="1"/>
              <a:t>D_Rank</a:t>
            </a:r>
            <a:endParaRPr lang="en-US" dirty="0"/>
          </a:p>
        </p:txBody>
      </p:sp>
      <p:sp>
        <p:nvSpPr>
          <p:cNvPr id="3" name="Content Placeholder 2">
            <a:extLst>
              <a:ext uri="{FF2B5EF4-FFF2-40B4-BE49-F238E27FC236}">
                <a16:creationId xmlns:a16="http://schemas.microsoft.com/office/drawing/2014/main" id="{450A8DAB-BE85-475C-9538-A9AC1201D4DC}"/>
              </a:ext>
            </a:extLst>
          </p:cNvPr>
          <p:cNvSpPr>
            <a:spLocks noGrp="1"/>
          </p:cNvSpPr>
          <p:nvPr>
            <p:ph idx="1"/>
          </p:nvPr>
        </p:nvSpPr>
        <p:spPr/>
        <p:txBody>
          <a:bodyPr/>
          <a:lstStyle/>
          <a:p>
            <a:r>
              <a:rPr lang="en-US" dirty="0"/>
              <a:t>Back down to 2000</a:t>
            </a:r>
          </a:p>
          <a:p>
            <a:r>
              <a:rPr lang="en-US" dirty="0"/>
              <a:t>Majority again in 2019</a:t>
            </a:r>
          </a:p>
        </p:txBody>
      </p:sp>
      <p:pic>
        <p:nvPicPr>
          <p:cNvPr id="5" name="Picture 4">
            <a:extLst>
              <a:ext uri="{FF2B5EF4-FFF2-40B4-BE49-F238E27FC236}">
                <a16:creationId xmlns:a16="http://schemas.microsoft.com/office/drawing/2014/main" id="{F0B94FEA-1AD2-4E6F-8FC5-3B308133F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1910" y="0"/>
            <a:ext cx="5524979" cy="3917019"/>
          </a:xfrm>
          <a:prstGeom prst="rect">
            <a:avLst/>
          </a:prstGeom>
        </p:spPr>
      </p:pic>
      <p:pic>
        <p:nvPicPr>
          <p:cNvPr id="7" name="Picture 6">
            <a:extLst>
              <a:ext uri="{FF2B5EF4-FFF2-40B4-BE49-F238E27FC236}">
                <a16:creationId xmlns:a16="http://schemas.microsoft.com/office/drawing/2014/main" id="{DAE3A56C-8B56-4E50-BA98-B4166CCD9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783" y="3917019"/>
            <a:ext cx="6204326" cy="1417908"/>
          </a:xfrm>
          <a:prstGeom prst="rect">
            <a:avLst/>
          </a:prstGeom>
        </p:spPr>
      </p:pic>
      <p:pic>
        <p:nvPicPr>
          <p:cNvPr id="9" name="Picture 8">
            <a:extLst>
              <a:ext uri="{FF2B5EF4-FFF2-40B4-BE49-F238E27FC236}">
                <a16:creationId xmlns:a16="http://schemas.microsoft.com/office/drawing/2014/main" id="{7BE519F4-ED3F-48B9-B4BE-1C3FD93D4F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676" y="3902243"/>
            <a:ext cx="3239288" cy="1606824"/>
          </a:xfrm>
          <a:prstGeom prst="rect">
            <a:avLst/>
          </a:prstGeom>
        </p:spPr>
      </p:pic>
    </p:spTree>
    <p:extLst>
      <p:ext uri="{BB962C8B-B14F-4D97-AF65-F5344CB8AC3E}">
        <p14:creationId xmlns:p14="http://schemas.microsoft.com/office/powerpoint/2010/main" val="290379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A9DF-074D-40A9-88D7-8B950D6F982F}"/>
              </a:ext>
            </a:extLst>
          </p:cNvPr>
          <p:cNvSpPr>
            <a:spLocks noGrp="1"/>
          </p:cNvSpPr>
          <p:nvPr>
            <p:ph type="title"/>
          </p:nvPr>
        </p:nvSpPr>
        <p:spPr/>
        <p:txBody>
          <a:bodyPr/>
          <a:lstStyle/>
          <a:p>
            <a:r>
              <a:rPr lang="en-US" dirty="0" err="1"/>
              <a:t>F_Rank</a:t>
            </a:r>
            <a:endParaRPr lang="en-US" dirty="0"/>
          </a:p>
        </p:txBody>
      </p:sp>
      <p:sp>
        <p:nvSpPr>
          <p:cNvPr id="3" name="Content Placeholder 2">
            <a:extLst>
              <a:ext uri="{FF2B5EF4-FFF2-40B4-BE49-F238E27FC236}">
                <a16:creationId xmlns:a16="http://schemas.microsoft.com/office/drawing/2014/main" id="{CE3BDC7A-8F3F-4030-B5F5-221E5386882C}"/>
              </a:ext>
            </a:extLst>
          </p:cNvPr>
          <p:cNvSpPr>
            <a:spLocks noGrp="1"/>
          </p:cNvSpPr>
          <p:nvPr>
            <p:ph idx="1"/>
          </p:nvPr>
        </p:nvSpPr>
        <p:spPr/>
        <p:txBody>
          <a:bodyPr/>
          <a:lstStyle/>
          <a:p>
            <a:r>
              <a:rPr lang="en-US" dirty="0"/>
              <a:t>A lot of values</a:t>
            </a:r>
          </a:p>
          <a:p>
            <a:r>
              <a:rPr lang="en-US" dirty="0"/>
              <a:t>Lowest min values</a:t>
            </a:r>
          </a:p>
          <a:p>
            <a:r>
              <a:rPr lang="en-US" dirty="0"/>
              <a:t>Most amount of values</a:t>
            </a:r>
          </a:p>
        </p:txBody>
      </p:sp>
      <p:pic>
        <p:nvPicPr>
          <p:cNvPr id="7" name="Picture 6">
            <a:extLst>
              <a:ext uri="{FF2B5EF4-FFF2-40B4-BE49-F238E27FC236}">
                <a16:creationId xmlns:a16="http://schemas.microsoft.com/office/drawing/2014/main" id="{B2373A3E-BFE8-487D-85B8-70BD31F63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4395" y="56844"/>
            <a:ext cx="5395428" cy="3406435"/>
          </a:xfrm>
          <a:prstGeom prst="rect">
            <a:avLst/>
          </a:prstGeom>
        </p:spPr>
      </p:pic>
      <p:pic>
        <p:nvPicPr>
          <p:cNvPr id="9" name="Picture 8">
            <a:extLst>
              <a:ext uri="{FF2B5EF4-FFF2-40B4-BE49-F238E27FC236}">
                <a16:creationId xmlns:a16="http://schemas.microsoft.com/office/drawing/2014/main" id="{39430D9C-54D1-46BA-A68A-DA47FF707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3945" y="3428999"/>
            <a:ext cx="6185878" cy="1530927"/>
          </a:xfrm>
          <a:prstGeom prst="rect">
            <a:avLst/>
          </a:prstGeom>
        </p:spPr>
      </p:pic>
      <p:pic>
        <p:nvPicPr>
          <p:cNvPr id="11" name="Picture 10">
            <a:extLst>
              <a:ext uri="{FF2B5EF4-FFF2-40B4-BE49-F238E27FC236}">
                <a16:creationId xmlns:a16="http://schemas.microsoft.com/office/drawing/2014/main" id="{8F9E929C-0319-4919-8917-1A0883973C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765" y="3387078"/>
            <a:ext cx="3278489" cy="1613086"/>
          </a:xfrm>
          <a:prstGeom prst="rect">
            <a:avLst/>
          </a:prstGeom>
        </p:spPr>
      </p:pic>
    </p:spTree>
    <p:extLst>
      <p:ext uri="{BB962C8B-B14F-4D97-AF65-F5344CB8AC3E}">
        <p14:creationId xmlns:p14="http://schemas.microsoft.com/office/powerpoint/2010/main" val="195142093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295</TotalTime>
  <Words>379</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Schoolbook</vt:lpstr>
      <vt:lpstr>Wingdings 2</vt:lpstr>
      <vt:lpstr>View</vt:lpstr>
      <vt:lpstr>Final Project</vt:lpstr>
      <vt:lpstr>Project idea</vt:lpstr>
      <vt:lpstr>Before we begin</vt:lpstr>
      <vt:lpstr>S_Rank</vt:lpstr>
      <vt:lpstr>A_Rank</vt:lpstr>
      <vt:lpstr>B_Rank</vt:lpstr>
      <vt:lpstr>C_Rank</vt:lpstr>
      <vt:lpstr>D_Rank</vt:lpstr>
      <vt:lpstr>F_Rank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Hunter Bruso</dc:creator>
  <cp:lastModifiedBy>Hunter Bruso</cp:lastModifiedBy>
  <cp:revision>1</cp:revision>
  <dcterms:created xsi:type="dcterms:W3CDTF">2021-08-11T15:12:56Z</dcterms:created>
  <dcterms:modified xsi:type="dcterms:W3CDTF">2021-08-11T20:08:46Z</dcterms:modified>
</cp:coreProperties>
</file>