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9"/>
  </p:notesMasterIdLst>
  <p:sldIdLst>
    <p:sldId id="256" r:id="rId2"/>
    <p:sldId id="257" r:id="rId3"/>
    <p:sldId id="258" r:id="rId4"/>
    <p:sldId id="271" r:id="rId5"/>
    <p:sldId id="259" r:id="rId6"/>
    <p:sldId id="261" r:id="rId7"/>
    <p:sldId id="263" r:id="rId8"/>
    <p:sldId id="273" r:id="rId9"/>
    <p:sldId id="268" r:id="rId10"/>
    <p:sldId id="267" r:id="rId11"/>
    <p:sldId id="272" r:id="rId12"/>
    <p:sldId id="260" r:id="rId13"/>
    <p:sldId id="274" r:id="rId14"/>
    <p:sldId id="269" r:id="rId15"/>
    <p:sldId id="270" r:id="rId16"/>
    <p:sldId id="266"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4266" autoAdjust="0"/>
  </p:normalViewPr>
  <p:slideViewPr>
    <p:cSldViewPr snapToGrid="0">
      <p:cViewPr varScale="1">
        <p:scale>
          <a:sx n="84" d="100"/>
          <a:sy n="84" d="100"/>
        </p:scale>
        <p:origin x="9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A9BC-9AD8-4519-9CFD-AD200219B98E}"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760FC-FCF3-40FE-9C29-09AB15CCD1F8}" type="slidenum">
              <a:rPr lang="en-US" smtClean="0"/>
              <a:t>‹#›</a:t>
            </a:fld>
            <a:endParaRPr lang="en-US"/>
          </a:p>
        </p:txBody>
      </p:sp>
    </p:spTree>
    <p:extLst>
      <p:ext uri="{BB962C8B-B14F-4D97-AF65-F5344CB8AC3E}">
        <p14:creationId xmlns:p14="http://schemas.microsoft.com/office/powerpoint/2010/main" val="198746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Ray tracing is a rendering technique that can simulate lighting of a scene or objects more realistically by rendering physically reflections, refractions, shadows, and indirect lighting.</a:t>
            </a:r>
          </a:p>
          <a:p>
            <a:pPr marL="171450" indent="-171450">
              <a:buFont typeface="Arial" panose="020B0604020202020204" pitchFamily="34" charset="0"/>
              <a:buChar char="•"/>
            </a:pPr>
            <a:r>
              <a:rPr lang="en-US" dirty="0"/>
              <a:t>The way this is done is by tracing the path of light from the camera’s view through the 2D place (Or plane of pixels) into the 3D scene and back to the source of light.</a:t>
            </a:r>
          </a:p>
          <a:p>
            <a:pPr marL="171450" indent="-171450">
              <a:buFont typeface="Arial" panose="020B0604020202020204" pitchFamily="34" charset="0"/>
              <a:buChar char="•"/>
            </a:pPr>
            <a:r>
              <a:rPr lang="en-US" dirty="0"/>
              <a:t>Light has to deal with multiple different kinds of interactions such as:</a:t>
            </a:r>
          </a:p>
          <a:p>
            <a:pPr marL="628650" lvl="1" indent="-171450">
              <a:buFont typeface="Arial" panose="020B0604020202020204" pitchFamily="34" charset="0"/>
              <a:buChar char="•"/>
            </a:pPr>
            <a:r>
              <a:rPr lang="en-US" dirty="0"/>
              <a:t>Shadows from the objects.</a:t>
            </a:r>
          </a:p>
          <a:p>
            <a:pPr marL="628650" lvl="1" indent="-171450">
              <a:buFont typeface="Arial" panose="020B0604020202020204" pitchFamily="34" charset="0"/>
              <a:buChar char="•"/>
            </a:pPr>
            <a:r>
              <a:rPr lang="en-US" dirty="0"/>
              <a:t>Light reflecting off of the object to other objects.</a:t>
            </a:r>
          </a:p>
          <a:p>
            <a:pPr marL="628650" lvl="1" indent="-171450">
              <a:buFont typeface="Arial" panose="020B0604020202020204" pitchFamily="34" charset="0"/>
              <a:buChar char="•"/>
            </a:pPr>
            <a:r>
              <a:rPr lang="en-US" dirty="0"/>
              <a:t>Or passing through transparent objects with refractions.</a:t>
            </a:r>
          </a:p>
          <a:p>
            <a:pPr marL="171450" lvl="0" indent="-171450">
              <a:buFont typeface="Arial" panose="020B0604020202020204" pitchFamily="34" charset="0"/>
              <a:buChar char="•"/>
            </a:pPr>
            <a:r>
              <a:rPr lang="en-US" dirty="0"/>
              <a:t>All of these interactions determine each pixel’s color that will be displayed.</a:t>
            </a:r>
          </a:p>
          <a:p>
            <a:pPr marL="171450" lvl="0" indent="-171450">
              <a:buFont typeface="Arial" panose="020B0604020202020204" pitchFamily="34" charset="0"/>
              <a:buChar char="•"/>
            </a:pPr>
            <a:r>
              <a:rPr lang="en-US" dirty="0"/>
              <a:t>It can be very computationally intensive to do all of this at once, so it focuses on one pixel at a time typically.</a:t>
            </a:r>
          </a:p>
          <a:p>
            <a:pPr marL="171450" lvl="0" indent="-171450">
              <a:buFont typeface="Arial" panose="020B0604020202020204" pitchFamily="34" charset="0"/>
              <a:buChar char="•"/>
            </a:pPr>
            <a:r>
              <a:rPr lang="en-US" dirty="0"/>
              <a:t>There are some different types that are connected to ray tracing such as:</a:t>
            </a:r>
          </a:p>
          <a:p>
            <a:pPr marL="628650" lvl="1" indent="-171450">
              <a:buFont typeface="Arial" panose="020B0604020202020204" pitchFamily="34" charset="0"/>
              <a:buChar char="•"/>
            </a:pPr>
            <a:r>
              <a:rPr lang="en-US" dirty="0"/>
              <a:t>Ray casting: The process in ray tracing that shoots 1 or more rays from the camera through each pixel in an image plane, and then tests to see if the rays intersect any primitives in the scene.</a:t>
            </a:r>
          </a:p>
          <a:p>
            <a:pPr marL="1085850" lvl="2" indent="-171450">
              <a:buFont typeface="Arial" panose="020B0604020202020204" pitchFamily="34" charset="0"/>
              <a:buChar char="•"/>
            </a:pPr>
            <a:r>
              <a:rPr lang="en-US" dirty="0"/>
              <a:t>Primitive: Shape for which a ray-shape intersection routine has been written. (How rays are being created such as triangles)</a:t>
            </a:r>
          </a:p>
          <a:p>
            <a:pPr marL="628650" lvl="1" indent="-171450">
              <a:buFont typeface="Arial" panose="020B0604020202020204" pitchFamily="34" charset="0"/>
              <a:buChar char="•"/>
            </a:pPr>
            <a:r>
              <a:rPr lang="en-US" dirty="0"/>
              <a:t>Path Tracing: Higher form of ray tracing that traces many rays through each pixel and follows through each bounce off before reaching the light source to collect color and lighting information.</a:t>
            </a:r>
          </a:p>
          <a:p>
            <a:pPr marL="171450" lvl="0" indent="-171450">
              <a:buFont typeface="Arial" panose="020B0604020202020204" pitchFamily="34" charset="0"/>
              <a:buChar char="•"/>
            </a:pPr>
            <a:r>
              <a:rPr lang="en-US" dirty="0"/>
              <a:t>During this project, I focused on testing 3 different types of ray tracing to see what the differences are and how quantum computing can help us with rendering.</a:t>
            </a:r>
          </a:p>
        </p:txBody>
      </p:sp>
      <p:sp>
        <p:nvSpPr>
          <p:cNvPr id="4" name="Slide Number Placeholder 3"/>
          <p:cNvSpPr>
            <a:spLocks noGrp="1"/>
          </p:cNvSpPr>
          <p:nvPr>
            <p:ph type="sldNum" sz="quarter" idx="5"/>
          </p:nvPr>
        </p:nvSpPr>
        <p:spPr/>
        <p:txBody>
          <a:bodyPr/>
          <a:lstStyle/>
          <a:p>
            <a:fld id="{C2D760FC-FCF3-40FE-9C29-09AB15CCD1F8}" type="slidenum">
              <a:rPr lang="en-US" smtClean="0"/>
              <a:t>2</a:t>
            </a:fld>
            <a:endParaRPr lang="en-US"/>
          </a:p>
        </p:txBody>
      </p:sp>
    </p:spTree>
    <p:extLst>
      <p:ext uri="{BB962C8B-B14F-4D97-AF65-F5344CB8AC3E}">
        <p14:creationId xmlns:p14="http://schemas.microsoft.com/office/powerpoint/2010/main" val="615081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a higher-level result of using QSS compared to classical.</a:t>
            </a:r>
          </a:p>
          <a:p>
            <a:pPr marL="628650" lvl="1" indent="-171450">
              <a:buFont typeface="Arial" panose="020B0604020202020204" pitchFamily="34" charset="0"/>
              <a:buChar char="•"/>
            </a:pPr>
            <a:r>
              <a:rPr lang="en-US" dirty="0"/>
              <a:t>Overall, we reduce the noise of the image and can provide a clear image.</a:t>
            </a:r>
          </a:p>
        </p:txBody>
      </p:sp>
      <p:sp>
        <p:nvSpPr>
          <p:cNvPr id="4" name="Slide Number Placeholder 3"/>
          <p:cNvSpPr>
            <a:spLocks noGrp="1"/>
          </p:cNvSpPr>
          <p:nvPr>
            <p:ph type="sldNum" sz="quarter" idx="5"/>
          </p:nvPr>
        </p:nvSpPr>
        <p:spPr/>
        <p:txBody>
          <a:bodyPr/>
          <a:lstStyle/>
          <a:p>
            <a:fld id="{C2D760FC-FCF3-40FE-9C29-09AB15CCD1F8}" type="slidenum">
              <a:rPr lang="en-US" smtClean="0"/>
              <a:t>11</a:t>
            </a:fld>
            <a:endParaRPr lang="en-US"/>
          </a:p>
        </p:txBody>
      </p:sp>
    </p:spTree>
    <p:extLst>
      <p:ext uri="{BB962C8B-B14F-4D97-AF65-F5344CB8AC3E}">
        <p14:creationId xmlns:p14="http://schemas.microsoft.com/office/powerpoint/2010/main" val="76832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my QSS, I ended up with the following results.</a:t>
            </a:r>
          </a:p>
          <a:p>
            <a:pPr marL="628650" lvl="1" indent="-171450">
              <a:buFont typeface="Arial" panose="020B0604020202020204" pitchFamily="34" charset="0"/>
              <a:buChar char="•"/>
            </a:pPr>
            <a:r>
              <a:rPr lang="en-US" dirty="0"/>
              <a:t>The 1</a:t>
            </a:r>
            <a:r>
              <a:rPr lang="en-US" baseline="30000" dirty="0"/>
              <a:t>st</a:t>
            </a:r>
            <a:r>
              <a:rPr lang="en-US" dirty="0"/>
              <a:t> one was me testing around with getting the circuit prepared. I had not added Grover’s yet, so it produced something similar to this.</a:t>
            </a:r>
          </a:p>
          <a:p>
            <a:pPr marL="628650" lvl="1" indent="-171450">
              <a:buFont typeface="Arial" panose="020B0604020202020204" pitchFamily="34" charset="0"/>
              <a:buChar char="•"/>
            </a:pPr>
            <a:r>
              <a:rPr lang="en-US" dirty="0"/>
              <a:t>In the second, I had messed up lighting, so the pixels always appeared darker.</a:t>
            </a:r>
          </a:p>
          <a:p>
            <a:pPr marL="628650" lvl="1" indent="-171450">
              <a:buFont typeface="Arial" panose="020B0604020202020204" pitchFamily="34" charset="0"/>
              <a:buChar char="•"/>
            </a:pPr>
            <a:r>
              <a:rPr lang="en-US" dirty="0"/>
              <a:t>After fixing that, we got to a really close version. The issue I found was that I did not reduce noise of the image at all.</a:t>
            </a:r>
          </a:p>
          <a:p>
            <a:pPr marL="1085850" lvl="2" indent="-171450">
              <a:buFont typeface="Arial" panose="020B0604020202020204" pitchFamily="34" charset="0"/>
              <a:buChar char="•"/>
            </a:pPr>
            <a:r>
              <a:rPr lang="en-US" dirty="0"/>
              <a:t>Noise comes from the quantum circuit with errors in the gates, how much we sample, etc.</a:t>
            </a:r>
          </a:p>
          <a:p>
            <a:pPr marL="1085850" lvl="2" indent="-171450">
              <a:buFont typeface="Arial" panose="020B0604020202020204" pitchFamily="34" charset="0"/>
              <a:buChar char="•"/>
            </a:pPr>
            <a:r>
              <a:rPr lang="en-US" dirty="0"/>
              <a:t>The color of each pixel is estimated by converting our quantum estimation to a color code for the pixel in a classical sense.</a:t>
            </a:r>
          </a:p>
          <a:p>
            <a:pPr marL="1085850" lvl="2" indent="-171450">
              <a:buFont typeface="Arial" panose="020B0604020202020204" pitchFamily="34" charset="0"/>
              <a:buChar char="•"/>
            </a:pPr>
            <a:r>
              <a:rPr lang="en-US" dirty="0"/>
              <a:t>With it, it was producing the result of [0.5, 0.5, 0.5] when it should have been completely black, or [0, 0, 0].</a:t>
            </a:r>
          </a:p>
          <a:p>
            <a:pPr marL="1085850" lvl="2" indent="-171450">
              <a:buFont typeface="Arial" panose="020B0604020202020204" pitchFamily="34" charset="0"/>
              <a:buChar char="•"/>
            </a:pPr>
            <a:r>
              <a:rPr lang="en-US" dirty="0"/>
              <a:t>I accidently set this value to be reduced by the number of qubits, not the number of samples for quantum super sampling.</a:t>
            </a:r>
          </a:p>
          <a:p>
            <a:pPr marL="1085850" lvl="2" indent="-171450">
              <a:buFont typeface="Arial" panose="020B0604020202020204" pitchFamily="34" charset="0"/>
              <a:buChar char="•"/>
            </a:pPr>
            <a:r>
              <a:rPr lang="en-US" dirty="0"/>
              <a:t>Fixing this, each color value was reduced more depending on the number of samples.</a:t>
            </a:r>
          </a:p>
          <a:p>
            <a:pPr marL="628650" lvl="1" indent="-171450">
              <a:buFont typeface="Arial" panose="020B0604020202020204" pitchFamily="34" charset="0"/>
              <a:buChar char="•"/>
            </a:pPr>
            <a:r>
              <a:rPr lang="en-US" dirty="0"/>
              <a:t>The final image is a correct working version with 10 samples being used.</a:t>
            </a:r>
          </a:p>
        </p:txBody>
      </p:sp>
      <p:sp>
        <p:nvSpPr>
          <p:cNvPr id="4" name="Slide Number Placeholder 3"/>
          <p:cNvSpPr>
            <a:spLocks noGrp="1"/>
          </p:cNvSpPr>
          <p:nvPr>
            <p:ph type="sldNum" sz="quarter" idx="5"/>
          </p:nvPr>
        </p:nvSpPr>
        <p:spPr/>
        <p:txBody>
          <a:bodyPr/>
          <a:lstStyle/>
          <a:p>
            <a:fld id="{C2D760FC-FCF3-40FE-9C29-09AB15CCD1F8}" type="slidenum">
              <a:rPr lang="en-US" smtClean="0"/>
              <a:t>12</a:t>
            </a:fld>
            <a:endParaRPr lang="en-US"/>
          </a:p>
        </p:txBody>
      </p:sp>
    </p:spTree>
    <p:extLst>
      <p:ext uri="{BB962C8B-B14F-4D97-AF65-F5344CB8AC3E}">
        <p14:creationId xmlns:p14="http://schemas.microsoft.com/office/powerpoint/2010/main" val="70118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a version using 50 samples, similar to Monte Carlo, but not much of a difference between the 10 samples and 50 other than 50 is slightly higher quality.</a:t>
            </a:r>
          </a:p>
          <a:p>
            <a:pPr marL="171450" indent="-171450">
              <a:buFont typeface="Arial" panose="020B0604020202020204" pitchFamily="34" charset="0"/>
              <a:buChar char="•"/>
            </a:pPr>
            <a:r>
              <a:rPr lang="en-US" dirty="0"/>
              <a:t>I mostly focused on looking at the 10 sample image but I did want to show this.</a:t>
            </a:r>
          </a:p>
        </p:txBody>
      </p:sp>
      <p:sp>
        <p:nvSpPr>
          <p:cNvPr id="4" name="Slide Number Placeholder 3"/>
          <p:cNvSpPr>
            <a:spLocks noGrp="1"/>
          </p:cNvSpPr>
          <p:nvPr>
            <p:ph type="sldNum" sz="quarter" idx="5"/>
          </p:nvPr>
        </p:nvSpPr>
        <p:spPr/>
        <p:txBody>
          <a:bodyPr/>
          <a:lstStyle/>
          <a:p>
            <a:fld id="{C2D760FC-FCF3-40FE-9C29-09AB15CCD1F8}" type="slidenum">
              <a:rPr lang="en-US" smtClean="0"/>
              <a:t>13</a:t>
            </a:fld>
            <a:endParaRPr lang="en-US"/>
          </a:p>
        </p:txBody>
      </p:sp>
    </p:spTree>
    <p:extLst>
      <p:ext uri="{BB962C8B-B14F-4D97-AF65-F5344CB8AC3E}">
        <p14:creationId xmlns:p14="http://schemas.microsoft.com/office/powerpoint/2010/main" val="164062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QSS advantages over Monte Carlo:</a:t>
            </a:r>
          </a:p>
          <a:p>
            <a:pPr marL="628650" lvl="1" indent="-171450">
              <a:buFont typeface="Arial" panose="020B0604020202020204" pitchFamily="34" charset="0"/>
              <a:buChar char="•"/>
            </a:pPr>
            <a:r>
              <a:rPr lang="en-US" dirty="0"/>
              <a:t>Lower average pixel error for the same number of subpixel evaluations.</a:t>
            </a:r>
          </a:p>
          <a:p>
            <a:pPr marL="628650" lvl="1" indent="-171450">
              <a:buFont typeface="Arial" panose="020B0604020202020204" pitchFamily="34" charset="0"/>
              <a:buChar char="•"/>
            </a:pPr>
            <a:r>
              <a:rPr lang="en-US" dirty="0"/>
              <a:t>Increased number of error-free pixels.</a:t>
            </a:r>
          </a:p>
          <a:p>
            <a:pPr marL="171450" lvl="0" indent="-171450">
              <a:buFont typeface="Arial" panose="020B0604020202020204" pitchFamily="34" charset="0"/>
              <a:buChar char="•"/>
            </a:pPr>
            <a:r>
              <a:rPr lang="en-US" dirty="0"/>
              <a:t>Subpixel is a smaller pixel than what is being displayed.</a:t>
            </a:r>
          </a:p>
        </p:txBody>
      </p:sp>
      <p:sp>
        <p:nvSpPr>
          <p:cNvPr id="4" name="Slide Number Placeholder 3"/>
          <p:cNvSpPr>
            <a:spLocks noGrp="1"/>
          </p:cNvSpPr>
          <p:nvPr>
            <p:ph type="sldNum" sz="quarter" idx="5"/>
          </p:nvPr>
        </p:nvSpPr>
        <p:spPr/>
        <p:txBody>
          <a:bodyPr/>
          <a:lstStyle/>
          <a:p>
            <a:fld id="{C2D760FC-FCF3-40FE-9C29-09AB15CCD1F8}" type="slidenum">
              <a:rPr lang="en-US" smtClean="0"/>
              <a:t>14</a:t>
            </a:fld>
            <a:endParaRPr lang="en-US"/>
          </a:p>
        </p:txBody>
      </p:sp>
    </p:spTree>
    <p:extLst>
      <p:ext uri="{BB962C8B-B14F-4D97-AF65-F5344CB8AC3E}">
        <p14:creationId xmlns:p14="http://schemas.microsoft.com/office/powerpoint/2010/main" val="1430956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results show that QSS was very, very slow in comparison to Monte Carlo, but I would argue that in theory, it should be faster if we were using a quantum computer to handle much of the computation.</a:t>
            </a:r>
          </a:p>
          <a:p>
            <a:pPr marL="171450" indent="-171450">
              <a:buFont typeface="Arial" panose="020B0604020202020204" pitchFamily="34" charset="0"/>
              <a:buChar char="•"/>
            </a:pPr>
            <a:r>
              <a:rPr lang="en-US" dirty="0"/>
              <a:t>There is also most likely some way to optimized my QSS, but I didn’t focus on that too much.</a:t>
            </a:r>
          </a:p>
        </p:txBody>
      </p:sp>
      <p:sp>
        <p:nvSpPr>
          <p:cNvPr id="4" name="Slide Number Placeholder 3"/>
          <p:cNvSpPr>
            <a:spLocks noGrp="1"/>
          </p:cNvSpPr>
          <p:nvPr>
            <p:ph type="sldNum" sz="quarter" idx="5"/>
          </p:nvPr>
        </p:nvSpPr>
        <p:spPr/>
        <p:txBody>
          <a:bodyPr/>
          <a:lstStyle/>
          <a:p>
            <a:fld id="{C2D760FC-FCF3-40FE-9C29-09AB15CCD1F8}" type="slidenum">
              <a:rPr lang="en-US" smtClean="0"/>
              <a:t>16</a:t>
            </a:fld>
            <a:endParaRPr lang="en-US"/>
          </a:p>
        </p:txBody>
      </p:sp>
    </p:spTree>
    <p:extLst>
      <p:ext uri="{BB962C8B-B14F-4D97-AF65-F5344CB8AC3E}">
        <p14:creationId xmlns:p14="http://schemas.microsoft.com/office/powerpoint/2010/main" val="24636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an image of what I originally started with in this.</a:t>
            </a:r>
          </a:p>
          <a:p>
            <a:pPr marL="171450" indent="-171450">
              <a:buFont typeface="Arial" panose="020B0604020202020204" pitchFamily="34" charset="0"/>
              <a:buChar char="•"/>
            </a:pPr>
            <a:r>
              <a:rPr lang="en-US" dirty="0"/>
              <a:t>I originally tried to create a 3D environment similar to the old Doom game where we would trace the environment when moving.</a:t>
            </a:r>
          </a:p>
          <a:p>
            <a:pPr marL="628650" lvl="1" indent="-171450">
              <a:buFont typeface="Arial" panose="020B0604020202020204" pitchFamily="34" charset="0"/>
              <a:buChar char="•"/>
            </a:pPr>
            <a:r>
              <a:rPr lang="en-US" dirty="0"/>
              <a:t>Proved to be very complicated. Finished classical version, but never quantum.</a:t>
            </a:r>
          </a:p>
          <a:p>
            <a:pPr marL="171450" lvl="0" indent="-171450">
              <a:buFont typeface="Arial" panose="020B0604020202020204" pitchFamily="34" charset="0"/>
              <a:buChar char="•"/>
            </a:pPr>
            <a:r>
              <a:rPr lang="en-US" dirty="0"/>
              <a:t>Moved to static image using broken code I found on </a:t>
            </a:r>
            <a:r>
              <a:rPr lang="en-US" dirty="0" err="1"/>
              <a:t>StackOverflow</a:t>
            </a:r>
            <a:r>
              <a:rPr lang="en-US" dirty="0"/>
              <a:t>.</a:t>
            </a:r>
          </a:p>
          <a:p>
            <a:pPr marL="171450" lvl="0" indent="-171450">
              <a:buFont typeface="Arial" panose="020B0604020202020204" pitchFamily="34" charset="0"/>
              <a:buChar char="•"/>
            </a:pPr>
            <a:r>
              <a:rPr lang="en-US" dirty="0"/>
              <a:t>Had to fix their code by changing how light was being reflected by addition with illumination to determine pixel color, rather than multiplication.</a:t>
            </a:r>
          </a:p>
        </p:txBody>
      </p:sp>
      <p:sp>
        <p:nvSpPr>
          <p:cNvPr id="4" name="Slide Number Placeholder 3"/>
          <p:cNvSpPr>
            <a:spLocks noGrp="1"/>
          </p:cNvSpPr>
          <p:nvPr>
            <p:ph type="sldNum" sz="quarter" idx="5"/>
          </p:nvPr>
        </p:nvSpPr>
        <p:spPr/>
        <p:txBody>
          <a:bodyPr/>
          <a:lstStyle/>
          <a:p>
            <a:fld id="{C2D760FC-FCF3-40FE-9C29-09AB15CCD1F8}" type="slidenum">
              <a:rPr lang="en-US" smtClean="0"/>
              <a:t>3</a:t>
            </a:fld>
            <a:endParaRPr lang="en-US"/>
          </a:p>
        </p:txBody>
      </p:sp>
    </p:spTree>
    <p:extLst>
      <p:ext uri="{BB962C8B-B14F-4D97-AF65-F5344CB8AC3E}">
        <p14:creationId xmlns:p14="http://schemas.microsoft.com/office/powerpoint/2010/main" val="160527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what fixing said issue leaves us with.</a:t>
            </a:r>
          </a:p>
          <a:p>
            <a:pPr marL="171450" indent="-171450">
              <a:buFont typeface="Arial" panose="020B0604020202020204" pitchFamily="34" charset="0"/>
              <a:buChar char="•"/>
            </a:pPr>
            <a:r>
              <a:rPr lang="en-US" dirty="0"/>
              <a:t>As you can see, many of the pixels stand out and there is no “shading” in terms of diminishing pixel color.</a:t>
            </a:r>
          </a:p>
          <a:p>
            <a:pPr marL="171450" indent="-171450">
              <a:buFont typeface="Arial" panose="020B0604020202020204" pitchFamily="34" charset="0"/>
              <a:buChar char="•"/>
            </a:pPr>
            <a:r>
              <a:rPr lang="en-US" dirty="0"/>
              <a:t>Think of having it look almost like a gradient between contrasting colors.</a:t>
            </a:r>
          </a:p>
          <a:p>
            <a:pPr marL="171450" indent="-171450">
              <a:buFont typeface="Arial" panose="020B0604020202020204" pitchFamily="34" charset="0"/>
              <a:buChar char="•"/>
            </a:pPr>
            <a:r>
              <a:rPr lang="en-US" dirty="0"/>
              <a:t>In this version, we only look at each pixel once with 1 ray. There is a better way to fix though.</a:t>
            </a:r>
          </a:p>
        </p:txBody>
      </p:sp>
      <p:sp>
        <p:nvSpPr>
          <p:cNvPr id="4" name="Slide Number Placeholder 3"/>
          <p:cNvSpPr>
            <a:spLocks noGrp="1"/>
          </p:cNvSpPr>
          <p:nvPr>
            <p:ph type="sldNum" sz="quarter" idx="5"/>
          </p:nvPr>
        </p:nvSpPr>
        <p:spPr/>
        <p:txBody>
          <a:bodyPr/>
          <a:lstStyle/>
          <a:p>
            <a:fld id="{C2D760FC-FCF3-40FE-9C29-09AB15CCD1F8}" type="slidenum">
              <a:rPr lang="en-US" smtClean="0"/>
              <a:t>4</a:t>
            </a:fld>
            <a:endParaRPr lang="en-US"/>
          </a:p>
        </p:txBody>
      </p:sp>
    </p:spTree>
    <p:extLst>
      <p:ext uri="{BB962C8B-B14F-4D97-AF65-F5344CB8AC3E}">
        <p14:creationId xmlns:p14="http://schemas.microsoft.com/office/powerpoint/2010/main" val="334854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version, we add what we call samples to our program.</a:t>
            </a:r>
          </a:p>
          <a:p>
            <a:pPr marL="171450" indent="-171450">
              <a:buFont typeface="Arial" panose="020B0604020202020204" pitchFamily="34" charset="0"/>
              <a:buChar char="•"/>
            </a:pPr>
            <a:r>
              <a:rPr lang="en-US" dirty="0"/>
              <a:t>Each time we look at a pixel, we also look at N number of other pixels, or samples, randomly to determine what the color should be.</a:t>
            </a:r>
          </a:p>
          <a:p>
            <a:pPr marL="171450" indent="-171450">
              <a:buFont typeface="Arial" panose="020B0604020202020204" pitchFamily="34" charset="0"/>
              <a:buChar char="•"/>
            </a:pPr>
            <a:r>
              <a:rPr lang="en-US" dirty="0"/>
              <a:t>Doing this, we get an idea of what is around us and we can shade our pixel to others around it.</a:t>
            </a:r>
          </a:p>
          <a:p>
            <a:pPr marL="171450" indent="-171450">
              <a:buFont typeface="Arial" panose="020B0604020202020204" pitchFamily="34" charset="0"/>
              <a:buChar char="•"/>
            </a:pPr>
            <a:r>
              <a:rPr lang="en-US" dirty="0"/>
              <a:t>In contrast to the classical version, the red ball is smoother and has an overall cleaner, less pixelated look to it.</a:t>
            </a:r>
          </a:p>
        </p:txBody>
      </p:sp>
      <p:sp>
        <p:nvSpPr>
          <p:cNvPr id="4" name="Slide Number Placeholder 3"/>
          <p:cNvSpPr>
            <a:spLocks noGrp="1"/>
          </p:cNvSpPr>
          <p:nvPr>
            <p:ph type="sldNum" sz="quarter" idx="5"/>
          </p:nvPr>
        </p:nvSpPr>
        <p:spPr/>
        <p:txBody>
          <a:bodyPr/>
          <a:lstStyle/>
          <a:p>
            <a:fld id="{C2D760FC-FCF3-40FE-9C29-09AB15CCD1F8}" type="slidenum">
              <a:rPr lang="en-US" smtClean="0"/>
              <a:t>5</a:t>
            </a:fld>
            <a:endParaRPr lang="en-US"/>
          </a:p>
        </p:txBody>
      </p:sp>
    </p:spTree>
    <p:extLst>
      <p:ext uri="{BB962C8B-B14F-4D97-AF65-F5344CB8AC3E}">
        <p14:creationId xmlns:p14="http://schemas.microsoft.com/office/powerpoint/2010/main" val="36374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Before I get into my quantum version, I wanted to cover the basics of classical vs. quantum ray tracing.</a:t>
            </a:r>
          </a:p>
          <a:p>
            <a:pPr marL="171450" indent="-171450">
              <a:buFont typeface="Arial" panose="020B0604020202020204" pitchFamily="34" charset="0"/>
              <a:buChar char="•"/>
            </a:pPr>
            <a:r>
              <a:rPr lang="en-US" dirty="0"/>
              <a:t>Main difference is that classical path tracing only traces one ray at a time, while quantum ray tracing can trace numerous rays as a superposition in one shot.</a:t>
            </a:r>
          </a:p>
          <a:p>
            <a:pPr marL="171450" indent="-171450">
              <a:buFont typeface="Arial" panose="020B0604020202020204" pitchFamily="34" charset="0"/>
              <a:buChar char="•"/>
            </a:pPr>
            <a:r>
              <a:rPr lang="en-US" dirty="0"/>
              <a:t>Quantum ray tracing typically treats light more in terms of wave functions, rather than classical which treats it as a straight line.</a:t>
            </a:r>
          </a:p>
          <a:p>
            <a:pPr marL="171450" indent="-171450">
              <a:buFont typeface="Arial" panose="020B0604020202020204" pitchFamily="34" charset="0"/>
              <a:buChar char="•"/>
            </a:pPr>
            <a:r>
              <a:rPr lang="en-US" dirty="0"/>
              <a:t>Originally, I attempted to do this using a paper called Towards Quantum Ray Tracing.</a:t>
            </a:r>
          </a:p>
          <a:p>
            <a:pPr marL="628650" lvl="1" indent="-171450">
              <a:buFont typeface="Arial" panose="020B0604020202020204" pitchFamily="34" charset="0"/>
              <a:buChar char="•"/>
            </a:pPr>
            <a:r>
              <a:rPr lang="en-US" dirty="0"/>
              <a:t>This became a bit too much as much of the paper involves high-level quantum search algorithms to perform this ray tracing.</a:t>
            </a:r>
          </a:p>
          <a:p>
            <a:pPr marL="628650" lvl="1" indent="-171450">
              <a:buFont typeface="Arial" panose="020B0604020202020204" pitchFamily="34" charset="0"/>
              <a:buChar char="•"/>
            </a:pPr>
            <a:r>
              <a:rPr lang="en-US" dirty="0"/>
              <a:t>From this, I went to a simpler approach.</a:t>
            </a:r>
          </a:p>
        </p:txBody>
      </p:sp>
      <p:sp>
        <p:nvSpPr>
          <p:cNvPr id="4" name="Slide Number Placeholder 3"/>
          <p:cNvSpPr>
            <a:spLocks noGrp="1"/>
          </p:cNvSpPr>
          <p:nvPr>
            <p:ph type="sldNum" sz="quarter" idx="5"/>
          </p:nvPr>
        </p:nvSpPr>
        <p:spPr/>
        <p:txBody>
          <a:bodyPr/>
          <a:lstStyle/>
          <a:p>
            <a:fld id="{C2D760FC-FCF3-40FE-9C29-09AB15CCD1F8}" type="slidenum">
              <a:rPr lang="en-US" smtClean="0"/>
              <a:t>6</a:t>
            </a:fld>
            <a:endParaRPr lang="en-US"/>
          </a:p>
        </p:txBody>
      </p:sp>
    </p:spTree>
    <p:extLst>
      <p:ext uri="{BB962C8B-B14F-4D97-AF65-F5344CB8AC3E}">
        <p14:creationId xmlns:p14="http://schemas.microsoft.com/office/powerpoint/2010/main" val="259725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is a version of quantum ray tracing that uses something known as QSS.</a:t>
            </a:r>
          </a:p>
          <a:p>
            <a:pPr marL="171450" indent="-171450">
              <a:buFont typeface="Arial" panose="020B0604020202020204" pitchFamily="34" charset="0"/>
              <a:buChar char="•"/>
            </a:pPr>
            <a:r>
              <a:rPr lang="en-US" dirty="0"/>
              <a:t>Most of what I worked on with this project was focused on a paper by Eric R. Johnston called simply “Quantum </a:t>
            </a:r>
            <a:r>
              <a:rPr lang="en-US" dirty="0" err="1"/>
              <a:t>Supersampling</a:t>
            </a:r>
            <a:r>
              <a:rPr lang="en-US" dirty="0"/>
              <a:t>”.</a:t>
            </a:r>
          </a:p>
          <a:p>
            <a:pPr marL="628650" lvl="1" indent="-171450">
              <a:buFont typeface="Arial" panose="020B0604020202020204" pitchFamily="34" charset="0"/>
              <a:buChar char="•"/>
            </a:pPr>
            <a:r>
              <a:rPr lang="en-US" dirty="0"/>
              <a:t>In this paper, he focused on implementing a qubit-based image </a:t>
            </a:r>
            <a:r>
              <a:rPr lang="en-US" dirty="0" err="1"/>
              <a:t>supersampling</a:t>
            </a:r>
            <a:r>
              <a:rPr lang="en-US" dirty="0"/>
              <a:t> technique with advantages over Monte Carlo estimation.</a:t>
            </a:r>
          </a:p>
          <a:p>
            <a:pPr marL="628650" lvl="1" indent="-171450">
              <a:buFont typeface="Arial" panose="020B0604020202020204" pitchFamily="34" charset="0"/>
              <a:buChar char="•"/>
            </a:pPr>
            <a:r>
              <a:rPr lang="en-US" dirty="0"/>
              <a:t>Since I was testing with Monte Carlo, this is a good way to compare in a more hybrid manner of a classical ray tracing program with QSS elements to enhance the image.</a:t>
            </a:r>
          </a:p>
          <a:p>
            <a:pPr marL="171450" indent="-171450">
              <a:buFont typeface="Arial" panose="020B0604020202020204" pitchFamily="34" charset="0"/>
              <a:buChar char="•"/>
            </a:pPr>
            <a:r>
              <a:rPr lang="en-US" dirty="0"/>
              <a:t>What QSS does is that it computes a pixel value as a finite sum over subpixels.</a:t>
            </a:r>
          </a:p>
          <a:p>
            <a:pPr marL="628650" lvl="1" indent="-171450">
              <a:buFont typeface="Arial" panose="020B0604020202020204" pitchFamily="34" charset="0"/>
              <a:buChar char="•"/>
            </a:pPr>
            <a:r>
              <a:rPr lang="en-US" dirty="0"/>
              <a:t>Compare this to Monte Carlo which estimates this sum with averaging the evaluations at randomly chosen subpixel locations.</a:t>
            </a:r>
          </a:p>
          <a:p>
            <a:pPr marL="171450" lvl="0" indent="-171450">
              <a:buFont typeface="Arial" panose="020B0604020202020204" pitchFamily="34" charset="0"/>
              <a:buChar char="•"/>
            </a:pPr>
            <a:r>
              <a:rPr lang="en-US" dirty="0"/>
              <a:t>The way this is done is by taking the qubits and pixels and analyzing our data from regular ray tracing. On this, we perform what is called a Grover iteration using Grover’s algorithm.</a:t>
            </a:r>
          </a:p>
          <a:p>
            <a:pPr marL="628650" lvl="1" indent="-171450">
              <a:buFont typeface="Arial" panose="020B0604020202020204" pitchFamily="34" charset="0"/>
              <a:buChar char="•"/>
            </a:pPr>
            <a:r>
              <a:rPr lang="en-US" dirty="0"/>
              <a:t>At the end, we use inverse quantum </a:t>
            </a:r>
            <a:r>
              <a:rPr lang="en-US" dirty="0" err="1"/>
              <a:t>fourier</a:t>
            </a:r>
            <a:r>
              <a:rPr lang="en-US" dirty="0"/>
              <a:t> transform to estimate a value corresponding to the estimated sum with a well-defined error probability.</a:t>
            </a:r>
          </a:p>
        </p:txBody>
      </p:sp>
      <p:sp>
        <p:nvSpPr>
          <p:cNvPr id="4" name="Slide Number Placeholder 3"/>
          <p:cNvSpPr>
            <a:spLocks noGrp="1"/>
          </p:cNvSpPr>
          <p:nvPr>
            <p:ph type="sldNum" sz="quarter" idx="5"/>
          </p:nvPr>
        </p:nvSpPr>
        <p:spPr/>
        <p:txBody>
          <a:bodyPr/>
          <a:lstStyle/>
          <a:p>
            <a:fld id="{C2D760FC-FCF3-40FE-9C29-09AB15CCD1F8}" type="slidenum">
              <a:rPr lang="en-US" smtClean="0"/>
              <a:t>7</a:t>
            </a:fld>
            <a:endParaRPr lang="en-US"/>
          </a:p>
        </p:txBody>
      </p:sp>
    </p:spTree>
    <p:extLst>
      <p:ext uri="{BB962C8B-B14F-4D97-AF65-F5344CB8AC3E}">
        <p14:creationId xmlns:p14="http://schemas.microsoft.com/office/powerpoint/2010/main" val="415769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my basic code for my QSS. It mostly handles calling Grover’s Algorithm and Inverse QFT, but does prepare some gates and such as a Hadamard and Controlled-X gate (CNOT).</a:t>
            </a:r>
          </a:p>
          <a:p>
            <a:pPr marL="628650" lvl="1" indent="-171450">
              <a:buFont typeface="Arial" panose="020B0604020202020204" pitchFamily="34" charset="0"/>
              <a:buChar char="•"/>
            </a:pPr>
            <a:r>
              <a:rPr lang="en-US" dirty="0"/>
              <a:t>CNOT is important for Grover’s Algorithm as it allows entanglement between qubits and allows us to implement the oracle function, which is necessary for Grovers.</a:t>
            </a:r>
          </a:p>
          <a:p>
            <a:pPr marL="171450" indent="-171450">
              <a:buFont typeface="Arial" panose="020B0604020202020204" pitchFamily="34" charset="0"/>
              <a:buChar char="•"/>
            </a:pPr>
            <a:r>
              <a:rPr lang="en-US" dirty="0"/>
              <a:t>Barrier separates sections of the circuit for clarity.</a:t>
            </a:r>
          </a:p>
        </p:txBody>
      </p:sp>
      <p:sp>
        <p:nvSpPr>
          <p:cNvPr id="4" name="Slide Number Placeholder 3"/>
          <p:cNvSpPr>
            <a:spLocks noGrp="1"/>
          </p:cNvSpPr>
          <p:nvPr>
            <p:ph type="sldNum" sz="quarter" idx="5"/>
          </p:nvPr>
        </p:nvSpPr>
        <p:spPr/>
        <p:txBody>
          <a:bodyPr/>
          <a:lstStyle/>
          <a:p>
            <a:fld id="{C2D760FC-FCF3-40FE-9C29-09AB15CCD1F8}" type="slidenum">
              <a:rPr lang="en-US" smtClean="0"/>
              <a:t>8</a:t>
            </a:fld>
            <a:endParaRPr lang="en-US"/>
          </a:p>
        </p:txBody>
      </p:sp>
    </p:spTree>
    <p:extLst>
      <p:ext uri="{BB962C8B-B14F-4D97-AF65-F5344CB8AC3E}">
        <p14:creationId xmlns:p14="http://schemas.microsoft.com/office/powerpoint/2010/main" val="80854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have a single iteration of Grover’s Algorithm.</a:t>
            </a:r>
          </a:p>
          <a:p>
            <a:pPr marL="171450" indent="-171450">
              <a:buFont typeface="Arial" panose="020B0604020202020204" pitchFamily="34" charset="0"/>
              <a:buChar char="•"/>
            </a:pPr>
            <a:r>
              <a:rPr lang="en-US" dirty="0"/>
              <a:t>Grover’s Algorithm is designed as a search algorithm  for unsorted databases.</a:t>
            </a:r>
          </a:p>
          <a:p>
            <a:pPr marL="628650" lvl="1" indent="-171450">
              <a:buFont typeface="Arial" panose="020B0604020202020204" pitchFamily="34" charset="0"/>
              <a:buChar char="•"/>
            </a:pPr>
            <a:r>
              <a:rPr lang="en-US" dirty="0"/>
              <a:t>Here, it starts out with an oracle after initialization.</a:t>
            </a:r>
          </a:p>
          <a:p>
            <a:pPr marL="628650" lvl="1" indent="-171450">
              <a:buFont typeface="Arial" panose="020B0604020202020204" pitchFamily="34" charset="0"/>
              <a:buChar char="•"/>
            </a:pPr>
            <a:r>
              <a:rPr lang="en-US" dirty="0"/>
              <a:t>The oracle marks the target states in our search space. It will flip the sign of the amplitude in these target states.</a:t>
            </a:r>
          </a:p>
          <a:p>
            <a:pPr marL="628650" lvl="1" indent="-171450">
              <a:buFont typeface="Arial" panose="020B0604020202020204" pitchFamily="34" charset="0"/>
              <a:buChar char="•"/>
            </a:pPr>
            <a:r>
              <a:rPr lang="en-US" dirty="0"/>
              <a:t>After, Grover’s Algorithm performs something known as diffusion.</a:t>
            </a:r>
          </a:p>
          <a:p>
            <a:pPr marL="628650" lvl="1" indent="-171450">
              <a:buFont typeface="Arial" panose="020B0604020202020204" pitchFamily="34" charset="0"/>
              <a:buChar char="•"/>
            </a:pPr>
            <a:r>
              <a:rPr lang="en-US" dirty="0"/>
              <a:t>Diffusion is the process of amplifying the amplitude of the target states and de-amplifying the non-target states. </a:t>
            </a:r>
          </a:p>
          <a:p>
            <a:pPr marL="628650" lvl="1" indent="-171450">
              <a:buFont typeface="Arial" panose="020B0604020202020204" pitchFamily="34" charset="0"/>
              <a:buChar char="•"/>
            </a:pPr>
            <a:r>
              <a:rPr lang="en-US" dirty="0"/>
              <a:t>In our code, this would be everything after our barrier.</a:t>
            </a:r>
          </a:p>
          <a:p>
            <a:pPr marL="628650" lvl="1" indent="-171450">
              <a:buFont typeface="Arial" panose="020B0604020202020204" pitchFamily="34" charset="0"/>
              <a:buChar char="•"/>
            </a:pPr>
            <a:r>
              <a:rPr lang="en-US" dirty="0"/>
              <a:t>Overall, Grover’s goes through a bunch of possible solutions.</a:t>
            </a:r>
          </a:p>
          <a:p>
            <a:pPr marL="628650" lvl="1" indent="-171450">
              <a:buFont typeface="Arial" panose="020B0604020202020204" pitchFamily="34" charset="0"/>
              <a:buChar char="•"/>
            </a:pPr>
            <a:r>
              <a:rPr lang="en-US" dirty="0"/>
              <a:t>It has a speedup of around N items in square root of N steps, compared to classical search algorithms which are more linear.</a:t>
            </a:r>
          </a:p>
          <a:p>
            <a:pPr marL="171450" indent="-171450">
              <a:buFont typeface="Arial" panose="020B0604020202020204" pitchFamily="34" charset="0"/>
              <a:buChar char="•"/>
            </a:pPr>
            <a:r>
              <a:rPr lang="en-US" dirty="0"/>
              <a:t>MCP is controlled phase shift, which is needed for diffusion.</a:t>
            </a:r>
          </a:p>
          <a:p>
            <a:pPr marL="171450" indent="-171450">
              <a:buFont typeface="Arial" panose="020B0604020202020204" pitchFamily="34" charset="0"/>
              <a:buChar char="•"/>
            </a:pPr>
            <a:r>
              <a:rPr lang="en-US" dirty="0"/>
              <a:t>List(range(</a:t>
            </a:r>
            <a:r>
              <a:rPr lang="en-US" dirty="0" err="1"/>
              <a:t>num_qubits</a:t>
            </a:r>
            <a:r>
              <a:rPr lang="en-US" dirty="0"/>
              <a:t>)) is to apply the gates to all of our qubits.</a:t>
            </a:r>
          </a:p>
        </p:txBody>
      </p:sp>
      <p:sp>
        <p:nvSpPr>
          <p:cNvPr id="4" name="Slide Number Placeholder 3"/>
          <p:cNvSpPr>
            <a:spLocks noGrp="1"/>
          </p:cNvSpPr>
          <p:nvPr>
            <p:ph type="sldNum" sz="quarter" idx="5"/>
          </p:nvPr>
        </p:nvSpPr>
        <p:spPr/>
        <p:txBody>
          <a:bodyPr/>
          <a:lstStyle/>
          <a:p>
            <a:fld id="{C2D760FC-FCF3-40FE-9C29-09AB15CCD1F8}" type="slidenum">
              <a:rPr lang="en-US" smtClean="0"/>
              <a:t>9</a:t>
            </a:fld>
            <a:endParaRPr lang="en-US"/>
          </a:p>
        </p:txBody>
      </p:sp>
    </p:spTree>
    <p:extLst>
      <p:ext uri="{BB962C8B-B14F-4D97-AF65-F5344CB8AC3E}">
        <p14:creationId xmlns:p14="http://schemas.microsoft.com/office/powerpoint/2010/main" val="194285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Grover’s we perform inverse QFT.</a:t>
            </a:r>
          </a:p>
          <a:p>
            <a:pPr marL="171450" indent="-171450">
              <a:buFont typeface="Arial" panose="020B0604020202020204" pitchFamily="34" charset="0"/>
              <a:buChar char="•"/>
            </a:pPr>
            <a:r>
              <a:rPr lang="en-US" dirty="0"/>
              <a:t>This is just QFT, but in reverse.</a:t>
            </a:r>
          </a:p>
          <a:p>
            <a:pPr marL="171450" indent="-171450">
              <a:buFont typeface="Arial" panose="020B0604020202020204" pitchFamily="34" charset="0"/>
              <a:buChar char="•"/>
            </a:pPr>
            <a:r>
              <a:rPr lang="en-US" dirty="0"/>
              <a:t>We apply a series of Hadamard gates to create a superposition of all possible states.</a:t>
            </a:r>
          </a:p>
          <a:p>
            <a:pPr marL="171450" indent="-171450">
              <a:buFont typeface="Arial" panose="020B0604020202020204" pitchFamily="34" charset="0"/>
              <a:buChar char="•"/>
            </a:pPr>
            <a:r>
              <a:rPr lang="en-US" dirty="0"/>
              <a:t>Then, we use controlled phase shift gates to determine each qubit’s position.</a:t>
            </a:r>
          </a:p>
          <a:p>
            <a:pPr marL="171450" indent="-171450">
              <a:buFont typeface="Arial" panose="020B0604020202020204" pitchFamily="34" charset="0"/>
              <a:buChar char="•"/>
            </a:pPr>
            <a:r>
              <a:rPr lang="en-US" dirty="0"/>
              <a:t>Finally, we reorder the gates depending on how it should be read out.</a:t>
            </a:r>
          </a:p>
          <a:p>
            <a:pPr marL="171450" indent="-171450">
              <a:buFont typeface="Arial" panose="020B0604020202020204" pitchFamily="34" charset="0"/>
              <a:buChar char="•"/>
            </a:pPr>
            <a:r>
              <a:rPr lang="en-US" dirty="0"/>
              <a:t>We mostly use this as we need to get our value for the estimated sum by phase estimation.</a:t>
            </a:r>
          </a:p>
          <a:p>
            <a:pPr marL="628650" lvl="1" indent="-171450">
              <a:buFont typeface="Arial" panose="020B0604020202020204" pitchFamily="34" charset="0"/>
              <a:buChar char="•"/>
            </a:pPr>
            <a:r>
              <a:rPr lang="en-US" dirty="0"/>
              <a:t>Phase estimation is us trying to estimate the optimal number of iterations required to achieve the maximum probability from a target state.</a:t>
            </a:r>
          </a:p>
          <a:p>
            <a:pPr marL="628650" lvl="1" indent="-171450">
              <a:buFont typeface="Arial" panose="020B0604020202020204" pitchFamily="34" charset="0"/>
              <a:buChar char="•"/>
            </a:pPr>
            <a:r>
              <a:rPr lang="en-US" dirty="0"/>
              <a:t>In this case, we do this to finish out Grover’s and get the value of our pixel.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2D760FC-FCF3-40FE-9C29-09AB15CCD1F8}" type="slidenum">
              <a:rPr lang="en-US" smtClean="0"/>
              <a:t>10</a:t>
            </a:fld>
            <a:endParaRPr lang="en-US"/>
          </a:p>
        </p:txBody>
      </p:sp>
    </p:spTree>
    <p:extLst>
      <p:ext uri="{BB962C8B-B14F-4D97-AF65-F5344CB8AC3E}">
        <p14:creationId xmlns:p14="http://schemas.microsoft.com/office/powerpoint/2010/main" val="400763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4/23/2024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06440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4/23/2024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7311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4/23/2024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9879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4/23/2024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8225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4/23/2024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0781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4/23/2024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8244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4/23/2024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0127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4/23/2024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623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4/23/2024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7951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4/23/2024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6152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4/23/2024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9269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4/23/2024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5227954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nvidia.com/discover/ray-tracing" TargetMode="External"/><Relationship Id="rId2" Type="http://schemas.openxmlformats.org/officeDocument/2006/relationships/hyperlink" Target="https://www.reddit.com/r/raytracing/comments/rv1er1/sample_per_pixel_and_ray_per_pixel_in_ray_and/" TargetMode="External"/><Relationship Id="rId1" Type="http://schemas.openxmlformats.org/officeDocument/2006/relationships/slideLayout" Target="../slideLayouts/slideLayout2.xml"/><Relationship Id="rId4" Type="http://schemas.openxmlformats.org/officeDocument/2006/relationships/hyperlink" Target="https://stackoverflow.com/questions/75277849/raytracing-in-pyth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AE57D-3E78-035C-D162-496FAEA9E0AF}"/>
              </a:ext>
            </a:extLst>
          </p:cNvPr>
          <p:cNvSpPr>
            <a:spLocks noGrp="1"/>
          </p:cNvSpPr>
          <p:nvPr>
            <p:ph type="ctrTitle"/>
          </p:nvPr>
        </p:nvSpPr>
        <p:spPr>
          <a:xfrm>
            <a:off x="1838179" y="1777217"/>
            <a:ext cx="2541564" cy="2108983"/>
          </a:xfrm>
        </p:spPr>
        <p:txBody>
          <a:bodyPr>
            <a:normAutofit/>
          </a:bodyPr>
          <a:lstStyle/>
          <a:p>
            <a:r>
              <a:rPr lang="en-US" sz="3200">
                <a:solidFill>
                  <a:schemeClr val="bg2"/>
                </a:solidFill>
              </a:rPr>
              <a:t>Quantum Ray Tracing</a:t>
            </a:r>
          </a:p>
        </p:txBody>
      </p:sp>
      <p:sp>
        <p:nvSpPr>
          <p:cNvPr id="3" name="Subtitle 2">
            <a:extLst>
              <a:ext uri="{FF2B5EF4-FFF2-40B4-BE49-F238E27FC236}">
                <a16:creationId xmlns:a16="http://schemas.microsoft.com/office/drawing/2014/main" id="{F7D4750F-3B0B-A584-FF56-3B4E3BFED682}"/>
              </a:ext>
            </a:extLst>
          </p:cNvPr>
          <p:cNvSpPr>
            <a:spLocks noGrp="1"/>
          </p:cNvSpPr>
          <p:nvPr>
            <p:ph type="subTitle" idx="1"/>
          </p:nvPr>
        </p:nvSpPr>
        <p:spPr>
          <a:xfrm>
            <a:off x="1800665" y="4114800"/>
            <a:ext cx="2579077" cy="1076178"/>
          </a:xfrm>
        </p:spPr>
        <p:txBody>
          <a:bodyPr>
            <a:normAutofit/>
          </a:bodyPr>
          <a:lstStyle/>
          <a:p>
            <a:r>
              <a:rPr lang="en-US" sz="2000" dirty="0">
                <a:solidFill>
                  <a:schemeClr val="bg1"/>
                </a:solidFill>
              </a:rPr>
              <a:t>By: Hunter Mast</a:t>
            </a:r>
          </a:p>
        </p:txBody>
      </p:sp>
      <p:pic>
        <p:nvPicPr>
          <p:cNvPr id="13" name="Picture 12">
            <a:extLst>
              <a:ext uri="{FF2B5EF4-FFF2-40B4-BE49-F238E27FC236}">
                <a16:creationId xmlns:a16="http://schemas.microsoft.com/office/drawing/2014/main" id="{8B62E9BB-79CC-F9C5-1F3A-179F52C88A3F}"/>
              </a:ext>
            </a:extLst>
          </p:cNvPr>
          <p:cNvPicPr>
            <a:picLocks noChangeAspect="1"/>
          </p:cNvPicPr>
          <p:nvPr/>
        </p:nvPicPr>
        <p:blipFill rotWithShape="1">
          <a:blip r:embed="rId2"/>
          <a:srcRect l="18501" r="22832" b="-1"/>
          <a:stretch/>
        </p:blipFill>
        <p:spPr>
          <a:xfrm>
            <a:off x="6096001" y="10"/>
            <a:ext cx="6096000" cy="6857990"/>
          </a:xfrm>
          <a:prstGeom prst="rect">
            <a:avLst/>
          </a:prstGeom>
        </p:spPr>
      </p:pic>
    </p:spTree>
    <p:extLst>
      <p:ext uri="{BB962C8B-B14F-4D97-AF65-F5344CB8AC3E}">
        <p14:creationId xmlns:p14="http://schemas.microsoft.com/office/powerpoint/2010/main" val="63283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21941" y="1371600"/>
            <a:ext cx="3577701" cy="4114800"/>
          </a:xfrm>
        </p:spPr>
        <p:txBody>
          <a:bodyPr anchor="ctr">
            <a:normAutofit/>
          </a:bodyPr>
          <a:lstStyle/>
          <a:p>
            <a:pPr algn="ctr"/>
            <a:r>
              <a:rPr lang="en-US" dirty="0">
                <a:solidFill>
                  <a:schemeClr val="bg2"/>
                </a:solidFill>
              </a:rPr>
              <a:t>Inverse Quantum Fourier Transform</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B3222F-DFF2-8AE7-8BF2-FE8F7E088FD0}"/>
              </a:ext>
            </a:extLst>
          </p:cNvPr>
          <p:cNvSpPr>
            <a:spLocks noGrp="1"/>
          </p:cNvSpPr>
          <p:nvPr>
            <p:ph idx="1"/>
          </p:nvPr>
        </p:nvSpPr>
        <p:spPr>
          <a:xfrm>
            <a:off x="5310963" y="1270591"/>
            <a:ext cx="5631357" cy="4364666"/>
          </a:xfrm>
        </p:spPr>
        <p:txBody>
          <a:bodyPr anchor="ctr">
            <a:normAutofit/>
          </a:bodyPr>
          <a:lstStyle/>
          <a:p>
            <a:endParaRPr lang="en-US" sz="2000" dirty="0"/>
          </a:p>
        </p:txBody>
      </p:sp>
      <p:sp>
        <p:nvSpPr>
          <p:cNvPr id="4" name="Rectangle 3">
            <a:extLst>
              <a:ext uri="{FF2B5EF4-FFF2-40B4-BE49-F238E27FC236}">
                <a16:creationId xmlns:a16="http://schemas.microsoft.com/office/drawing/2014/main" id="{7730223B-DF9F-E871-C139-E89C4CD1D29A}"/>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antum Phase estimation based on inverse Quantum Fourier Transform (QFT) |  Download Scientific Diagram">
            <a:extLst>
              <a:ext uri="{FF2B5EF4-FFF2-40B4-BE49-F238E27FC236}">
                <a16:creationId xmlns:a16="http://schemas.microsoft.com/office/drawing/2014/main" id="{71CE4015-5156-2584-5019-2FBA35BF3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641" y="500028"/>
            <a:ext cx="7450193" cy="2952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64979A-2F21-B4A6-1B69-A798DAB1810C}"/>
              </a:ext>
            </a:extLst>
          </p:cNvPr>
          <p:cNvPicPr>
            <a:picLocks noChangeAspect="1"/>
          </p:cNvPicPr>
          <p:nvPr/>
        </p:nvPicPr>
        <p:blipFill>
          <a:blip r:embed="rId4"/>
          <a:stretch>
            <a:fillRect/>
          </a:stretch>
        </p:blipFill>
        <p:spPr>
          <a:xfrm>
            <a:off x="5629926" y="4514922"/>
            <a:ext cx="4315427" cy="1400370"/>
          </a:xfrm>
          <a:prstGeom prst="rect">
            <a:avLst/>
          </a:prstGeom>
        </p:spPr>
      </p:pic>
    </p:spTree>
    <p:extLst>
      <p:ext uri="{BB962C8B-B14F-4D97-AF65-F5344CB8AC3E}">
        <p14:creationId xmlns:p14="http://schemas.microsoft.com/office/powerpoint/2010/main" val="136668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115410" y="1371600"/>
            <a:ext cx="3755254" cy="4114800"/>
          </a:xfrm>
        </p:spPr>
        <p:txBody>
          <a:bodyPr anchor="ctr">
            <a:normAutofit/>
          </a:bodyPr>
          <a:lstStyle/>
          <a:p>
            <a:pPr algn="ctr"/>
            <a:r>
              <a:rPr lang="en-US" dirty="0">
                <a:solidFill>
                  <a:schemeClr val="bg2"/>
                </a:solidFill>
              </a:rPr>
              <a:t>Quantum Super</a:t>
            </a:r>
            <a:br>
              <a:rPr lang="en-US" dirty="0">
                <a:solidFill>
                  <a:schemeClr val="bg2"/>
                </a:solidFill>
              </a:rPr>
            </a:br>
            <a:r>
              <a:rPr lang="en-US" dirty="0">
                <a:solidFill>
                  <a:schemeClr val="bg2"/>
                </a:solidFill>
              </a:rPr>
              <a:t>sampling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B3C601F-5464-A592-4CFA-A475A4A6DB98}"/>
              </a:ext>
            </a:extLst>
          </p:cNvPr>
          <p:cNvPicPr>
            <a:picLocks noChangeAspect="1"/>
          </p:cNvPicPr>
          <p:nvPr/>
        </p:nvPicPr>
        <p:blipFill>
          <a:blip r:embed="rId3"/>
          <a:stretch>
            <a:fillRect/>
          </a:stretch>
        </p:blipFill>
        <p:spPr>
          <a:xfrm>
            <a:off x="4528186" y="341784"/>
            <a:ext cx="7174230" cy="6174432"/>
          </a:xfrm>
          <a:prstGeom prst="rect">
            <a:avLst/>
          </a:prstGeom>
        </p:spPr>
      </p:pic>
    </p:spTree>
    <p:extLst>
      <p:ext uri="{BB962C8B-B14F-4D97-AF65-F5344CB8AC3E}">
        <p14:creationId xmlns:p14="http://schemas.microsoft.com/office/powerpoint/2010/main" val="332445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00909" y="1371600"/>
            <a:ext cx="3712981" cy="4114800"/>
          </a:xfrm>
        </p:spPr>
        <p:txBody>
          <a:bodyPr anchor="ctr">
            <a:normAutofit/>
          </a:bodyPr>
          <a:lstStyle/>
          <a:p>
            <a:pPr algn="ctr"/>
            <a:r>
              <a:rPr lang="en-US" dirty="0">
                <a:solidFill>
                  <a:schemeClr val="bg2"/>
                </a:solidFill>
              </a:rPr>
              <a:t>Quantum Ray Tracing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10D1690-9574-9417-C3C4-1A3E34DD7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512" y="3057525"/>
            <a:ext cx="4201412" cy="315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41F5B31-EEDC-6742-FD0B-F1837DE99AD6}"/>
              </a:ext>
            </a:extLst>
          </p:cNvPr>
          <p:cNvPicPr>
            <a:picLocks noChangeAspect="1"/>
          </p:cNvPicPr>
          <p:nvPr/>
        </p:nvPicPr>
        <p:blipFill>
          <a:blip r:embed="rId4"/>
          <a:stretch>
            <a:fillRect/>
          </a:stretch>
        </p:blipFill>
        <p:spPr>
          <a:xfrm>
            <a:off x="8153399" y="127591"/>
            <a:ext cx="3906579" cy="2929934"/>
          </a:xfrm>
          <a:prstGeom prst="rect">
            <a:avLst/>
          </a:prstGeom>
        </p:spPr>
      </p:pic>
      <p:pic>
        <p:nvPicPr>
          <p:cNvPr id="7" name="Picture 6">
            <a:extLst>
              <a:ext uri="{FF2B5EF4-FFF2-40B4-BE49-F238E27FC236}">
                <a16:creationId xmlns:a16="http://schemas.microsoft.com/office/drawing/2014/main" id="{BD9AA1DA-0377-1C43-B592-994F72C0B3C6}"/>
              </a:ext>
            </a:extLst>
          </p:cNvPr>
          <p:cNvPicPr>
            <a:picLocks noChangeAspect="1"/>
          </p:cNvPicPr>
          <p:nvPr/>
        </p:nvPicPr>
        <p:blipFill>
          <a:blip r:embed="rId5"/>
          <a:stretch>
            <a:fillRect/>
          </a:stretch>
        </p:blipFill>
        <p:spPr>
          <a:xfrm>
            <a:off x="4263766" y="127591"/>
            <a:ext cx="4014345" cy="3010758"/>
          </a:xfrm>
          <a:prstGeom prst="rect">
            <a:avLst/>
          </a:prstGeom>
        </p:spPr>
      </p:pic>
      <p:pic>
        <p:nvPicPr>
          <p:cNvPr id="6" name="Content Placeholder 5" descr="A red and green balls&#10;&#10;Description automatically generated">
            <a:extLst>
              <a:ext uri="{FF2B5EF4-FFF2-40B4-BE49-F238E27FC236}">
                <a16:creationId xmlns:a16="http://schemas.microsoft.com/office/drawing/2014/main" id="{19133FF6-46BB-5B58-4460-C5CBC0AE5AD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989256" y="3057525"/>
            <a:ext cx="4247555" cy="3185666"/>
          </a:xfrm>
        </p:spPr>
      </p:pic>
    </p:spTree>
    <p:extLst>
      <p:ext uri="{BB962C8B-B14F-4D97-AF65-F5344CB8AC3E}">
        <p14:creationId xmlns:p14="http://schemas.microsoft.com/office/powerpoint/2010/main" val="138085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00909" y="1371600"/>
            <a:ext cx="3712981" cy="4114800"/>
          </a:xfrm>
        </p:spPr>
        <p:txBody>
          <a:bodyPr anchor="ctr">
            <a:normAutofit/>
          </a:bodyPr>
          <a:lstStyle/>
          <a:p>
            <a:pPr algn="ctr"/>
            <a:r>
              <a:rPr lang="en-US" dirty="0">
                <a:solidFill>
                  <a:schemeClr val="bg2"/>
                </a:solidFill>
              </a:rPr>
              <a:t>Quantum Ray Tracing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C3F89C-FB34-A4D2-2780-0F4D4FE50E97}"/>
              </a:ext>
            </a:extLst>
          </p:cNvPr>
          <p:cNvPicPr>
            <a:picLocks noChangeAspect="1"/>
          </p:cNvPicPr>
          <p:nvPr/>
        </p:nvPicPr>
        <p:blipFill>
          <a:blip r:embed="rId3"/>
          <a:stretch>
            <a:fillRect/>
          </a:stretch>
        </p:blipFill>
        <p:spPr>
          <a:xfrm>
            <a:off x="4459095" y="672558"/>
            <a:ext cx="7350511" cy="5512883"/>
          </a:xfrm>
          <a:prstGeom prst="rect">
            <a:avLst/>
          </a:prstGeom>
        </p:spPr>
      </p:pic>
    </p:spTree>
    <p:extLst>
      <p:ext uri="{BB962C8B-B14F-4D97-AF65-F5344CB8AC3E}">
        <p14:creationId xmlns:p14="http://schemas.microsoft.com/office/powerpoint/2010/main" val="378283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21941" y="1371600"/>
            <a:ext cx="3630967" cy="4114800"/>
          </a:xfrm>
        </p:spPr>
        <p:txBody>
          <a:bodyPr anchor="ctr">
            <a:normAutofit/>
          </a:bodyPr>
          <a:lstStyle/>
          <a:p>
            <a:pPr algn="ctr"/>
            <a:r>
              <a:rPr lang="en-US" dirty="0">
                <a:solidFill>
                  <a:schemeClr val="bg2"/>
                </a:solidFill>
              </a:rPr>
              <a:t>Comparison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1B2353-A282-D91A-C2AB-D639FA1D4430}"/>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QSS">
            <a:extLst>
              <a:ext uri="{FF2B5EF4-FFF2-40B4-BE49-F238E27FC236}">
                <a16:creationId xmlns:a16="http://schemas.microsoft.com/office/drawing/2014/main" id="{8CE28ACD-129C-DB3E-F207-DD2B2111FB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00655" y="3329434"/>
            <a:ext cx="4247555" cy="3185666"/>
          </a:xfrm>
        </p:spPr>
      </p:pic>
      <p:pic>
        <p:nvPicPr>
          <p:cNvPr id="7" name="Picture 2" descr="Monte Carlo">
            <a:extLst>
              <a:ext uri="{FF2B5EF4-FFF2-40B4-BE49-F238E27FC236}">
                <a16:creationId xmlns:a16="http://schemas.microsoft.com/office/drawing/2014/main" id="{7B70DE19-24F7-DA74-3231-A4A3F5D1D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177" y="3362072"/>
            <a:ext cx="40767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F970681-B034-67D9-BFD3-93ECA5EF6040}"/>
              </a:ext>
            </a:extLst>
          </p:cNvPr>
          <p:cNvPicPr>
            <a:picLocks noChangeAspect="1"/>
          </p:cNvPicPr>
          <p:nvPr/>
        </p:nvPicPr>
        <p:blipFill>
          <a:blip r:embed="rId5"/>
          <a:stretch>
            <a:fillRect/>
          </a:stretch>
        </p:blipFill>
        <p:spPr>
          <a:xfrm>
            <a:off x="5880212" y="0"/>
            <a:ext cx="4592098" cy="3444074"/>
          </a:xfrm>
          <a:prstGeom prst="rect">
            <a:avLst/>
          </a:prstGeom>
        </p:spPr>
      </p:pic>
    </p:spTree>
    <p:extLst>
      <p:ext uri="{BB962C8B-B14F-4D97-AF65-F5344CB8AC3E}">
        <p14:creationId xmlns:p14="http://schemas.microsoft.com/office/powerpoint/2010/main" val="88893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21941" y="1371600"/>
            <a:ext cx="3630967" cy="4114800"/>
          </a:xfrm>
        </p:spPr>
        <p:txBody>
          <a:bodyPr anchor="ctr">
            <a:normAutofit/>
          </a:bodyPr>
          <a:lstStyle/>
          <a:p>
            <a:pPr algn="ctr"/>
            <a:r>
              <a:rPr lang="en-US" dirty="0">
                <a:solidFill>
                  <a:schemeClr val="bg2"/>
                </a:solidFill>
              </a:rPr>
              <a:t>Comparison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0BB02D1-72E5-E4D2-8F2D-EC5A84078F2C}"/>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QSS">
            <a:extLst>
              <a:ext uri="{FF2B5EF4-FFF2-40B4-BE49-F238E27FC236}">
                <a16:creationId xmlns:a16="http://schemas.microsoft.com/office/drawing/2014/main" id="{8CE28ACD-129C-DB3E-F207-DD2B2111FB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694" t="30116" r="47332" b="55086"/>
          <a:stretch/>
        </p:blipFill>
        <p:spPr>
          <a:xfrm>
            <a:off x="8367992" y="3425283"/>
            <a:ext cx="3413731" cy="1896782"/>
          </a:xfrm>
        </p:spPr>
      </p:pic>
      <p:pic>
        <p:nvPicPr>
          <p:cNvPr id="7" name="Picture 2" descr="Monte Carlo">
            <a:extLst>
              <a:ext uri="{FF2B5EF4-FFF2-40B4-BE49-F238E27FC236}">
                <a16:creationId xmlns:a16="http://schemas.microsoft.com/office/drawing/2014/main" id="{7B70DE19-24F7-DA74-3231-A4A3F5D1D1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957" t="29609" r="47231" b="54994"/>
          <a:stretch/>
        </p:blipFill>
        <p:spPr bwMode="auto">
          <a:xfrm>
            <a:off x="4431015" y="3449847"/>
            <a:ext cx="3329970" cy="18476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F970681-B034-67D9-BFD3-93ECA5EF6040}"/>
              </a:ext>
            </a:extLst>
          </p:cNvPr>
          <p:cNvPicPr>
            <a:picLocks noChangeAspect="1"/>
          </p:cNvPicPr>
          <p:nvPr/>
        </p:nvPicPr>
        <p:blipFill rotWithShape="1">
          <a:blip r:embed="rId4"/>
          <a:srcRect l="33176" t="28932" r="46309" b="54761"/>
          <a:stretch/>
        </p:blipFill>
        <p:spPr>
          <a:xfrm>
            <a:off x="6305393" y="1016916"/>
            <a:ext cx="3525625" cy="2101815"/>
          </a:xfrm>
          <a:prstGeom prst="rect">
            <a:avLst/>
          </a:prstGeom>
        </p:spPr>
      </p:pic>
    </p:spTree>
    <p:extLst>
      <p:ext uri="{BB962C8B-B14F-4D97-AF65-F5344CB8AC3E}">
        <p14:creationId xmlns:p14="http://schemas.microsoft.com/office/powerpoint/2010/main" val="135633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21941" y="1371600"/>
            <a:ext cx="3630967" cy="4114800"/>
          </a:xfrm>
        </p:spPr>
        <p:txBody>
          <a:bodyPr anchor="ctr">
            <a:normAutofit/>
          </a:bodyPr>
          <a:lstStyle/>
          <a:p>
            <a:pPr algn="ctr"/>
            <a:r>
              <a:rPr lang="en-US" dirty="0">
                <a:solidFill>
                  <a:schemeClr val="bg2"/>
                </a:solidFill>
              </a:rPr>
              <a:t>Comparison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D94800B-ABE8-09F1-2303-0E4B8EF79D73}"/>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B3222F-DFF2-8AE7-8BF2-FE8F7E088FD0}"/>
              </a:ext>
            </a:extLst>
          </p:cNvPr>
          <p:cNvSpPr>
            <a:spLocks noGrp="1"/>
          </p:cNvSpPr>
          <p:nvPr>
            <p:ph idx="1"/>
          </p:nvPr>
        </p:nvSpPr>
        <p:spPr>
          <a:xfrm>
            <a:off x="5310963" y="1270591"/>
            <a:ext cx="5631357" cy="4364666"/>
          </a:xfrm>
        </p:spPr>
        <p:txBody>
          <a:bodyPr anchor="ctr">
            <a:normAutofit/>
          </a:bodyPr>
          <a:lstStyle/>
          <a:p>
            <a:r>
              <a:rPr lang="en-US" sz="2000" dirty="0"/>
              <a:t>Classical: </a:t>
            </a:r>
          </a:p>
          <a:p>
            <a:pPr lvl="1"/>
            <a:r>
              <a:rPr lang="en-US" sz="1600" dirty="0"/>
              <a:t>20 Seconds. (0 Samples)</a:t>
            </a:r>
          </a:p>
          <a:p>
            <a:r>
              <a:rPr lang="en-US" sz="2000" dirty="0"/>
              <a:t>Monte Carlo:</a:t>
            </a:r>
          </a:p>
          <a:p>
            <a:pPr lvl="1"/>
            <a:r>
              <a:rPr lang="en-US" sz="1600" dirty="0"/>
              <a:t>11.34 Minutes. (50 Samples)</a:t>
            </a:r>
          </a:p>
          <a:p>
            <a:r>
              <a:rPr lang="en-US" sz="2000" dirty="0"/>
              <a:t>Quantum Super Sampling: </a:t>
            </a:r>
          </a:p>
          <a:p>
            <a:pPr lvl="1"/>
            <a:r>
              <a:rPr lang="en-US" sz="1600" dirty="0"/>
              <a:t>5.6 Hours (10 Samples).</a:t>
            </a:r>
          </a:p>
          <a:p>
            <a:pPr lvl="1"/>
            <a:r>
              <a:rPr lang="en-US" sz="1600" dirty="0"/>
              <a:t>26.41 Hours (50 Samples).</a:t>
            </a:r>
          </a:p>
        </p:txBody>
      </p:sp>
    </p:spTree>
    <p:extLst>
      <p:ext uri="{BB962C8B-B14F-4D97-AF65-F5344CB8AC3E}">
        <p14:creationId xmlns:p14="http://schemas.microsoft.com/office/powerpoint/2010/main" val="231019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685800" y="1371600"/>
            <a:ext cx="2742028" cy="4114800"/>
          </a:xfrm>
        </p:spPr>
        <p:txBody>
          <a:bodyPr anchor="ctr">
            <a:normAutofit/>
          </a:bodyPr>
          <a:lstStyle/>
          <a:p>
            <a:pPr algn="ctr"/>
            <a:r>
              <a:rPr lang="en-US" dirty="0">
                <a:solidFill>
                  <a:schemeClr val="bg2"/>
                </a:solidFill>
              </a:rPr>
              <a:t>Sources</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E44540-9CDC-5B23-9B12-870B7267BCE2}"/>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B3222F-DFF2-8AE7-8BF2-FE8F7E088FD0}"/>
              </a:ext>
            </a:extLst>
          </p:cNvPr>
          <p:cNvSpPr>
            <a:spLocks noGrp="1"/>
          </p:cNvSpPr>
          <p:nvPr>
            <p:ph idx="1"/>
          </p:nvPr>
        </p:nvSpPr>
        <p:spPr>
          <a:xfrm>
            <a:off x="5310963" y="388620"/>
            <a:ext cx="5631357" cy="6137910"/>
          </a:xfrm>
        </p:spPr>
        <p:txBody>
          <a:bodyPr anchor="ctr">
            <a:normAutofit lnSpcReduction="10000"/>
          </a:bodyPr>
          <a:lstStyle/>
          <a:p>
            <a:r>
              <a:rPr lang="en-US" sz="2000" dirty="0">
                <a:hlinkClick r:id="rId2"/>
              </a:rPr>
              <a:t>https://www.reddit.com/r/raytracing/comments/rv1er1/sample_per_pixel_and_ray_per_pixel_in_ray_and/</a:t>
            </a:r>
            <a:endParaRPr lang="en-US" sz="2000" dirty="0"/>
          </a:p>
          <a:p>
            <a:r>
              <a:rPr lang="en-US" sz="2000" dirty="0">
                <a:hlinkClick r:id="rId3"/>
              </a:rPr>
              <a:t>https://developer.nvidia.com/discover/ray-tracing</a:t>
            </a:r>
            <a:endParaRPr lang="en-US" sz="2000" dirty="0"/>
          </a:p>
          <a:p>
            <a:r>
              <a:rPr lang="en-US" sz="2000" dirty="0">
                <a:hlinkClick r:id="rId4"/>
              </a:rPr>
              <a:t>https://stackoverflow.com/questions/75277849/raytracing-in-python</a:t>
            </a:r>
            <a:endParaRPr lang="en-US" sz="2000" dirty="0"/>
          </a:p>
          <a:p>
            <a:r>
              <a:rPr lang="en-US" sz="2000" dirty="0"/>
              <a:t>Santos, Luís Paulo, et al. “Towards Quantum Ray Tracing.” IEEE Transactions on Visualization and Computer Graphics, 2024, pp. 1–12, https://doi.org/10.1109/tvcg.2024.3386103. </a:t>
            </a:r>
          </a:p>
          <a:p>
            <a:r>
              <a:rPr lang="en-US" sz="2000" dirty="0"/>
              <a:t>Lu, Xi, and Hongwei Lin. “Improved quantum </a:t>
            </a:r>
            <a:r>
              <a:rPr lang="en-US" sz="2000" dirty="0" err="1"/>
              <a:t>supersampling</a:t>
            </a:r>
            <a:r>
              <a:rPr lang="en-US" sz="2000" dirty="0"/>
              <a:t> for Quantum Ray Tracing.” Quantum Information Processing, vol. 22, no. 10, 28 Sept. 2023, https://doi.org/10.1007/s11128-023-04114-x. </a:t>
            </a:r>
          </a:p>
          <a:p>
            <a:r>
              <a:rPr lang="en-US" sz="2000" dirty="0"/>
              <a:t>Johnston, Eric R. “Quantum </a:t>
            </a:r>
            <a:r>
              <a:rPr lang="en-US" sz="2000" dirty="0" err="1"/>
              <a:t>Supersampling</a:t>
            </a:r>
            <a:r>
              <a:rPr lang="en-US" sz="2000" dirty="0"/>
              <a:t>.” ACM SIGGRAPH 2016 Talks, 24 July 2016, https://doi.org/10.1145/2897839.2927422. </a:t>
            </a:r>
          </a:p>
          <a:p>
            <a:endParaRPr lang="en-US" sz="2000" dirty="0"/>
          </a:p>
        </p:txBody>
      </p:sp>
    </p:spTree>
    <p:extLst>
      <p:ext uri="{BB962C8B-B14F-4D97-AF65-F5344CB8AC3E}">
        <p14:creationId xmlns:p14="http://schemas.microsoft.com/office/powerpoint/2010/main" val="387727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21941" y="1371600"/>
            <a:ext cx="3577701" cy="4114800"/>
          </a:xfrm>
        </p:spPr>
        <p:txBody>
          <a:bodyPr anchor="ctr">
            <a:normAutofit/>
          </a:bodyPr>
          <a:lstStyle/>
          <a:p>
            <a:pPr algn="ctr"/>
            <a:r>
              <a:rPr lang="en-US" dirty="0">
                <a:solidFill>
                  <a:schemeClr val="bg2"/>
                </a:solidFill>
              </a:rPr>
              <a:t>What is Ray Tracing?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B3222F-DFF2-8AE7-8BF2-FE8F7E088FD0}"/>
              </a:ext>
            </a:extLst>
          </p:cNvPr>
          <p:cNvSpPr>
            <a:spLocks noGrp="1"/>
          </p:cNvSpPr>
          <p:nvPr>
            <p:ph idx="1"/>
          </p:nvPr>
        </p:nvSpPr>
        <p:spPr>
          <a:xfrm>
            <a:off x="5310963" y="1270591"/>
            <a:ext cx="5631357" cy="4364666"/>
          </a:xfrm>
        </p:spPr>
        <p:txBody>
          <a:bodyPr anchor="ctr">
            <a:normAutofit/>
          </a:bodyPr>
          <a:lstStyle/>
          <a:p>
            <a:endParaRPr lang="en-US" sz="2000"/>
          </a:p>
        </p:txBody>
      </p:sp>
      <p:pic>
        <p:nvPicPr>
          <p:cNvPr id="2050" name="Picture 2" descr="Ray Tracing | NVIDIA Developer">
            <a:extLst>
              <a:ext uri="{FF2B5EF4-FFF2-40B4-BE49-F238E27FC236}">
                <a16:creationId xmlns:a16="http://schemas.microsoft.com/office/drawing/2014/main" id="{71949919-3D85-332D-2197-67D71911E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66" y="685800"/>
            <a:ext cx="7929069" cy="589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10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21942" y="1371600"/>
            <a:ext cx="3648722" cy="4114800"/>
          </a:xfrm>
        </p:spPr>
        <p:txBody>
          <a:bodyPr anchor="ctr">
            <a:normAutofit/>
          </a:bodyPr>
          <a:lstStyle/>
          <a:p>
            <a:pPr algn="ctr"/>
            <a:r>
              <a:rPr lang="en-US" dirty="0">
                <a:solidFill>
                  <a:schemeClr val="bg2"/>
                </a:solidFill>
              </a:rPr>
              <a:t>Classical</a:t>
            </a:r>
            <a:br>
              <a:rPr lang="en-US" dirty="0">
                <a:solidFill>
                  <a:schemeClr val="bg2"/>
                </a:solidFill>
              </a:rPr>
            </a:br>
            <a:r>
              <a:rPr lang="en-US" dirty="0" err="1">
                <a:solidFill>
                  <a:schemeClr val="bg2"/>
                </a:solidFill>
              </a:rPr>
              <a:t>RaY</a:t>
            </a:r>
            <a:r>
              <a:rPr lang="en-US" dirty="0">
                <a:solidFill>
                  <a:schemeClr val="bg2"/>
                </a:solidFill>
              </a:rPr>
              <a:t> </a:t>
            </a:r>
            <a:r>
              <a:rPr lang="en-US" dirty="0" err="1">
                <a:solidFill>
                  <a:schemeClr val="bg2"/>
                </a:solidFill>
              </a:rPr>
              <a:t>tRACING</a:t>
            </a:r>
            <a:endParaRPr lang="en-US" dirty="0">
              <a:solidFill>
                <a:schemeClr val="bg2"/>
              </a:solidFill>
            </a:endParaRP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151ABC-90FF-65CB-7431-1DF4C35B65EB}"/>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artoon ball with eyes&#10;&#10;Description automatically generated">
            <a:extLst>
              <a:ext uri="{FF2B5EF4-FFF2-40B4-BE49-F238E27FC236}">
                <a16:creationId xmlns:a16="http://schemas.microsoft.com/office/drawing/2014/main" id="{5881B80E-BD6A-81EF-98B7-E0DCF8CF66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3864" y="857250"/>
            <a:ext cx="7800972" cy="5074920"/>
          </a:xfrm>
        </p:spPr>
      </p:pic>
    </p:spTree>
    <p:extLst>
      <p:ext uri="{BB962C8B-B14F-4D97-AF65-F5344CB8AC3E}">
        <p14:creationId xmlns:p14="http://schemas.microsoft.com/office/powerpoint/2010/main" val="210077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21942" y="1371600"/>
            <a:ext cx="3648722" cy="4114800"/>
          </a:xfrm>
        </p:spPr>
        <p:txBody>
          <a:bodyPr anchor="ctr">
            <a:normAutofit/>
          </a:bodyPr>
          <a:lstStyle/>
          <a:p>
            <a:pPr algn="ctr"/>
            <a:r>
              <a:rPr lang="en-US" dirty="0">
                <a:solidFill>
                  <a:schemeClr val="bg2"/>
                </a:solidFill>
              </a:rPr>
              <a:t>Classical</a:t>
            </a:r>
            <a:br>
              <a:rPr lang="en-US" dirty="0">
                <a:solidFill>
                  <a:schemeClr val="bg2"/>
                </a:solidFill>
              </a:rPr>
            </a:br>
            <a:r>
              <a:rPr lang="en-US" dirty="0" err="1">
                <a:solidFill>
                  <a:schemeClr val="bg2"/>
                </a:solidFill>
              </a:rPr>
              <a:t>RaY</a:t>
            </a:r>
            <a:r>
              <a:rPr lang="en-US" dirty="0">
                <a:solidFill>
                  <a:schemeClr val="bg2"/>
                </a:solidFill>
              </a:rPr>
              <a:t> </a:t>
            </a:r>
            <a:r>
              <a:rPr lang="en-US" dirty="0" err="1">
                <a:solidFill>
                  <a:schemeClr val="bg2"/>
                </a:solidFill>
              </a:rPr>
              <a:t>tRACING</a:t>
            </a:r>
            <a:endParaRPr lang="en-US" dirty="0">
              <a:solidFill>
                <a:schemeClr val="bg2"/>
              </a:solidFill>
            </a:endParaRP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6D15B6-1707-5180-5E44-C57FA9CD2A0D}"/>
              </a:ext>
            </a:extLst>
          </p:cNvPr>
          <p:cNvPicPr>
            <a:picLocks noChangeAspect="1"/>
          </p:cNvPicPr>
          <p:nvPr/>
        </p:nvPicPr>
        <p:blipFill>
          <a:blip r:embed="rId3"/>
          <a:stretch>
            <a:fillRect/>
          </a:stretch>
        </p:blipFill>
        <p:spPr>
          <a:xfrm>
            <a:off x="4211820" y="288405"/>
            <a:ext cx="7845060" cy="5883795"/>
          </a:xfrm>
          <a:prstGeom prst="rect">
            <a:avLst/>
          </a:prstGeom>
        </p:spPr>
      </p:pic>
    </p:spTree>
    <p:extLst>
      <p:ext uri="{BB962C8B-B14F-4D97-AF65-F5344CB8AC3E}">
        <p14:creationId xmlns:p14="http://schemas.microsoft.com/office/powerpoint/2010/main" val="249930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04186" y="1371600"/>
            <a:ext cx="3728622" cy="4114800"/>
          </a:xfrm>
        </p:spPr>
        <p:txBody>
          <a:bodyPr anchor="ctr">
            <a:normAutofit/>
          </a:bodyPr>
          <a:lstStyle/>
          <a:p>
            <a:pPr algn="ctr"/>
            <a:r>
              <a:rPr lang="en-US" dirty="0">
                <a:solidFill>
                  <a:schemeClr val="bg2"/>
                </a:solidFill>
              </a:rPr>
              <a:t>Monte Carlo Ray Tracing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B3222F-DFF2-8AE7-8BF2-FE8F7E088FD0}"/>
              </a:ext>
            </a:extLst>
          </p:cNvPr>
          <p:cNvSpPr>
            <a:spLocks noGrp="1"/>
          </p:cNvSpPr>
          <p:nvPr>
            <p:ph idx="1"/>
          </p:nvPr>
        </p:nvSpPr>
        <p:spPr>
          <a:xfrm>
            <a:off x="5310963" y="1270591"/>
            <a:ext cx="5631357" cy="4364666"/>
          </a:xfrm>
        </p:spPr>
        <p:txBody>
          <a:bodyPr anchor="ctr">
            <a:normAutofit/>
          </a:bodyPr>
          <a:lstStyle/>
          <a:p>
            <a:endParaRPr lang="en-US" sz="2000"/>
          </a:p>
        </p:txBody>
      </p:sp>
      <p:pic>
        <p:nvPicPr>
          <p:cNvPr id="2050" name="Picture 2">
            <a:extLst>
              <a:ext uri="{FF2B5EF4-FFF2-40B4-BE49-F238E27FC236}">
                <a16:creationId xmlns:a16="http://schemas.microsoft.com/office/drawing/2014/main" id="{34789515-6B94-729E-06C5-39F6A9DCD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907" y="279535"/>
            <a:ext cx="7856887" cy="589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93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177553" y="1371600"/>
            <a:ext cx="3693111" cy="4114800"/>
          </a:xfrm>
        </p:spPr>
        <p:txBody>
          <a:bodyPr anchor="ctr">
            <a:normAutofit/>
          </a:bodyPr>
          <a:lstStyle/>
          <a:p>
            <a:pPr algn="ctr"/>
            <a:r>
              <a:rPr lang="en-US" dirty="0">
                <a:solidFill>
                  <a:schemeClr val="bg2"/>
                </a:solidFill>
              </a:rPr>
              <a:t>Classical </a:t>
            </a:r>
            <a:br>
              <a:rPr lang="en-US" dirty="0">
                <a:solidFill>
                  <a:schemeClr val="bg2"/>
                </a:solidFill>
              </a:rPr>
            </a:br>
            <a:r>
              <a:rPr lang="en-US" dirty="0">
                <a:solidFill>
                  <a:schemeClr val="bg2"/>
                </a:solidFill>
              </a:rPr>
              <a:t>Vs. </a:t>
            </a:r>
            <a:br>
              <a:rPr lang="en-US" dirty="0">
                <a:solidFill>
                  <a:schemeClr val="bg2"/>
                </a:solidFill>
              </a:rPr>
            </a:br>
            <a:r>
              <a:rPr lang="en-US" dirty="0">
                <a:solidFill>
                  <a:schemeClr val="bg2"/>
                </a:solidFill>
              </a:rPr>
              <a:t>Quantum </a:t>
            </a:r>
            <a:br>
              <a:rPr lang="en-US" dirty="0">
                <a:solidFill>
                  <a:schemeClr val="bg2"/>
                </a:solidFill>
              </a:rPr>
            </a:br>
            <a:r>
              <a:rPr lang="en-US" dirty="0">
                <a:solidFill>
                  <a:schemeClr val="bg2"/>
                </a:solidFill>
              </a:rPr>
              <a:t>Ray Tracing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B3222F-DFF2-8AE7-8BF2-FE8F7E088FD0}"/>
              </a:ext>
            </a:extLst>
          </p:cNvPr>
          <p:cNvSpPr>
            <a:spLocks noGrp="1"/>
          </p:cNvSpPr>
          <p:nvPr>
            <p:ph idx="1"/>
          </p:nvPr>
        </p:nvSpPr>
        <p:spPr>
          <a:xfrm>
            <a:off x="5310963" y="1270591"/>
            <a:ext cx="5631357" cy="4364666"/>
          </a:xfrm>
        </p:spPr>
        <p:txBody>
          <a:bodyPr anchor="ctr">
            <a:normAutofit/>
          </a:bodyPr>
          <a:lstStyle/>
          <a:p>
            <a:endParaRPr lang="en-US" sz="2000"/>
          </a:p>
        </p:txBody>
      </p:sp>
      <p:sp>
        <p:nvSpPr>
          <p:cNvPr id="5" name="Rectangle 4">
            <a:extLst>
              <a:ext uri="{FF2B5EF4-FFF2-40B4-BE49-F238E27FC236}">
                <a16:creationId xmlns:a16="http://schemas.microsoft.com/office/drawing/2014/main" id="{CDC9FFF0-B988-767C-461C-9412E748413D}"/>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3AAFE1-DDFD-B700-B916-599968B1EA93}"/>
              </a:ext>
            </a:extLst>
          </p:cNvPr>
          <p:cNvPicPr>
            <a:picLocks noChangeAspect="1"/>
          </p:cNvPicPr>
          <p:nvPr/>
        </p:nvPicPr>
        <p:blipFill>
          <a:blip r:embed="rId3"/>
          <a:stretch>
            <a:fillRect/>
          </a:stretch>
        </p:blipFill>
        <p:spPr>
          <a:xfrm>
            <a:off x="4097726" y="1222743"/>
            <a:ext cx="8035150" cy="4024152"/>
          </a:xfrm>
          <a:prstGeom prst="rect">
            <a:avLst/>
          </a:prstGeom>
        </p:spPr>
      </p:pic>
    </p:spTree>
    <p:extLst>
      <p:ext uri="{BB962C8B-B14F-4D97-AF65-F5344CB8AC3E}">
        <p14:creationId xmlns:p14="http://schemas.microsoft.com/office/powerpoint/2010/main" val="38240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115410" y="1371600"/>
            <a:ext cx="3755254" cy="4114800"/>
          </a:xfrm>
        </p:spPr>
        <p:txBody>
          <a:bodyPr anchor="ctr">
            <a:normAutofit/>
          </a:bodyPr>
          <a:lstStyle/>
          <a:p>
            <a:pPr algn="ctr"/>
            <a:r>
              <a:rPr lang="en-US" dirty="0">
                <a:solidFill>
                  <a:schemeClr val="bg2"/>
                </a:solidFill>
              </a:rPr>
              <a:t>Quantum Super</a:t>
            </a:r>
            <a:br>
              <a:rPr lang="en-US" dirty="0">
                <a:solidFill>
                  <a:schemeClr val="bg2"/>
                </a:solidFill>
              </a:rPr>
            </a:br>
            <a:r>
              <a:rPr lang="en-US" dirty="0">
                <a:solidFill>
                  <a:schemeClr val="bg2"/>
                </a:solidFill>
              </a:rPr>
              <a:t>sampling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BB8CD3-8751-49E9-31AC-9FEC279A28A1}"/>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675835-ACAE-0289-FD00-C0CA6B667735}"/>
              </a:ext>
            </a:extLst>
          </p:cNvPr>
          <p:cNvPicPr>
            <a:picLocks noChangeAspect="1"/>
          </p:cNvPicPr>
          <p:nvPr/>
        </p:nvPicPr>
        <p:blipFill>
          <a:blip r:embed="rId3"/>
          <a:stretch>
            <a:fillRect/>
          </a:stretch>
        </p:blipFill>
        <p:spPr>
          <a:xfrm>
            <a:off x="4615110" y="3703320"/>
            <a:ext cx="7266587" cy="2811780"/>
          </a:xfrm>
          <a:prstGeom prst="rect">
            <a:avLst/>
          </a:prstGeom>
        </p:spPr>
      </p:pic>
      <p:pic>
        <p:nvPicPr>
          <p:cNvPr id="7" name="Picture 6">
            <a:extLst>
              <a:ext uri="{FF2B5EF4-FFF2-40B4-BE49-F238E27FC236}">
                <a16:creationId xmlns:a16="http://schemas.microsoft.com/office/drawing/2014/main" id="{4783515D-C8C5-6E8F-A01F-93632BE2ADAE}"/>
              </a:ext>
            </a:extLst>
          </p:cNvPr>
          <p:cNvPicPr>
            <a:picLocks noChangeAspect="1"/>
          </p:cNvPicPr>
          <p:nvPr/>
        </p:nvPicPr>
        <p:blipFill>
          <a:blip r:embed="rId4"/>
          <a:stretch>
            <a:fillRect/>
          </a:stretch>
        </p:blipFill>
        <p:spPr>
          <a:xfrm>
            <a:off x="4695737" y="1028700"/>
            <a:ext cx="6877226" cy="1937484"/>
          </a:xfrm>
          <a:prstGeom prst="rect">
            <a:avLst/>
          </a:prstGeom>
        </p:spPr>
      </p:pic>
    </p:spTree>
    <p:extLst>
      <p:ext uri="{BB962C8B-B14F-4D97-AF65-F5344CB8AC3E}">
        <p14:creationId xmlns:p14="http://schemas.microsoft.com/office/powerpoint/2010/main" val="284813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115410" y="1371600"/>
            <a:ext cx="3755254" cy="4114800"/>
          </a:xfrm>
        </p:spPr>
        <p:txBody>
          <a:bodyPr anchor="ctr">
            <a:normAutofit/>
          </a:bodyPr>
          <a:lstStyle/>
          <a:p>
            <a:pPr algn="ctr"/>
            <a:r>
              <a:rPr lang="en-US" dirty="0">
                <a:solidFill>
                  <a:schemeClr val="bg2"/>
                </a:solidFill>
              </a:rPr>
              <a:t>Quantum Super</a:t>
            </a:r>
            <a:br>
              <a:rPr lang="en-US" dirty="0">
                <a:solidFill>
                  <a:schemeClr val="bg2"/>
                </a:solidFill>
              </a:rPr>
            </a:br>
            <a:r>
              <a:rPr lang="en-US" dirty="0">
                <a:solidFill>
                  <a:schemeClr val="bg2"/>
                </a:solidFill>
              </a:rPr>
              <a:t>sampling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675835-ACAE-0289-FD00-C0CA6B667735}"/>
              </a:ext>
            </a:extLst>
          </p:cNvPr>
          <p:cNvPicPr>
            <a:picLocks noChangeAspect="1"/>
          </p:cNvPicPr>
          <p:nvPr/>
        </p:nvPicPr>
        <p:blipFill>
          <a:blip r:embed="rId3"/>
          <a:stretch>
            <a:fillRect/>
          </a:stretch>
        </p:blipFill>
        <p:spPr>
          <a:xfrm>
            <a:off x="4615110" y="3703320"/>
            <a:ext cx="7266587" cy="2811780"/>
          </a:xfrm>
          <a:prstGeom prst="rect">
            <a:avLst/>
          </a:prstGeom>
        </p:spPr>
      </p:pic>
      <p:pic>
        <p:nvPicPr>
          <p:cNvPr id="11" name="Picture 10">
            <a:extLst>
              <a:ext uri="{FF2B5EF4-FFF2-40B4-BE49-F238E27FC236}">
                <a16:creationId xmlns:a16="http://schemas.microsoft.com/office/drawing/2014/main" id="{F90CD928-DE23-C77D-532C-B413E40B5314}"/>
              </a:ext>
            </a:extLst>
          </p:cNvPr>
          <p:cNvPicPr>
            <a:picLocks noChangeAspect="1"/>
          </p:cNvPicPr>
          <p:nvPr/>
        </p:nvPicPr>
        <p:blipFill>
          <a:blip r:embed="rId4"/>
          <a:stretch>
            <a:fillRect/>
          </a:stretch>
        </p:blipFill>
        <p:spPr>
          <a:xfrm>
            <a:off x="4177618" y="445770"/>
            <a:ext cx="7875366" cy="3257550"/>
          </a:xfrm>
          <a:prstGeom prst="rect">
            <a:avLst/>
          </a:prstGeom>
        </p:spPr>
      </p:pic>
    </p:spTree>
    <p:extLst>
      <p:ext uri="{BB962C8B-B14F-4D97-AF65-F5344CB8AC3E}">
        <p14:creationId xmlns:p14="http://schemas.microsoft.com/office/powerpoint/2010/main" val="234257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08A99-390F-A7CB-BD1B-555BD1D57319}"/>
              </a:ext>
            </a:extLst>
          </p:cNvPr>
          <p:cNvSpPr>
            <a:spLocks noGrp="1"/>
          </p:cNvSpPr>
          <p:nvPr>
            <p:ph type="title"/>
          </p:nvPr>
        </p:nvSpPr>
        <p:spPr>
          <a:xfrm>
            <a:off x="204185" y="1371600"/>
            <a:ext cx="3639845" cy="4114800"/>
          </a:xfrm>
        </p:spPr>
        <p:txBody>
          <a:bodyPr anchor="ctr">
            <a:normAutofit/>
          </a:bodyPr>
          <a:lstStyle/>
          <a:p>
            <a:pPr algn="ctr"/>
            <a:r>
              <a:rPr lang="en-US" dirty="0">
                <a:solidFill>
                  <a:schemeClr val="bg2"/>
                </a:solidFill>
              </a:rPr>
              <a:t>Grover’s Algorithm</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B3222F-DFF2-8AE7-8BF2-FE8F7E088FD0}"/>
              </a:ext>
            </a:extLst>
          </p:cNvPr>
          <p:cNvSpPr>
            <a:spLocks noGrp="1"/>
          </p:cNvSpPr>
          <p:nvPr>
            <p:ph idx="1"/>
          </p:nvPr>
        </p:nvSpPr>
        <p:spPr>
          <a:xfrm>
            <a:off x="5310963" y="1270591"/>
            <a:ext cx="5631357" cy="4364666"/>
          </a:xfrm>
        </p:spPr>
        <p:txBody>
          <a:bodyPr anchor="ctr">
            <a:normAutofit/>
          </a:bodyPr>
          <a:lstStyle/>
          <a:p>
            <a:endParaRPr lang="en-US" sz="2000" dirty="0"/>
          </a:p>
        </p:txBody>
      </p:sp>
      <p:sp>
        <p:nvSpPr>
          <p:cNvPr id="4" name="Rectangle 3">
            <a:extLst>
              <a:ext uri="{FF2B5EF4-FFF2-40B4-BE49-F238E27FC236}">
                <a16:creationId xmlns:a16="http://schemas.microsoft.com/office/drawing/2014/main" id="{CBB404C0-E195-80AD-8FC0-4D823A4DA1AD}"/>
              </a:ext>
            </a:extLst>
          </p:cNvPr>
          <p:cNvSpPr/>
          <p:nvPr/>
        </p:nvSpPr>
        <p:spPr>
          <a:xfrm>
            <a:off x="4606290" y="491490"/>
            <a:ext cx="7075170" cy="5806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plementing Grover's Algorithm in Qiskit | by Avery Parkinson | Medium">
            <a:extLst>
              <a:ext uri="{FF2B5EF4-FFF2-40B4-BE49-F238E27FC236}">
                <a16:creationId xmlns:a16="http://schemas.microsoft.com/office/drawing/2014/main" id="{083E5CB8-2810-2FDF-EFB2-5B8B4B304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197" y="461597"/>
            <a:ext cx="7901802" cy="2690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35E0E01-50D4-9227-060E-B698E5FBE285}"/>
              </a:ext>
            </a:extLst>
          </p:cNvPr>
          <p:cNvPicPr>
            <a:picLocks noChangeAspect="1"/>
          </p:cNvPicPr>
          <p:nvPr/>
        </p:nvPicPr>
        <p:blipFill>
          <a:blip r:embed="rId4"/>
          <a:stretch>
            <a:fillRect/>
          </a:stretch>
        </p:blipFill>
        <p:spPr>
          <a:xfrm>
            <a:off x="5855049" y="3098101"/>
            <a:ext cx="4401164" cy="3334215"/>
          </a:xfrm>
          <a:prstGeom prst="rect">
            <a:avLst/>
          </a:prstGeom>
        </p:spPr>
      </p:pic>
    </p:spTree>
    <p:extLst>
      <p:ext uri="{BB962C8B-B14F-4D97-AF65-F5344CB8AC3E}">
        <p14:creationId xmlns:p14="http://schemas.microsoft.com/office/powerpoint/2010/main" val="4162974883"/>
      </p:ext>
    </p:extLst>
  </p:cSld>
  <p:clrMapOvr>
    <a:masterClrMapping/>
  </p:clrMapOvr>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392025"/>
      </a:dk2>
      <a:lt2>
        <a:srgbClr val="E8E2E6"/>
      </a:lt2>
      <a:accent1>
        <a:srgbClr val="3BB169"/>
      </a:accent1>
      <a:accent2>
        <a:srgbClr val="4AB547"/>
      </a:accent2>
      <a:accent3>
        <a:srgbClr val="45B19C"/>
      </a:accent3>
      <a:accent4>
        <a:srgbClr val="B13B8C"/>
      </a:accent4>
      <a:accent5>
        <a:srgbClr val="C34D6D"/>
      </a:accent5>
      <a:accent6>
        <a:srgbClr val="B14C3B"/>
      </a:accent6>
      <a:hlink>
        <a:srgbClr val="BF3F8D"/>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4355</TotalTime>
  <Words>1875</Words>
  <Application>Microsoft Office PowerPoint</Application>
  <PresentationFormat>Widescreen</PresentationFormat>
  <Paragraphs>127</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Gill Sans MT</vt:lpstr>
      <vt:lpstr>Goudy Old Style</vt:lpstr>
      <vt:lpstr>ClassicFrameVTI</vt:lpstr>
      <vt:lpstr>Quantum Ray Tracing</vt:lpstr>
      <vt:lpstr>What is Ray Tracing?</vt:lpstr>
      <vt:lpstr>Classical RaY tRACING</vt:lpstr>
      <vt:lpstr>Classical RaY tRACING</vt:lpstr>
      <vt:lpstr>Monte Carlo Ray Tracing</vt:lpstr>
      <vt:lpstr>Classical  Vs.  Quantum  Ray Tracing</vt:lpstr>
      <vt:lpstr>Quantum Super sampling</vt:lpstr>
      <vt:lpstr>Quantum Super sampling</vt:lpstr>
      <vt:lpstr>Grover’s Algorithm</vt:lpstr>
      <vt:lpstr>Inverse Quantum Fourier Transform</vt:lpstr>
      <vt:lpstr>Quantum Super sampling</vt:lpstr>
      <vt:lpstr>Quantum Ray Tracing</vt:lpstr>
      <vt:lpstr>Quantum Ray Tracing</vt:lpstr>
      <vt:lpstr>Comparison</vt:lpstr>
      <vt:lpstr>Comparison</vt:lpstr>
      <vt:lpstr>Comparison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Ray Tracing</dc:title>
  <dc:creator>Hunter Mast</dc:creator>
  <cp:lastModifiedBy>Hunter Mast</cp:lastModifiedBy>
  <cp:revision>61</cp:revision>
  <dcterms:created xsi:type="dcterms:W3CDTF">2024-04-18T19:41:41Z</dcterms:created>
  <dcterms:modified xsi:type="dcterms:W3CDTF">2024-04-26T18:13:08Z</dcterms:modified>
</cp:coreProperties>
</file>