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7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1D8BD707-D9CF-40AE-B4C6-C98DA3205C09}" type="datetimeFigureOut">
              <a:rPr lang="en-US" smtClean="0"/>
              <a:pPr/>
              <a:t>9/16/2021</a:t>
            </a:fld>
            <a:endParaRPr lang="en-US"/>
          </a:p>
        </p:txBody>
      </p:sp>
      <p:sp>
        <p:nvSpPr>
          <p:cNvPr id="5" name="Footer Placeholder 4"/>
          <p:cNvSpPr>
            <a:spLocks noGrp="1"/>
          </p:cNvSpPr>
          <p:nvPr>
            <p:ph type="ftr" sz="quarter" idx="11"/>
          </p:nvPr>
        </p:nvSpPr>
        <p:spPr>
          <a:xfrm>
            <a:off x="1174044" y="5357592"/>
            <a:ext cx="5034845" cy="365125"/>
          </a:xfrm>
        </p:spPr>
        <p:txBody>
          <a:bodyPr/>
          <a:lstStyle/>
          <a:p>
            <a:endParaRPr lang="en-US"/>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298448" y="2121407"/>
            <a:ext cx="3200400" cy="3602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63440" y="2119313"/>
            <a:ext cx="3200400" cy="3605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9/16/2021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1298448" y="2944368"/>
            <a:ext cx="3227832" cy="2779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1D8BD707-D9CF-40AE-B4C6-C98DA3205C09}" type="datetimeFigureOut">
              <a:rPr lang="en-US" smtClean="0"/>
              <a:pPr/>
              <a:t>9/16/2021</a:t>
            </a:fld>
            <a:endParaRPr lang="en-US"/>
          </a:p>
        </p:txBody>
      </p:sp>
      <p:sp>
        <p:nvSpPr>
          <p:cNvPr id="6" name="Footer Placeholder 5"/>
          <p:cNvSpPr>
            <a:spLocks noGrp="1"/>
          </p:cNvSpPr>
          <p:nvPr>
            <p:ph type="ftr" sz="quarter" idx="11"/>
          </p:nvPr>
        </p:nvSpPr>
        <p:spPr>
          <a:xfrm rot="-60000">
            <a:off x="914554" y="5829261"/>
            <a:ext cx="3522607" cy="365125"/>
          </a:xfrm>
        </p:spPr>
        <p:txBody>
          <a:bodyPr/>
          <a:lstStyle/>
          <a:p>
            <a:endParaRPr lang="en-US"/>
          </a:p>
        </p:txBody>
      </p:sp>
      <p:sp>
        <p:nvSpPr>
          <p:cNvPr id="7" name="Slide Number Placeholder 6"/>
          <p:cNvSpPr>
            <a:spLocks noGrp="1"/>
          </p:cNvSpPr>
          <p:nvPr>
            <p:ph type="sldNum" sz="quarter" idx="12"/>
          </p:nvPr>
        </p:nvSpPr>
        <p:spPr>
          <a:xfrm rot="60000">
            <a:off x="7557313" y="5896961"/>
            <a:ext cx="554023"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1D8BD707-D9CF-40AE-B4C6-C98DA3205C09}" type="datetimeFigureOut">
              <a:rPr lang="en-US" smtClean="0"/>
              <a:pPr/>
              <a:t>9/16/2021</a:t>
            </a:fld>
            <a:endParaRPr lang="en-US"/>
          </a:p>
        </p:txBody>
      </p:sp>
      <p:sp>
        <p:nvSpPr>
          <p:cNvPr id="6" name="Footer Placeholder 5"/>
          <p:cNvSpPr>
            <a:spLocks noGrp="1"/>
          </p:cNvSpPr>
          <p:nvPr>
            <p:ph type="ftr" sz="quarter" idx="11"/>
          </p:nvPr>
        </p:nvSpPr>
        <p:spPr>
          <a:xfrm rot="-60000">
            <a:off x="914569" y="5831037"/>
            <a:ext cx="3319043" cy="365125"/>
          </a:xfrm>
        </p:spPr>
        <p:txBody>
          <a:bodyPr/>
          <a:lstStyle/>
          <a:p>
            <a:endParaRPr lang="en-US"/>
          </a:p>
        </p:txBody>
      </p:sp>
      <p:sp>
        <p:nvSpPr>
          <p:cNvPr id="7" name="Slide Number Placeholder 6"/>
          <p:cNvSpPr>
            <a:spLocks noGrp="1"/>
          </p:cNvSpPr>
          <p:nvPr>
            <p:ph type="sldNum" sz="quarter" idx="12"/>
          </p:nvPr>
        </p:nvSpPr>
        <p:spPr>
          <a:xfrm rot="60000">
            <a:off x="7562089" y="5900026"/>
            <a:ext cx="554023" cy="365125"/>
          </a:xfr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1D8BD707-D9CF-40AE-B4C6-C98DA3205C09}" type="datetimeFigureOut">
              <a:rPr lang="en-US" smtClean="0"/>
              <a:pPr/>
              <a:t>9/16/2021</a:t>
            </a:fld>
            <a:endParaRPr lang="en-US"/>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7.gif"/></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geeksforgeeks.org/"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4" Type="http://schemas.openxmlformats.org/officeDocument/2006/relationships/hyperlink" Target="https://sci-hub.tw/"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9604" y="1730964"/>
            <a:ext cx="5723468" cy="990600"/>
          </a:xfrm>
        </p:spPr>
        <p:txBody>
          <a:bodyPr>
            <a:normAutofit/>
          </a:bodyPr>
          <a:lstStyle/>
          <a:p>
            <a:r>
              <a:rPr lang="en-US" b="1" u="sng" dirty="0">
                <a:latin typeface="Times New Roman" pitchFamily="18" charset="0"/>
                <a:cs typeface="Times New Roman" pitchFamily="18" charset="0"/>
              </a:rPr>
              <a:t>Spam Detection</a:t>
            </a:r>
          </a:p>
        </p:txBody>
      </p:sp>
      <p:pic>
        <p:nvPicPr>
          <p:cNvPr id="1026" name="Picture 2" descr="D:\Work\Project\download.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8677211">
            <a:off x="378463" y="917808"/>
            <a:ext cx="2703671" cy="162284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Work\Project\images.jf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224776">
            <a:off x="6065402" y="950938"/>
            <a:ext cx="2590991" cy="15779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Work\Project\GraveUnfortunateIberiannase-size_restricted.gif"/>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17302" y="3006220"/>
            <a:ext cx="4509395" cy="2536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819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80155" y="990600"/>
            <a:ext cx="7086600" cy="3508653"/>
          </a:xfrm>
          <a:prstGeom prst="rect">
            <a:avLst/>
          </a:prstGeom>
          <a:noFill/>
        </p:spPr>
        <p:txBody>
          <a:bodyPr wrap="square" rtlCol="0">
            <a:spAutoFit/>
          </a:bodyPr>
          <a:lstStyle/>
          <a:p>
            <a:r>
              <a:rPr lang="en-US" dirty="0">
                <a:latin typeface="Times New Roman" pitchFamily="18" charset="0"/>
                <a:cs typeface="Times New Roman" pitchFamily="18" charset="0"/>
              </a:rPr>
              <a:t>In order to use Machine Learning, we use Jupyter Notebook (python).</a:t>
            </a:r>
          </a:p>
          <a:p>
            <a:endParaRPr lang="en-US" dirty="0">
              <a:latin typeface="Times New Roman" pitchFamily="18" charset="0"/>
              <a:cs typeface="Times New Roman" pitchFamily="18" charset="0"/>
            </a:endParaRPr>
          </a:p>
          <a:p>
            <a:r>
              <a:rPr lang="en-US" sz="2400" b="1" u="sng" dirty="0">
                <a:latin typeface="Times New Roman" pitchFamily="18" charset="0"/>
                <a:cs typeface="Times New Roman" pitchFamily="18" charset="0"/>
              </a:rPr>
              <a:t>Jupytor</a:t>
            </a:r>
            <a:r>
              <a:rPr lang="en-US" sz="2400" dirty="0">
                <a:latin typeface="Times New Roman" pitchFamily="18" charset="0"/>
                <a:cs typeface="Times New Roman" pitchFamily="18" charset="0"/>
              </a:rPr>
              <a:t>:</a:t>
            </a:r>
            <a:endParaRPr lang="en-US" sz="2400" b="1" u="sng"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Jupyter</a:t>
            </a:r>
            <a:r>
              <a:rPr lang="en-US" dirty="0"/>
              <a:t> is a nonprofit organization created to "develop open-source software, open-standards, and services for interactive computing across dozens of programming languages". Spun-off from IPython in 2014 by Fernando Pérez, Project Jupyter supports execution environments in several dozen languages. Project Jupyter's name is a reference to the three core programming languages supported by Jupyter, which are Julia, Python and R, and also a homage to Galileo's notebooks recording the discovery of the moons of Jupiter.</a:t>
            </a:r>
            <a:endParaRPr lang="en-US" dirty="0">
              <a:latin typeface="Times New Roman" pitchFamily="18" charset="0"/>
              <a:cs typeface="Times New Roman" pitchFamily="18" charset="0"/>
            </a:endParaRPr>
          </a:p>
        </p:txBody>
      </p:sp>
      <p:pic>
        <p:nvPicPr>
          <p:cNvPr id="4098" name="Picture 2" descr="D:\Work\Project\download (3).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519" y="4572000"/>
            <a:ext cx="2962275" cy="15430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D:\Work\Project\download (4).jf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1550" y="4572000"/>
            <a:ext cx="2952750" cy="15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5063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Work\Project\download (5).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609600"/>
            <a:ext cx="5272768" cy="30289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493384" y="3962400"/>
            <a:ext cx="5791200" cy="1200329"/>
          </a:xfrm>
          <a:prstGeom prst="rect">
            <a:avLst/>
          </a:prstGeom>
          <a:noFill/>
        </p:spPr>
        <p:txBody>
          <a:bodyPr wrap="square" rtlCol="0">
            <a:spAutoFit/>
          </a:bodyPr>
          <a:lstStyle/>
          <a:p>
            <a:r>
              <a:rPr lang="en-US" dirty="0"/>
              <a:t>The environment and possibilities so provided by the AI proposed Jupyter (python) is used in applications of algorithms such as LableEncoder, DecisionTree, SVM, Logistic Regression which are also used in our ML model.</a:t>
            </a:r>
          </a:p>
        </p:txBody>
      </p:sp>
    </p:spTree>
    <p:extLst>
      <p:ext uri="{BB962C8B-B14F-4D97-AF65-F5344CB8AC3E}">
        <p14:creationId xmlns:p14="http://schemas.microsoft.com/office/powerpoint/2010/main" val="2039557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762000"/>
            <a:ext cx="2576346" cy="523220"/>
          </a:xfrm>
          <a:prstGeom prst="rect">
            <a:avLst/>
          </a:prstGeom>
          <a:noFill/>
        </p:spPr>
        <p:txBody>
          <a:bodyPr wrap="none" rtlCol="0">
            <a:spAutoFit/>
          </a:bodyPr>
          <a:lstStyle/>
          <a:p>
            <a:r>
              <a:rPr lang="en-US" sz="2800" b="1" u="sng" dirty="0">
                <a:latin typeface="Times New Roman" pitchFamily="18" charset="0"/>
                <a:cs typeface="Times New Roman" pitchFamily="18" charset="0"/>
              </a:rPr>
              <a:t>Label-Encoder</a:t>
            </a:r>
            <a:r>
              <a:rPr lang="en-US" sz="2800" dirty="0">
                <a:latin typeface="Times New Roman" pitchFamily="18" charset="0"/>
                <a:cs typeface="Times New Roman" pitchFamily="18" charset="0"/>
              </a:rPr>
              <a:t>:</a:t>
            </a:r>
          </a:p>
        </p:txBody>
      </p:sp>
      <p:sp>
        <p:nvSpPr>
          <p:cNvPr id="5" name="TextBox 4"/>
          <p:cNvSpPr txBox="1"/>
          <p:nvPr/>
        </p:nvSpPr>
        <p:spPr>
          <a:xfrm>
            <a:off x="1031633" y="2133600"/>
            <a:ext cx="2524125" cy="3046988"/>
          </a:xfrm>
          <a:prstGeom prst="rect">
            <a:avLst/>
          </a:prstGeom>
          <a:noFill/>
        </p:spPr>
        <p:txBody>
          <a:bodyPr wrap="square" rtlCol="0">
            <a:spAutoFit/>
          </a:bodyPr>
          <a:lstStyle/>
          <a:p>
            <a:pPr marL="285750" indent="-285750">
              <a:buFont typeface="Arial" pitchFamily="34" charset="0"/>
              <a:buChar char="•"/>
            </a:pPr>
            <a:r>
              <a:rPr lang="en-US" sz="1600" dirty="0">
                <a:latin typeface="Times New Roman" pitchFamily="18" charset="0"/>
                <a:cs typeface="Times New Roman" pitchFamily="18" charset="0"/>
              </a:rPr>
              <a:t>It is an approach to encoding categorical values.</a:t>
            </a:r>
          </a:p>
          <a:p>
            <a:endParaRPr lang="en-US" sz="1600" dirty="0">
              <a:latin typeface="Times New Roman" pitchFamily="18" charset="0"/>
              <a:cs typeface="Times New Roman" pitchFamily="18" charset="0"/>
            </a:endParaRPr>
          </a:p>
          <a:p>
            <a:pPr marL="285750" indent="-285750">
              <a:buFont typeface="Arial" pitchFamily="34" charset="0"/>
              <a:buChar char="•"/>
            </a:pPr>
            <a:r>
              <a:rPr lang="en-US" sz="1600" dirty="0">
                <a:latin typeface="Times New Roman" pitchFamily="18" charset="0"/>
                <a:cs typeface="Times New Roman" pitchFamily="18" charset="0"/>
              </a:rPr>
              <a:t>It refers to simply converting each value in a column to a number.</a:t>
            </a:r>
          </a:p>
          <a:p>
            <a:pPr marL="285750" indent="-285750">
              <a:buFont typeface="Arial" pitchFamily="34" charset="0"/>
              <a:buChar char="•"/>
            </a:pPr>
            <a:endParaRPr lang="en-US" sz="1600" dirty="0">
              <a:latin typeface="Times New Roman" pitchFamily="18" charset="0"/>
              <a:cs typeface="Times New Roman" pitchFamily="18" charset="0"/>
            </a:endParaRPr>
          </a:p>
          <a:p>
            <a:pPr marL="285750" indent="-285750">
              <a:buFont typeface="Arial" pitchFamily="34" charset="0"/>
              <a:buChar char="•"/>
            </a:pPr>
            <a:r>
              <a:rPr lang="en-US" sz="1600" dirty="0">
                <a:latin typeface="Times New Roman" pitchFamily="18" charset="0"/>
                <a:cs typeface="Times New Roman" pitchFamily="18" charset="0"/>
              </a:rPr>
              <a:t>Label Encoding in Python can be achieved using Sklearn library.</a:t>
            </a:r>
          </a:p>
          <a:p>
            <a:endParaRPr lang="en-US" sz="1600"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0771" y="1285220"/>
            <a:ext cx="4608829" cy="4366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1206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43000" y="795665"/>
            <a:ext cx="2344360" cy="523220"/>
          </a:xfrm>
          <a:prstGeom prst="rect">
            <a:avLst/>
          </a:prstGeom>
          <a:noFill/>
        </p:spPr>
        <p:txBody>
          <a:bodyPr wrap="none" rtlCol="0">
            <a:spAutoFit/>
          </a:bodyPr>
          <a:lstStyle/>
          <a:p>
            <a:r>
              <a:rPr lang="en-US" sz="2800" b="1" u="sng" dirty="0">
                <a:latin typeface="Times New Roman" pitchFamily="18" charset="0"/>
                <a:cs typeface="Times New Roman" pitchFamily="18" charset="0"/>
              </a:rPr>
              <a:t>Decision Tree</a:t>
            </a:r>
            <a:r>
              <a:rPr lang="en-US" sz="2800" dirty="0">
                <a:latin typeface="Times New Roman" pitchFamily="18" charset="0"/>
                <a:cs typeface="Times New Roman" pitchFamily="18" charset="0"/>
              </a:rPr>
              <a:t>:</a:t>
            </a:r>
            <a:endParaRPr lang="en-US" sz="2800" b="1" u="sng" dirty="0">
              <a:latin typeface="Times New Roman" pitchFamily="18" charset="0"/>
              <a:cs typeface="Times New Roman" pitchFamily="18" charset="0"/>
            </a:endParaRPr>
          </a:p>
        </p:txBody>
      </p:sp>
      <p:sp>
        <p:nvSpPr>
          <p:cNvPr id="7" name="TextBox 6"/>
          <p:cNvSpPr txBox="1"/>
          <p:nvPr/>
        </p:nvSpPr>
        <p:spPr>
          <a:xfrm>
            <a:off x="1047750" y="1524000"/>
            <a:ext cx="7237943" cy="646331"/>
          </a:xfrm>
          <a:prstGeom prst="rect">
            <a:avLst/>
          </a:prstGeom>
          <a:noFill/>
        </p:spPr>
        <p:txBody>
          <a:bodyPr wrap="none" rtlCol="0">
            <a:spAutoFit/>
          </a:bodyPr>
          <a:lstStyle/>
          <a:p>
            <a:pPr marL="285750" indent="-285750">
              <a:buFont typeface="Arial" pitchFamily="34" charset="0"/>
              <a:buChar char="•"/>
            </a:pPr>
            <a:r>
              <a:rPr lang="en-US" dirty="0">
                <a:latin typeface="Times New Roman" pitchFamily="18" charset="0"/>
                <a:cs typeface="Times New Roman" pitchFamily="18" charset="0"/>
              </a:rPr>
              <a:t>A decision support tool that uses a tree like model of decisions and thei5r</a:t>
            </a:r>
          </a:p>
          <a:p>
            <a:r>
              <a:rPr lang="en-US" dirty="0">
                <a:latin typeface="Times New Roman" pitchFamily="18" charset="0"/>
                <a:cs typeface="Times New Roman" pitchFamily="18" charset="0"/>
              </a:rPr>
              <a:t>     possible consequences.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2590800"/>
            <a:ext cx="7167716"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6217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1066800"/>
            <a:ext cx="5176995" cy="523220"/>
          </a:xfrm>
          <a:prstGeom prst="rect">
            <a:avLst/>
          </a:prstGeom>
          <a:noFill/>
        </p:spPr>
        <p:txBody>
          <a:bodyPr wrap="none" rtlCol="0">
            <a:spAutoFit/>
          </a:bodyPr>
          <a:lstStyle/>
          <a:p>
            <a:r>
              <a:rPr lang="en-US" sz="2800" b="1" u="sng" dirty="0">
                <a:latin typeface="Times New Roman" pitchFamily="18" charset="0"/>
                <a:cs typeface="Times New Roman" pitchFamily="18" charset="0"/>
              </a:rPr>
              <a:t>Support Vector Machine (SVM)</a:t>
            </a:r>
            <a:r>
              <a:rPr lang="en-US" sz="2800" dirty="0">
                <a:latin typeface="Times New Roman" pitchFamily="18" charset="0"/>
                <a:cs typeface="Times New Roman" pitchFamily="18" charset="0"/>
              </a:rPr>
              <a:t>:</a:t>
            </a:r>
            <a:endParaRPr lang="en-US" sz="2800" b="1" u="sng" dirty="0">
              <a:latin typeface="Times New Roman" pitchFamily="18" charset="0"/>
              <a:cs typeface="Times New Roman" pitchFamily="18" charset="0"/>
            </a:endParaRPr>
          </a:p>
        </p:txBody>
      </p:sp>
      <p:sp>
        <p:nvSpPr>
          <p:cNvPr id="6" name="TextBox 5"/>
          <p:cNvSpPr txBox="1"/>
          <p:nvPr/>
        </p:nvSpPr>
        <p:spPr>
          <a:xfrm>
            <a:off x="1219200" y="2057400"/>
            <a:ext cx="6749796" cy="923330"/>
          </a:xfrm>
          <a:prstGeom prst="rect">
            <a:avLst/>
          </a:prstGeom>
          <a:noFill/>
        </p:spPr>
        <p:txBody>
          <a:bodyPr wrap="none" rtlCol="0">
            <a:spAutoFit/>
          </a:bodyPr>
          <a:lstStyle/>
          <a:p>
            <a:r>
              <a:rPr lang="en-US" dirty="0"/>
              <a:t>SVM is/are supervised learning models with associated learning </a:t>
            </a:r>
          </a:p>
          <a:p>
            <a:r>
              <a:rPr lang="en-US" dirty="0"/>
              <a:t> algorithms that analyze data used for classification and regression </a:t>
            </a:r>
          </a:p>
          <a:p>
            <a:r>
              <a:rPr lang="en-US" dirty="0"/>
              <a:t> analysis.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696" y="3276600"/>
            <a:ext cx="6978803"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2619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0" y="838200"/>
            <a:ext cx="3255956" cy="523220"/>
          </a:xfrm>
          <a:prstGeom prst="rect">
            <a:avLst/>
          </a:prstGeom>
          <a:noFill/>
        </p:spPr>
        <p:txBody>
          <a:bodyPr wrap="none" rtlCol="0">
            <a:spAutoFit/>
          </a:bodyPr>
          <a:lstStyle/>
          <a:p>
            <a:r>
              <a:rPr lang="en-US" sz="2800" b="1" u="sng" dirty="0">
                <a:latin typeface="Times New Roman" pitchFamily="18" charset="0"/>
                <a:cs typeface="Times New Roman" pitchFamily="18" charset="0"/>
              </a:rPr>
              <a:t>Logistic Regression</a:t>
            </a:r>
            <a:r>
              <a:rPr lang="en-US" sz="2800" dirty="0">
                <a:latin typeface="Times New Roman" pitchFamily="18" charset="0"/>
                <a:cs typeface="Times New Roman" pitchFamily="18" charset="0"/>
              </a:rPr>
              <a:t>:</a:t>
            </a:r>
            <a:endParaRPr lang="en-US" sz="2800" b="1" u="sng"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378" y="3505200"/>
            <a:ext cx="718185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1018378" y="1658034"/>
            <a:ext cx="6877050" cy="1815882"/>
          </a:xfrm>
          <a:prstGeom prst="rect">
            <a:avLst/>
          </a:prstGeom>
          <a:noFill/>
        </p:spPr>
        <p:txBody>
          <a:bodyPr wrap="square" rtlCol="0">
            <a:spAutoFit/>
          </a:bodyPr>
          <a:lstStyle/>
          <a:p>
            <a:pPr marL="285750" indent="-285750">
              <a:buFont typeface="Arial" pitchFamily="34" charset="0"/>
              <a:buChar char="•"/>
            </a:pPr>
            <a:r>
              <a:rPr lang="en-US" sz="1600" dirty="0"/>
              <a:t>Logistic regression is a statistical model that in its basic form uses a logistic function to model a binary dependent variable.</a:t>
            </a:r>
          </a:p>
          <a:p>
            <a:pPr marL="285750" indent="-285750">
              <a:buFont typeface="Arial" pitchFamily="34" charset="0"/>
              <a:buChar char="•"/>
            </a:pPr>
            <a:endParaRPr lang="en-US" sz="1600" dirty="0"/>
          </a:p>
          <a:p>
            <a:pPr marL="285750" indent="-285750">
              <a:buFont typeface="Arial" pitchFamily="34" charset="0"/>
              <a:buChar char="•"/>
            </a:pPr>
            <a:r>
              <a:rPr lang="en-US" sz="1600" dirty="0"/>
              <a:t>In a binary logistic regression model, the dependent variable has two levels. Outputs with more than two values are modeled by multinomial logistic regression and, if the multiple categories are ordered, by ordinal logistic regression.</a:t>
            </a:r>
          </a:p>
        </p:txBody>
      </p:sp>
    </p:spTree>
    <p:extLst>
      <p:ext uri="{BB962C8B-B14F-4D97-AF65-F5344CB8AC3E}">
        <p14:creationId xmlns:p14="http://schemas.microsoft.com/office/powerpoint/2010/main" val="2096471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0600" y="848380"/>
            <a:ext cx="1441420" cy="523220"/>
          </a:xfrm>
          <a:prstGeom prst="rect">
            <a:avLst/>
          </a:prstGeom>
          <a:noFill/>
        </p:spPr>
        <p:txBody>
          <a:bodyPr wrap="none" rtlCol="0">
            <a:spAutoFit/>
          </a:bodyPr>
          <a:lstStyle/>
          <a:p>
            <a:r>
              <a:rPr lang="en-US" sz="2800" b="1" u="sng" dirty="0">
                <a:latin typeface="Times New Roman" pitchFamily="18" charset="0"/>
                <a:cs typeface="Times New Roman" pitchFamily="18" charset="0"/>
              </a:rPr>
              <a:t>Dataset</a:t>
            </a:r>
            <a:r>
              <a:rPr lang="en-US" sz="2800" dirty="0">
                <a:latin typeface="Times New Roman" pitchFamily="18" charset="0"/>
                <a:cs typeface="Times New Roman" pitchFamily="18" charset="0"/>
              </a:rPr>
              <a:t>:</a:t>
            </a:r>
            <a:endParaRPr lang="en-US" sz="2800" b="1" u="sng" dirty="0">
              <a:latin typeface="Times New Roman" pitchFamily="18" charset="0"/>
              <a:cs typeface="Times New Roman" pitchFamily="18" charset="0"/>
            </a:endParaRPr>
          </a:p>
        </p:txBody>
      </p:sp>
      <p:sp>
        <p:nvSpPr>
          <p:cNvPr id="6" name="TextBox 5"/>
          <p:cNvSpPr txBox="1"/>
          <p:nvPr/>
        </p:nvSpPr>
        <p:spPr>
          <a:xfrm>
            <a:off x="1219200" y="1715869"/>
            <a:ext cx="6930102" cy="646331"/>
          </a:xfrm>
          <a:prstGeom prst="rect">
            <a:avLst/>
          </a:prstGeom>
          <a:noFill/>
        </p:spPr>
        <p:txBody>
          <a:bodyPr wrap="none" rtlCol="0">
            <a:spAutoFit/>
          </a:bodyPr>
          <a:lstStyle/>
          <a:p>
            <a:pPr marL="285750" indent="-285750">
              <a:buFont typeface="Arial" pitchFamily="34" charset="0"/>
              <a:buChar char="•"/>
            </a:pPr>
            <a:r>
              <a:rPr lang="en-US" dirty="0">
                <a:latin typeface="Times New Roman" pitchFamily="18" charset="0"/>
                <a:cs typeface="Times New Roman" pitchFamily="18" charset="0"/>
              </a:rPr>
              <a:t>The data set taken in the course of selection of the problem statement </a:t>
            </a:r>
          </a:p>
          <a:p>
            <a:r>
              <a:rPr lang="en-US" dirty="0">
                <a:latin typeface="Times New Roman" pitchFamily="18" charset="0"/>
                <a:cs typeface="Times New Roman" pitchFamily="18" charset="0"/>
              </a:rPr>
              <a:t>      consists of 5 columns and 3200 rows.</a:t>
            </a:r>
          </a:p>
        </p:txBody>
      </p:sp>
      <p:sp>
        <p:nvSpPr>
          <p:cNvPr id="7" name="TextBox 6"/>
          <p:cNvSpPr txBox="1"/>
          <p:nvPr/>
        </p:nvSpPr>
        <p:spPr>
          <a:xfrm>
            <a:off x="1219200" y="2667000"/>
            <a:ext cx="6487673" cy="923330"/>
          </a:xfrm>
          <a:prstGeom prst="rect">
            <a:avLst/>
          </a:prstGeom>
          <a:noFill/>
        </p:spPr>
        <p:txBody>
          <a:bodyPr wrap="none" rtlCol="0">
            <a:spAutoFit/>
          </a:bodyPr>
          <a:lstStyle/>
          <a:p>
            <a:pPr marL="285750" indent="-285750">
              <a:buFont typeface="Arial" pitchFamily="34" charset="0"/>
              <a:buChar char="•"/>
            </a:pPr>
            <a:r>
              <a:rPr lang="en-US" dirty="0">
                <a:latin typeface="Times New Roman" pitchFamily="18" charset="0"/>
                <a:cs typeface="Times New Roman" pitchFamily="18" charset="0"/>
              </a:rPr>
              <a:t>The Dataset so selected has been perfectly utilized by the models</a:t>
            </a:r>
          </a:p>
          <a:p>
            <a:r>
              <a:rPr lang="en-US" dirty="0">
                <a:latin typeface="Times New Roman" pitchFamily="18" charset="0"/>
                <a:cs typeface="Times New Roman" pitchFamily="18" charset="0"/>
              </a:rPr>
              <a:t>      in the project in order to depict the Spam/Non-spam or so to say</a:t>
            </a:r>
          </a:p>
          <a:p>
            <a:r>
              <a:rPr lang="en-US" dirty="0">
                <a:latin typeface="Times New Roman" pitchFamily="18" charset="0"/>
                <a:cs typeface="Times New Roman" pitchFamily="18" charset="0"/>
              </a:rPr>
              <a:t>      Truthful/Deceptive data entries.</a:t>
            </a:r>
          </a:p>
        </p:txBody>
      </p:sp>
      <p:sp>
        <p:nvSpPr>
          <p:cNvPr id="8" name="TextBox 7"/>
          <p:cNvSpPr txBox="1"/>
          <p:nvPr/>
        </p:nvSpPr>
        <p:spPr>
          <a:xfrm>
            <a:off x="1228725" y="3810000"/>
            <a:ext cx="5698996" cy="369332"/>
          </a:xfrm>
          <a:prstGeom prst="rect">
            <a:avLst/>
          </a:prstGeom>
          <a:noFill/>
        </p:spPr>
        <p:txBody>
          <a:bodyPr wrap="none" rtlCol="0">
            <a:spAutoFit/>
          </a:bodyPr>
          <a:lstStyle/>
          <a:p>
            <a:pPr marL="285750" indent="-285750">
              <a:buFont typeface="Arial" pitchFamily="34" charset="0"/>
              <a:buChar char="•"/>
            </a:pPr>
            <a:r>
              <a:rPr lang="en-US" dirty="0">
                <a:latin typeface="Times New Roman" pitchFamily="18" charset="0"/>
                <a:cs typeface="Times New Roman" pitchFamily="18" charset="0"/>
              </a:rPr>
              <a:t>It has no missing or Nan values, i.e. it is a  clean dataset.</a:t>
            </a:r>
          </a:p>
        </p:txBody>
      </p:sp>
      <p:sp>
        <p:nvSpPr>
          <p:cNvPr id="10" name="TextBox 9"/>
          <p:cNvSpPr txBox="1"/>
          <p:nvPr/>
        </p:nvSpPr>
        <p:spPr>
          <a:xfrm>
            <a:off x="1228725" y="4438650"/>
            <a:ext cx="6545382" cy="646331"/>
          </a:xfrm>
          <a:prstGeom prst="rect">
            <a:avLst/>
          </a:prstGeom>
          <a:noFill/>
        </p:spPr>
        <p:txBody>
          <a:bodyPr wrap="none" rtlCol="0">
            <a:spAutoFit/>
          </a:bodyPr>
          <a:lstStyle/>
          <a:p>
            <a:pPr marL="285750" indent="-285750">
              <a:buFont typeface="Arial" pitchFamily="34" charset="0"/>
              <a:buChar char="•"/>
            </a:pPr>
            <a:r>
              <a:rPr lang="en-US" dirty="0">
                <a:latin typeface="Times New Roman" pitchFamily="18" charset="0"/>
                <a:cs typeface="Times New Roman" pitchFamily="18" charset="0"/>
              </a:rPr>
              <a:t>The relevant attributes are the entries in hotel, polarity and source</a:t>
            </a:r>
          </a:p>
          <a:p>
            <a:r>
              <a:rPr lang="en-US" dirty="0">
                <a:latin typeface="Times New Roman" pitchFamily="18" charset="0"/>
                <a:cs typeface="Times New Roman" pitchFamily="18" charset="0"/>
              </a:rPr>
              <a:t>      columns.</a:t>
            </a:r>
          </a:p>
        </p:txBody>
      </p:sp>
    </p:spTree>
    <p:extLst>
      <p:ext uri="{BB962C8B-B14F-4D97-AF65-F5344CB8AC3E}">
        <p14:creationId xmlns:p14="http://schemas.microsoft.com/office/powerpoint/2010/main" val="1807008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c\Pictures\Screenshots\Screenshot (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762001"/>
            <a:ext cx="7162800" cy="5410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2995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990600"/>
            <a:ext cx="3281539" cy="523220"/>
          </a:xfrm>
          <a:prstGeom prst="rect">
            <a:avLst/>
          </a:prstGeom>
          <a:noFill/>
        </p:spPr>
        <p:txBody>
          <a:bodyPr wrap="none" rtlCol="0">
            <a:spAutoFit/>
          </a:bodyPr>
          <a:lstStyle/>
          <a:p>
            <a:r>
              <a:rPr lang="en-US" sz="2800" b="1" u="sng" dirty="0">
                <a:latin typeface="Times New Roman" pitchFamily="18" charset="0"/>
                <a:cs typeface="Times New Roman" pitchFamily="18" charset="0"/>
              </a:rPr>
              <a:t>Data-Preprocessing</a:t>
            </a:r>
            <a:r>
              <a:rPr lang="en-US" sz="2800" dirty="0">
                <a:latin typeface="Times New Roman" pitchFamily="18" charset="0"/>
                <a:cs typeface="Times New Roman" pitchFamily="18" charset="0"/>
              </a:rPr>
              <a: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866900"/>
            <a:ext cx="5285842"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85800" y="2133600"/>
            <a:ext cx="2438400" cy="1569660"/>
          </a:xfrm>
          <a:prstGeom prst="rect">
            <a:avLst/>
          </a:prstGeom>
          <a:noFill/>
        </p:spPr>
        <p:txBody>
          <a:bodyPr wrap="square" rtlCol="0">
            <a:spAutoFit/>
          </a:bodyPr>
          <a:lstStyle/>
          <a:p>
            <a:pPr marL="285750" indent="-285750">
              <a:buFont typeface="Arial" pitchFamily="34" charset="0"/>
              <a:buChar char="•"/>
            </a:pPr>
            <a:r>
              <a:rPr lang="en-US" sz="1600" dirty="0">
                <a:latin typeface="Times New Roman" pitchFamily="18" charset="0"/>
                <a:cs typeface="Times New Roman" pitchFamily="18" charset="0"/>
              </a:rPr>
              <a:t>The import of Libraries</a:t>
            </a:r>
          </a:p>
          <a:p>
            <a:r>
              <a:rPr lang="en-US" sz="1600" dirty="0">
                <a:latin typeface="Times New Roman" pitchFamily="18" charset="0"/>
                <a:cs typeface="Times New Roman" pitchFamily="18" charset="0"/>
              </a:rPr>
              <a:t>      such as Pandas and </a:t>
            </a:r>
          </a:p>
          <a:p>
            <a:r>
              <a:rPr lang="en-US" sz="1600" dirty="0">
                <a:latin typeface="Times New Roman" pitchFamily="18" charset="0"/>
                <a:cs typeface="Times New Roman" pitchFamily="18" charset="0"/>
              </a:rPr>
              <a:t>      matplotlib.pyplot</a:t>
            </a:r>
          </a:p>
          <a:p>
            <a:r>
              <a:rPr lang="en-US" sz="1600" dirty="0">
                <a:latin typeface="Times New Roman" pitchFamily="18" charset="0"/>
                <a:cs typeface="Times New Roman" pitchFamily="18" charset="0"/>
              </a:rPr>
              <a:t>      have made it easier and </a:t>
            </a:r>
          </a:p>
          <a:p>
            <a:r>
              <a:rPr lang="en-US" sz="1600" dirty="0">
                <a:latin typeface="Times New Roman" pitchFamily="18" charset="0"/>
                <a:cs typeface="Times New Roman" pitchFamily="18" charset="0"/>
              </a:rPr>
              <a:t>      convenient for the </a:t>
            </a:r>
          </a:p>
          <a:p>
            <a:r>
              <a:rPr lang="en-US" sz="1600" dirty="0">
                <a:latin typeface="Times New Roman" pitchFamily="18" charset="0"/>
                <a:cs typeface="Times New Roman" pitchFamily="18" charset="0"/>
              </a:rPr>
              <a:t>      model to function</a:t>
            </a:r>
          </a:p>
        </p:txBody>
      </p:sp>
      <p:sp>
        <p:nvSpPr>
          <p:cNvPr id="7" name="TextBox 6"/>
          <p:cNvSpPr txBox="1"/>
          <p:nvPr/>
        </p:nvSpPr>
        <p:spPr>
          <a:xfrm>
            <a:off x="685800" y="3848099"/>
            <a:ext cx="2274982" cy="1323439"/>
          </a:xfrm>
          <a:prstGeom prst="rect">
            <a:avLst/>
          </a:prstGeom>
          <a:noFill/>
        </p:spPr>
        <p:txBody>
          <a:bodyPr wrap="none" rtlCol="0">
            <a:spAutoFit/>
          </a:bodyPr>
          <a:lstStyle/>
          <a:p>
            <a:pPr marL="285750" indent="-285750">
              <a:buFont typeface="Arial" pitchFamily="34" charset="0"/>
              <a:buChar char="•"/>
            </a:pPr>
            <a:r>
              <a:rPr lang="en-US" sz="1600" dirty="0">
                <a:latin typeface="Times New Roman" pitchFamily="18" charset="0"/>
                <a:cs typeface="Times New Roman" pitchFamily="18" charset="0"/>
              </a:rPr>
              <a:t>The value count of </a:t>
            </a:r>
          </a:p>
          <a:p>
            <a:r>
              <a:rPr lang="en-US" sz="1600" dirty="0">
                <a:latin typeface="Times New Roman" pitchFamily="18" charset="0"/>
                <a:cs typeface="Times New Roman" pitchFamily="18" charset="0"/>
              </a:rPr>
              <a:t>      column ‘deceptive’</a:t>
            </a:r>
          </a:p>
          <a:p>
            <a:r>
              <a:rPr lang="en-US" sz="1600" dirty="0">
                <a:latin typeface="Times New Roman" pitchFamily="18" charset="0"/>
                <a:cs typeface="Times New Roman" pitchFamily="18" charset="0"/>
              </a:rPr>
              <a:t>      are equal, between </a:t>
            </a:r>
          </a:p>
          <a:p>
            <a:r>
              <a:rPr lang="en-US" sz="1600" dirty="0">
                <a:latin typeface="Times New Roman" pitchFamily="18" charset="0"/>
                <a:cs typeface="Times New Roman" pitchFamily="18" charset="0"/>
              </a:rPr>
              <a:t>      two values; deceptive</a:t>
            </a:r>
          </a:p>
          <a:p>
            <a:r>
              <a:rPr lang="en-US" sz="1600" dirty="0">
                <a:latin typeface="Times New Roman" pitchFamily="18" charset="0"/>
                <a:cs typeface="Times New Roman" pitchFamily="18" charset="0"/>
              </a:rPr>
              <a:t>      and truthful. </a:t>
            </a:r>
          </a:p>
        </p:txBody>
      </p:sp>
    </p:spTree>
    <p:extLst>
      <p:ext uri="{BB962C8B-B14F-4D97-AF65-F5344CB8AC3E}">
        <p14:creationId xmlns:p14="http://schemas.microsoft.com/office/powerpoint/2010/main" val="2159963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685800"/>
            <a:ext cx="484632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066800" y="1190204"/>
            <a:ext cx="1600200" cy="1754326"/>
          </a:xfrm>
          <a:prstGeom prst="rect">
            <a:avLst/>
          </a:prstGeom>
          <a:noFill/>
        </p:spPr>
        <p:txBody>
          <a:bodyPr wrap="square" rtlCol="0">
            <a:spAutoFit/>
          </a:bodyPr>
          <a:lstStyle/>
          <a:p>
            <a:r>
              <a:rPr lang="en-US" dirty="0">
                <a:latin typeface="Times New Roman" pitchFamily="18" charset="0"/>
                <a:cs typeface="Times New Roman" pitchFamily="18" charset="0"/>
              </a:rPr>
              <a:t>Using pie-representation</a:t>
            </a:r>
          </a:p>
          <a:p>
            <a:r>
              <a:rPr lang="en-US" dirty="0">
                <a:latin typeface="Times New Roman" pitchFamily="18" charset="0"/>
                <a:cs typeface="Times New Roman" pitchFamily="18" charset="0"/>
              </a:rPr>
              <a:t> it is made clear that the </a:t>
            </a:r>
          </a:p>
          <a:p>
            <a:r>
              <a:rPr lang="en-US" dirty="0">
                <a:latin typeface="Times New Roman" pitchFamily="18" charset="0"/>
                <a:cs typeface="Times New Roman" pitchFamily="18" charset="0"/>
              </a:rPr>
              <a:t>data is equally distributed.</a:t>
            </a:r>
          </a:p>
        </p:txBody>
      </p:sp>
      <p:sp>
        <p:nvSpPr>
          <p:cNvPr id="7" name="Right Arrow 6"/>
          <p:cNvSpPr/>
          <p:nvPr/>
        </p:nvSpPr>
        <p:spPr>
          <a:xfrm rot="1379038">
            <a:off x="2660729" y="1960654"/>
            <a:ext cx="1168024" cy="53171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4400" y="3733800"/>
            <a:ext cx="1570071" cy="1754326"/>
          </a:xfrm>
          <a:prstGeom prst="rect">
            <a:avLst/>
          </a:prstGeom>
          <a:noFill/>
        </p:spPr>
        <p:txBody>
          <a:bodyPr wrap="square" rtlCol="0">
            <a:spAutoFit/>
          </a:bodyPr>
          <a:lstStyle/>
          <a:p>
            <a:r>
              <a:rPr lang="en-US" dirty="0">
                <a:latin typeface="Times New Roman" pitchFamily="18" charset="0"/>
                <a:cs typeface="Times New Roman" pitchFamily="18" charset="0"/>
              </a:rPr>
              <a:t>Unique Values describe</a:t>
            </a:r>
          </a:p>
          <a:p>
            <a:r>
              <a:rPr lang="en-US" dirty="0">
                <a:latin typeface="Times New Roman" pitchFamily="18" charset="0"/>
                <a:cs typeface="Times New Roman" pitchFamily="18" charset="0"/>
              </a:rPr>
              <a:t>the unique entries of </a:t>
            </a:r>
          </a:p>
          <a:p>
            <a:r>
              <a:rPr lang="en-US" dirty="0">
                <a:latin typeface="Times New Roman" pitchFamily="18" charset="0"/>
                <a:cs typeface="Times New Roman" pitchFamily="18" charset="0"/>
              </a:rPr>
              <a:t>certain columns.</a:t>
            </a:r>
          </a:p>
        </p:txBody>
      </p:sp>
      <p:sp>
        <p:nvSpPr>
          <p:cNvPr id="11" name="Right Arrow 10"/>
          <p:cNvSpPr/>
          <p:nvPr/>
        </p:nvSpPr>
        <p:spPr>
          <a:xfrm rot="20386545">
            <a:off x="2199492" y="4341589"/>
            <a:ext cx="1005400" cy="46586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5868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80573" y="1295400"/>
            <a:ext cx="6096000" cy="2554545"/>
          </a:xfrm>
          <a:prstGeom prst="rect">
            <a:avLst/>
          </a:prstGeom>
          <a:noFill/>
        </p:spPr>
        <p:txBody>
          <a:bodyPr wrap="square" rtlCol="0">
            <a:spAutoFit/>
          </a:bodyPr>
          <a:lstStyle/>
          <a:p>
            <a:pPr algn="ctr"/>
            <a:r>
              <a:rPr lang="en-US" sz="3200" dirty="0">
                <a:latin typeface="Times New Roman" pitchFamily="18" charset="0"/>
                <a:cs typeface="Times New Roman" pitchFamily="18" charset="0"/>
              </a:rPr>
              <a:t>As the meaning of the name suggests leading the way for everyone, I, Pravek Sharma shall guide you through the upcoming short presentation</a:t>
            </a:r>
          </a:p>
        </p:txBody>
      </p:sp>
      <p:sp>
        <p:nvSpPr>
          <p:cNvPr id="5" name="TextBox 4"/>
          <p:cNvSpPr txBox="1"/>
          <p:nvPr/>
        </p:nvSpPr>
        <p:spPr>
          <a:xfrm>
            <a:off x="4628573" y="4572000"/>
            <a:ext cx="3710779" cy="923330"/>
          </a:xfrm>
          <a:prstGeom prst="rect">
            <a:avLst/>
          </a:prstGeom>
          <a:noFill/>
        </p:spPr>
        <p:txBody>
          <a:bodyPr wrap="square" rtlCol="0">
            <a:spAutoFit/>
          </a:bodyPr>
          <a:lstStyle/>
          <a:p>
            <a:r>
              <a:rPr lang="en-US" dirty="0"/>
              <a:t>In order to contact and know more about who I am ;</a:t>
            </a:r>
          </a:p>
          <a:p>
            <a:r>
              <a:rPr lang="en-US" dirty="0"/>
              <a:t>1. Email = pravek23@gmail.com</a:t>
            </a:r>
          </a:p>
        </p:txBody>
      </p:sp>
    </p:spTree>
    <p:extLst>
      <p:ext uri="{BB962C8B-B14F-4D97-AF65-F5344CB8AC3E}">
        <p14:creationId xmlns:p14="http://schemas.microsoft.com/office/powerpoint/2010/main" val="2518381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700" y="838200"/>
            <a:ext cx="485775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371600" y="1644641"/>
            <a:ext cx="1219200" cy="3416320"/>
          </a:xfrm>
          <a:prstGeom prst="rect">
            <a:avLst/>
          </a:prstGeom>
          <a:noFill/>
        </p:spPr>
        <p:txBody>
          <a:bodyPr wrap="square" rtlCol="0">
            <a:spAutoFit/>
          </a:bodyPr>
          <a:lstStyle/>
          <a:p>
            <a:r>
              <a:rPr lang="en-US" dirty="0">
                <a:latin typeface="Times New Roman" pitchFamily="18" charset="0"/>
                <a:cs typeface="Times New Roman" pitchFamily="18" charset="0"/>
              </a:rPr>
              <a:t>The basic information is</a:t>
            </a:r>
          </a:p>
          <a:p>
            <a:r>
              <a:rPr lang="en-US" dirty="0">
                <a:latin typeface="Times New Roman" pitchFamily="18" charset="0"/>
                <a:cs typeface="Times New Roman" pitchFamily="18" charset="0"/>
              </a:rPr>
              <a:t> provided by using df.info()</a:t>
            </a:r>
          </a:p>
          <a:p>
            <a:r>
              <a:rPr lang="en-US" dirty="0">
                <a:latin typeface="Times New Roman" pitchFamily="18" charset="0"/>
                <a:cs typeface="Times New Roman" pitchFamily="18" charset="0"/>
              </a:rPr>
              <a:t> which describes the entries</a:t>
            </a:r>
          </a:p>
          <a:p>
            <a:r>
              <a:rPr lang="en-US" dirty="0">
                <a:latin typeface="Times New Roman" pitchFamily="18" charset="0"/>
                <a:cs typeface="Times New Roman" pitchFamily="18" charset="0"/>
              </a:rPr>
              <a:t> in al the columns as object(1).</a:t>
            </a:r>
          </a:p>
        </p:txBody>
      </p:sp>
      <p:sp>
        <p:nvSpPr>
          <p:cNvPr id="9" name="Oval 8"/>
          <p:cNvSpPr/>
          <p:nvPr/>
        </p:nvSpPr>
        <p:spPr>
          <a:xfrm>
            <a:off x="6324600" y="1696420"/>
            <a:ext cx="847725" cy="1656381"/>
          </a:xfrm>
          <a:prstGeom prst="ellipse">
            <a:avLst/>
          </a:prstGeom>
          <a:noFill/>
          <a:ln w="5715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TextBox 9"/>
          <p:cNvSpPr txBox="1"/>
          <p:nvPr/>
        </p:nvSpPr>
        <p:spPr>
          <a:xfrm>
            <a:off x="6566361" y="3429000"/>
            <a:ext cx="364202" cy="276999"/>
          </a:xfrm>
          <a:prstGeom prst="rect">
            <a:avLst/>
          </a:prstGeom>
          <a:noFill/>
        </p:spPr>
        <p:txBody>
          <a:bodyPr wrap="none" rtlCol="0">
            <a:spAutoFit/>
          </a:bodyPr>
          <a:lstStyle/>
          <a:p>
            <a:r>
              <a:rPr lang="en-US" sz="1200" dirty="0"/>
              <a:t>(1)</a:t>
            </a:r>
          </a:p>
        </p:txBody>
      </p:sp>
    </p:spTree>
    <p:extLst>
      <p:ext uri="{BB962C8B-B14F-4D97-AF65-F5344CB8AC3E}">
        <p14:creationId xmlns:p14="http://schemas.microsoft.com/office/powerpoint/2010/main" val="2554719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914400"/>
            <a:ext cx="46482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960931" y="2352675"/>
            <a:ext cx="2133600" cy="3124200"/>
          </a:xfrm>
          <a:prstGeom prst="rect">
            <a:avLst/>
          </a:prstGeom>
          <a:noFill/>
        </p:spPr>
        <p:txBody>
          <a:bodyPr wrap="square" rtlCol="0">
            <a:spAutoFit/>
          </a:bodyPr>
          <a:lstStyle/>
          <a:p>
            <a:r>
              <a:rPr lang="en-US" dirty="0">
                <a:latin typeface="Times New Roman" pitchFamily="18" charset="0"/>
                <a:cs typeface="Times New Roman" pitchFamily="18" charset="0"/>
              </a:rPr>
              <a:t>As the next step is breaking</a:t>
            </a:r>
          </a:p>
          <a:p>
            <a:r>
              <a:rPr lang="en-US" dirty="0">
                <a:latin typeface="Times New Roman" pitchFamily="18" charset="0"/>
                <a:cs typeface="Times New Roman" pitchFamily="18" charset="0"/>
              </a:rPr>
              <a:t> the dataset into Input(X) and </a:t>
            </a:r>
          </a:p>
          <a:p>
            <a:r>
              <a:rPr lang="en-US" dirty="0">
                <a:latin typeface="Times New Roman" pitchFamily="18" charset="0"/>
                <a:cs typeface="Times New Roman" pitchFamily="18" charset="0"/>
              </a:rPr>
              <a:t> Output(y);</a:t>
            </a:r>
          </a:p>
          <a:p>
            <a:r>
              <a:rPr lang="en-US" dirty="0">
                <a:latin typeface="Times New Roman" pitchFamily="18" charset="0"/>
                <a:cs typeface="Times New Roman" pitchFamily="18" charset="0"/>
              </a:rPr>
              <a:t>We need to drop a few</a:t>
            </a:r>
          </a:p>
          <a:p>
            <a:r>
              <a:rPr lang="en-US" dirty="0">
                <a:latin typeface="Times New Roman" pitchFamily="18" charset="0"/>
                <a:cs typeface="Times New Roman" pitchFamily="18" charset="0"/>
              </a:rPr>
              <a:t> irrelevant columns, here</a:t>
            </a:r>
          </a:p>
          <a:p>
            <a:r>
              <a:rPr lang="en-US" dirty="0">
                <a:latin typeface="Times New Roman" pitchFamily="18" charset="0"/>
                <a:cs typeface="Times New Roman" pitchFamily="18" charset="0"/>
              </a:rPr>
              <a:t> ‘deceptive’ and ‘text’.</a:t>
            </a:r>
          </a:p>
        </p:txBody>
      </p:sp>
      <p:sp>
        <p:nvSpPr>
          <p:cNvPr id="5" name="TextBox 4"/>
          <p:cNvSpPr txBox="1"/>
          <p:nvPr/>
        </p:nvSpPr>
        <p:spPr>
          <a:xfrm>
            <a:off x="762000" y="986165"/>
            <a:ext cx="2531462" cy="461665"/>
          </a:xfrm>
          <a:prstGeom prst="rect">
            <a:avLst/>
          </a:prstGeom>
          <a:noFill/>
        </p:spPr>
        <p:txBody>
          <a:bodyPr wrap="none" rtlCol="0">
            <a:spAutoFit/>
          </a:bodyPr>
          <a:lstStyle/>
          <a:p>
            <a:r>
              <a:rPr lang="en-US" sz="2400" b="1" u="sng" dirty="0">
                <a:latin typeface="Times New Roman" pitchFamily="18" charset="0"/>
                <a:cs typeface="Times New Roman" pitchFamily="18" charset="0"/>
              </a:rPr>
              <a:t>Input and Output</a:t>
            </a:r>
            <a:endParaRPr lang="en-US" sz="1600" b="1" u="sng" dirty="0">
              <a:latin typeface="Times New Roman" pitchFamily="18" charset="0"/>
              <a:cs typeface="Times New Roman" pitchFamily="18" charset="0"/>
            </a:endParaRPr>
          </a:p>
        </p:txBody>
      </p:sp>
    </p:spTree>
    <p:extLst>
      <p:ext uri="{BB962C8B-B14F-4D97-AF65-F5344CB8AC3E}">
        <p14:creationId xmlns:p14="http://schemas.microsoft.com/office/powerpoint/2010/main" val="2304209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99" y="969681"/>
            <a:ext cx="3700735" cy="2535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1335" y="969681"/>
            <a:ext cx="3700190" cy="2535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1810" y="3352800"/>
            <a:ext cx="371803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990599" y="3884474"/>
            <a:ext cx="3563796" cy="1754326"/>
          </a:xfrm>
          <a:prstGeom prst="rect">
            <a:avLst/>
          </a:prstGeom>
          <a:noFill/>
        </p:spPr>
        <p:txBody>
          <a:bodyPr wrap="none" rtlCol="0">
            <a:spAutoFit/>
          </a:bodyPr>
          <a:lstStyle/>
          <a:p>
            <a:pPr marL="285750" indent="-285750">
              <a:buFont typeface="Arial" pitchFamily="34" charset="0"/>
              <a:buChar char="•"/>
            </a:pPr>
            <a:r>
              <a:rPr lang="en-US" dirty="0">
                <a:latin typeface="Times New Roman" pitchFamily="18" charset="0"/>
                <a:cs typeface="Times New Roman" pitchFamily="18" charset="0"/>
              </a:rPr>
              <a:t>Output consists of only deceptive</a:t>
            </a:r>
          </a:p>
          <a:p>
            <a:r>
              <a:rPr lang="en-US" dirty="0">
                <a:latin typeface="Times New Roman" pitchFamily="18" charset="0"/>
                <a:cs typeface="Times New Roman" pitchFamily="18" charset="0"/>
              </a:rPr>
              <a:t>     column (2)</a:t>
            </a:r>
          </a:p>
          <a:p>
            <a:pPr marL="285750" indent="-285750">
              <a:buFont typeface="Arial" pitchFamily="34" charset="0"/>
              <a:buChar char="•"/>
            </a:pPr>
            <a:endParaRPr lang="en-US" dirty="0">
              <a:latin typeface="Times New Roman" pitchFamily="18" charset="0"/>
              <a:cs typeface="Times New Roman" pitchFamily="18" charset="0"/>
            </a:endParaRPr>
          </a:p>
          <a:p>
            <a:pPr marL="285750" indent="-285750">
              <a:buFont typeface="Arial" pitchFamily="34" charset="0"/>
              <a:buChar char="•"/>
            </a:pPr>
            <a:r>
              <a:rPr lang="en-US" dirty="0">
                <a:latin typeface="Times New Roman" pitchFamily="18" charset="0"/>
                <a:cs typeface="Times New Roman" pitchFamily="18" charset="0"/>
              </a:rPr>
              <a:t>1 denotes Truthful (3)</a:t>
            </a:r>
          </a:p>
          <a:p>
            <a:pPr marL="285750" indent="-285750">
              <a:buFont typeface="Arial" pitchFamily="34" charset="0"/>
              <a:buChar char="•"/>
            </a:pPr>
            <a:endParaRPr lang="en-US" dirty="0">
              <a:latin typeface="Times New Roman" pitchFamily="18" charset="0"/>
              <a:cs typeface="Times New Roman" pitchFamily="18" charset="0"/>
            </a:endParaRPr>
          </a:p>
          <a:p>
            <a:pPr marL="285750" indent="-285750">
              <a:buFont typeface="Arial" pitchFamily="34" charset="0"/>
              <a:buChar char="•"/>
            </a:pPr>
            <a:r>
              <a:rPr lang="en-US" dirty="0">
                <a:latin typeface="Times New Roman" pitchFamily="18" charset="0"/>
                <a:cs typeface="Times New Roman" pitchFamily="18" charset="0"/>
              </a:rPr>
              <a:t>0 denotes Deceptive (4)</a:t>
            </a:r>
          </a:p>
        </p:txBody>
      </p:sp>
      <p:sp>
        <p:nvSpPr>
          <p:cNvPr id="5" name="Oval 4"/>
          <p:cNvSpPr/>
          <p:nvPr/>
        </p:nvSpPr>
        <p:spPr>
          <a:xfrm>
            <a:off x="2362200" y="2256490"/>
            <a:ext cx="762000" cy="124870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410200" y="1778370"/>
            <a:ext cx="609600" cy="158731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638800" y="4038600"/>
            <a:ext cx="533400" cy="1371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3124200" y="3221995"/>
            <a:ext cx="351378" cy="261610"/>
          </a:xfrm>
          <a:prstGeom prst="rect">
            <a:avLst/>
          </a:prstGeom>
          <a:noFill/>
        </p:spPr>
        <p:txBody>
          <a:bodyPr wrap="none" rtlCol="0">
            <a:spAutoFit/>
          </a:bodyPr>
          <a:lstStyle/>
          <a:p>
            <a:r>
              <a:rPr lang="en-US" sz="1100" dirty="0"/>
              <a:t>(2)</a:t>
            </a:r>
          </a:p>
        </p:txBody>
      </p:sp>
      <p:sp>
        <p:nvSpPr>
          <p:cNvPr id="7" name="TextBox 6"/>
          <p:cNvSpPr txBox="1"/>
          <p:nvPr/>
        </p:nvSpPr>
        <p:spPr>
          <a:xfrm>
            <a:off x="6055052" y="2969910"/>
            <a:ext cx="351378" cy="261610"/>
          </a:xfrm>
          <a:prstGeom prst="rect">
            <a:avLst/>
          </a:prstGeom>
          <a:noFill/>
        </p:spPr>
        <p:txBody>
          <a:bodyPr wrap="none" rtlCol="0">
            <a:spAutoFit/>
          </a:bodyPr>
          <a:lstStyle/>
          <a:p>
            <a:r>
              <a:rPr lang="en-US" sz="1100" dirty="0"/>
              <a:t>(3)</a:t>
            </a:r>
          </a:p>
        </p:txBody>
      </p:sp>
      <p:sp>
        <p:nvSpPr>
          <p:cNvPr id="8" name="TextBox 7"/>
          <p:cNvSpPr txBox="1"/>
          <p:nvPr/>
        </p:nvSpPr>
        <p:spPr>
          <a:xfrm>
            <a:off x="6190052" y="5181600"/>
            <a:ext cx="351378" cy="261610"/>
          </a:xfrm>
          <a:prstGeom prst="rect">
            <a:avLst/>
          </a:prstGeom>
          <a:noFill/>
        </p:spPr>
        <p:txBody>
          <a:bodyPr wrap="none" rtlCol="0">
            <a:spAutoFit/>
          </a:bodyPr>
          <a:lstStyle/>
          <a:p>
            <a:r>
              <a:rPr lang="en-US" sz="1100" dirty="0"/>
              <a:t>(4)</a:t>
            </a:r>
          </a:p>
        </p:txBody>
      </p:sp>
    </p:spTree>
    <p:extLst>
      <p:ext uri="{BB962C8B-B14F-4D97-AF65-F5344CB8AC3E}">
        <p14:creationId xmlns:p14="http://schemas.microsoft.com/office/powerpoint/2010/main" val="3076623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00200" y="704850"/>
            <a:ext cx="6000361" cy="461665"/>
          </a:xfrm>
          <a:prstGeom prst="rect">
            <a:avLst/>
          </a:prstGeom>
        </p:spPr>
        <p:txBody>
          <a:bodyPr wrap="none">
            <a:spAutoFit/>
          </a:bodyPr>
          <a:lstStyle/>
          <a:p>
            <a:r>
              <a:rPr lang="en-IN" sz="2400" b="1" u="sng" dirty="0">
                <a:latin typeface="Times New Roman" pitchFamily="18" charset="0"/>
                <a:cs typeface="Times New Roman" pitchFamily="18" charset="0"/>
              </a:rPr>
              <a:t>Splitting x and y in training and testing data</a:t>
            </a:r>
            <a:endParaRPr lang="en-US" sz="2400" b="1" u="sng" dirty="0">
              <a:latin typeface="Times New Roman" pitchFamily="18" charset="0"/>
              <a:cs typeface="Times New Roman" pitchFamily="18"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447800"/>
            <a:ext cx="4959089"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85801" y="1600200"/>
            <a:ext cx="2895600" cy="3139321"/>
          </a:xfrm>
          <a:prstGeom prst="rect">
            <a:avLst/>
          </a:prstGeom>
          <a:noFill/>
        </p:spPr>
        <p:txBody>
          <a:bodyPr wrap="square" rtlCol="0">
            <a:spAutoFit/>
          </a:bodyPr>
          <a:lstStyle/>
          <a:p>
            <a:pPr marL="285750" indent="-285750">
              <a:buFont typeface="Arial" pitchFamily="34" charset="0"/>
              <a:buChar char="•"/>
            </a:pPr>
            <a:r>
              <a:rPr lang="en-US" dirty="0">
                <a:latin typeface="Times New Roman" pitchFamily="18" charset="0"/>
                <a:cs typeface="Times New Roman" pitchFamily="18" charset="0"/>
              </a:rPr>
              <a:t>The splitting of data into</a:t>
            </a:r>
          </a:p>
          <a:p>
            <a:r>
              <a:rPr lang="en-US" dirty="0">
                <a:latin typeface="Times New Roman" pitchFamily="18" charset="0"/>
                <a:cs typeface="Times New Roman" pitchFamily="18" charset="0"/>
              </a:rPr>
              <a:t>     training and testing</a:t>
            </a:r>
          </a:p>
          <a:p>
            <a:r>
              <a:rPr lang="en-US" dirty="0">
                <a:latin typeface="Times New Roman" pitchFamily="18" charset="0"/>
                <a:cs typeface="Times New Roman" pitchFamily="18" charset="0"/>
              </a:rPr>
              <a:t>     sets requires library(5).</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marL="285750" indent="-285750">
              <a:buFont typeface="Arial" pitchFamily="34" charset="0"/>
              <a:buChar char="•"/>
            </a:pPr>
            <a:r>
              <a:rPr lang="en-US" dirty="0">
                <a:latin typeface="Times New Roman" pitchFamily="18" charset="0"/>
                <a:cs typeface="Times New Roman" pitchFamily="18" charset="0"/>
              </a:rPr>
              <a:t>Calculation of length </a:t>
            </a:r>
          </a:p>
          <a:p>
            <a:r>
              <a:rPr lang="en-US" dirty="0">
                <a:latin typeface="Times New Roman" pitchFamily="18" charset="0"/>
                <a:cs typeface="Times New Roman" pitchFamily="18" charset="0"/>
              </a:rPr>
              <a:t>     of test and train splits </a:t>
            </a:r>
          </a:p>
          <a:p>
            <a:r>
              <a:rPr lang="en-US" dirty="0">
                <a:latin typeface="Times New Roman" pitchFamily="18" charset="0"/>
                <a:cs typeface="Times New Roman" pitchFamily="18" charset="0"/>
              </a:rPr>
              <a:t>     provides with</a:t>
            </a:r>
          </a:p>
          <a:p>
            <a:r>
              <a:rPr lang="en-US" dirty="0">
                <a:latin typeface="Times New Roman" pitchFamily="18" charset="0"/>
                <a:cs typeface="Times New Roman" pitchFamily="18" charset="0"/>
              </a:rPr>
              <a:t>     precision(6).</a:t>
            </a:r>
          </a:p>
        </p:txBody>
      </p:sp>
      <p:sp>
        <p:nvSpPr>
          <p:cNvPr id="8" name="Oval 7"/>
          <p:cNvSpPr/>
          <p:nvPr/>
        </p:nvSpPr>
        <p:spPr>
          <a:xfrm>
            <a:off x="3886200" y="1904998"/>
            <a:ext cx="3276600" cy="53340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581401" y="3284169"/>
            <a:ext cx="1523999" cy="273563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236359" y="2042721"/>
            <a:ext cx="364202" cy="276999"/>
          </a:xfrm>
          <a:prstGeom prst="rect">
            <a:avLst/>
          </a:prstGeom>
          <a:noFill/>
        </p:spPr>
        <p:txBody>
          <a:bodyPr wrap="none" rtlCol="0">
            <a:spAutoFit/>
          </a:bodyPr>
          <a:lstStyle/>
          <a:p>
            <a:r>
              <a:rPr lang="en-US" sz="1200" dirty="0"/>
              <a:t>(5)</a:t>
            </a:r>
          </a:p>
        </p:txBody>
      </p:sp>
      <p:sp>
        <p:nvSpPr>
          <p:cNvPr id="11" name="TextBox 10"/>
          <p:cNvSpPr txBox="1"/>
          <p:nvPr/>
        </p:nvSpPr>
        <p:spPr>
          <a:xfrm>
            <a:off x="5160298" y="4374985"/>
            <a:ext cx="364202" cy="276999"/>
          </a:xfrm>
          <a:prstGeom prst="rect">
            <a:avLst/>
          </a:prstGeom>
          <a:noFill/>
        </p:spPr>
        <p:txBody>
          <a:bodyPr wrap="none" rtlCol="0">
            <a:spAutoFit/>
          </a:bodyPr>
          <a:lstStyle/>
          <a:p>
            <a:r>
              <a:rPr lang="en-US" sz="1200" dirty="0"/>
              <a:t>(6)</a:t>
            </a:r>
          </a:p>
        </p:txBody>
      </p:sp>
    </p:spTree>
    <p:extLst>
      <p:ext uri="{BB962C8B-B14F-4D97-AF65-F5344CB8AC3E}">
        <p14:creationId xmlns:p14="http://schemas.microsoft.com/office/powerpoint/2010/main" val="1976482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1600" y="762000"/>
            <a:ext cx="6553200" cy="1200329"/>
          </a:xfrm>
          <a:prstGeom prst="rect">
            <a:avLst/>
          </a:prstGeom>
        </p:spPr>
        <p:txBody>
          <a:bodyPr wrap="square">
            <a:spAutoFit/>
          </a:bodyPr>
          <a:lstStyle/>
          <a:p>
            <a:r>
              <a:rPr lang="en-US" sz="2400" b="1" u="sng" dirty="0"/>
              <a:t>COMPARING THE CLASSIFICATION SCORE OF DIFFERENT ALGORITHMS USING BAR GRAPH</a:t>
            </a:r>
          </a:p>
          <a:p>
            <a:endParaRPr lang="en-US" sz="2400" b="1" u="sng" dirty="0">
              <a:latin typeface="Times New Roman" pitchFamily="18" charset="0"/>
              <a:cs typeface="Times New Roman" pitchFamily="18" charset="0"/>
            </a:endParaRPr>
          </a:p>
        </p:txBody>
      </p:sp>
      <p:pic>
        <p:nvPicPr>
          <p:cNvPr id="11267" name="Picture 3" descr="D:\Work\Project\inde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00664"/>
            <a:ext cx="4705383" cy="47307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48408" y="2379185"/>
            <a:ext cx="1828767" cy="2585323"/>
          </a:xfrm>
          <a:prstGeom prst="rect">
            <a:avLst/>
          </a:prstGeom>
          <a:noFill/>
        </p:spPr>
        <p:txBody>
          <a:bodyPr wrap="square" rtlCol="0">
            <a:spAutoFit/>
          </a:bodyPr>
          <a:lstStyle/>
          <a:p>
            <a:r>
              <a:rPr lang="en-US" dirty="0">
                <a:latin typeface="Times New Roman" pitchFamily="18" charset="0"/>
                <a:cs typeface="Times New Roman" pitchFamily="18" charset="0"/>
              </a:rPr>
              <a:t>Random Forest and Decision</a:t>
            </a:r>
          </a:p>
          <a:p>
            <a:r>
              <a:rPr lang="en-US" dirty="0">
                <a:latin typeface="Times New Roman" pitchFamily="18" charset="0"/>
                <a:cs typeface="Times New Roman" pitchFamily="18" charset="0"/>
              </a:rPr>
              <a:t>Tree have the same accuracy </a:t>
            </a:r>
          </a:p>
          <a:p>
            <a:r>
              <a:rPr lang="en-US" dirty="0">
                <a:latin typeface="Times New Roman" pitchFamily="18" charset="0"/>
                <a:cs typeface="Times New Roman" pitchFamily="18" charset="0"/>
              </a:rPr>
              <a:t>whereas the Logistic</a:t>
            </a:r>
          </a:p>
          <a:p>
            <a:r>
              <a:rPr lang="en-US" dirty="0">
                <a:latin typeface="Times New Roman" pitchFamily="18" charset="0"/>
                <a:cs typeface="Times New Roman" pitchFamily="18" charset="0"/>
              </a:rPr>
              <a:t>Regression and SVM show</a:t>
            </a:r>
          </a:p>
          <a:p>
            <a:r>
              <a:rPr lang="en-US" dirty="0">
                <a:latin typeface="Times New Roman" pitchFamily="18" charset="0"/>
                <a:cs typeface="Times New Roman" pitchFamily="18" charset="0"/>
              </a:rPr>
              <a:t>similar accuracy.</a:t>
            </a:r>
          </a:p>
        </p:txBody>
      </p:sp>
    </p:spTree>
    <p:extLst>
      <p:ext uri="{BB962C8B-B14F-4D97-AF65-F5344CB8AC3E}">
        <p14:creationId xmlns:p14="http://schemas.microsoft.com/office/powerpoint/2010/main" val="1890585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1600" y="838200"/>
            <a:ext cx="6622262" cy="523220"/>
          </a:xfrm>
          <a:prstGeom prst="rect">
            <a:avLst/>
          </a:prstGeom>
        </p:spPr>
        <p:txBody>
          <a:bodyPr wrap="none">
            <a:spAutoFit/>
          </a:bodyPr>
          <a:lstStyle/>
          <a:p>
            <a:r>
              <a:rPr lang="en-US" sz="2800" b="1" u="sng" dirty="0">
                <a:latin typeface="Times New Roman" pitchFamily="18" charset="0"/>
                <a:cs typeface="Times New Roman" pitchFamily="18" charset="0"/>
              </a:rPr>
              <a:t>Individual Prediction Depiction of Models</a:t>
            </a:r>
          </a:p>
        </p:txBody>
      </p:sp>
      <p:sp>
        <p:nvSpPr>
          <p:cNvPr id="5" name="TextBox 4"/>
          <p:cNvSpPr txBox="1"/>
          <p:nvPr/>
        </p:nvSpPr>
        <p:spPr>
          <a:xfrm>
            <a:off x="1143000" y="1817132"/>
            <a:ext cx="3021020" cy="1477328"/>
          </a:xfrm>
          <a:prstGeom prst="rect">
            <a:avLst/>
          </a:prstGeom>
          <a:noFill/>
        </p:spPr>
        <p:txBody>
          <a:bodyPr wrap="none" rtlCol="0">
            <a:spAutoFit/>
          </a:bodyPr>
          <a:lstStyle/>
          <a:p>
            <a:r>
              <a:rPr lang="en-US" b="1" dirty="0">
                <a:latin typeface="Times New Roman" pitchFamily="18" charset="0"/>
                <a:cs typeface="Times New Roman" pitchFamily="18" charset="0"/>
              </a:rPr>
              <a:t>1. Decision Tree</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The % of correct prediction</a:t>
            </a:r>
          </a:p>
          <a:p>
            <a:r>
              <a:rPr lang="en-US" dirty="0">
                <a:latin typeface="Times New Roman" pitchFamily="18" charset="0"/>
                <a:cs typeface="Times New Roman" pitchFamily="18" charset="0"/>
              </a:rPr>
              <a:t> is 94.7% and for wrong</a:t>
            </a:r>
          </a:p>
          <a:p>
            <a:r>
              <a:rPr lang="en-US" dirty="0">
                <a:latin typeface="Times New Roman" pitchFamily="18" charset="0"/>
                <a:cs typeface="Times New Roman" pitchFamily="18" charset="0"/>
              </a:rPr>
              <a:t> prediction it is 5.3%.</a:t>
            </a:r>
          </a:p>
        </p:txBody>
      </p:sp>
      <p:pic>
        <p:nvPicPr>
          <p:cNvPr id="12290" name="Picture 2" descr="D:\Work\Project\dec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1981200"/>
            <a:ext cx="3454400" cy="31369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219200" y="4038600"/>
            <a:ext cx="2800767" cy="923330"/>
          </a:xfrm>
          <a:prstGeom prst="rect">
            <a:avLst/>
          </a:prstGeom>
          <a:noFill/>
        </p:spPr>
        <p:txBody>
          <a:bodyPr wrap="none" rtlCol="0">
            <a:spAutoFit/>
          </a:bodyPr>
          <a:lstStyle/>
          <a:p>
            <a:r>
              <a:rPr lang="en-US" dirty="0">
                <a:latin typeface="Times New Roman" pitchFamily="18" charset="0"/>
                <a:cs typeface="Times New Roman" pitchFamily="18" charset="0"/>
              </a:rPr>
              <a:t>5% of X_test, score*X_test)</a:t>
            </a:r>
          </a:p>
          <a:p>
            <a:r>
              <a:rPr lang="en-US" dirty="0">
                <a:latin typeface="Times New Roman" pitchFamily="18" charset="0"/>
                <a:cs typeface="Times New Roman" pitchFamily="18" charset="0"/>
              </a:rPr>
              <a:t> was used in order to depict </a:t>
            </a:r>
          </a:p>
          <a:p>
            <a:r>
              <a:rPr lang="en-US" dirty="0">
                <a:latin typeface="Times New Roman" pitchFamily="18" charset="0"/>
                <a:cs typeface="Times New Roman" pitchFamily="18" charset="0"/>
              </a:rPr>
              <a:t> this representation.</a:t>
            </a:r>
          </a:p>
        </p:txBody>
      </p:sp>
    </p:spTree>
    <p:extLst>
      <p:ext uri="{BB962C8B-B14F-4D97-AF65-F5344CB8AC3E}">
        <p14:creationId xmlns:p14="http://schemas.microsoft.com/office/powerpoint/2010/main" val="3853151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3523" y="1066800"/>
            <a:ext cx="2736647" cy="2031325"/>
          </a:xfrm>
          <a:prstGeom prst="rect">
            <a:avLst/>
          </a:prstGeom>
        </p:spPr>
        <p:txBody>
          <a:bodyPr wrap="none">
            <a:spAutoFit/>
          </a:bodyPr>
          <a:lstStyle/>
          <a:p>
            <a:r>
              <a:rPr lang="en-US" b="1" dirty="0">
                <a:latin typeface="Times New Roman" pitchFamily="18" charset="0"/>
                <a:cs typeface="Times New Roman" pitchFamily="18" charset="0"/>
              </a:rPr>
              <a:t>2. Logistic Regression</a:t>
            </a:r>
          </a:p>
          <a:p>
            <a:endParaRPr lang="en-US" b="1" dirty="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r>
              <a:rPr lang="en-US" dirty="0">
                <a:latin typeface="Times New Roman" pitchFamily="18" charset="0"/>
                <a:cs typeface="Times New Roman" pitchFamily="18" charset="0"/>
              </a:rPr>
              <a:t>The % of correct prediction</a:t>
            </a:r>
          </a:p>
          <a:p>
            <a:r>
              <a:rPr lang="en-US" dirty="0">
                <a:latin typeface="Times New Roman" pitchFamily="18" charset="0"/>
                <a:cs typeface="Times New Roman" pitchFamily="18" charset="0"/>
              </a:rPr>
              <a:t> is 88.9% and for wrong</a:t>
            </a:r>
          </a:p>
          <a:p>
            <a:r>
              <a:rPr lang="en-US" dirty="0">
                <a:latin typeface="Times New Roman" pitchFamily="18" charset="0"/>
                <a:cs typeface="Times New Roman" pitchFamily="18" charset="0"/>
              </a:rPr>
              <a:t> prediction it is 11.1%.</a:t>
            </a:r>
          </a:p>
          <a:p>
            <a:endParaRPr lang="en-US" b="1" dirty="0">
              <a:latin typeface="Times New Roman" pitchFamily="18" charset="0"/>
              <a:cs typeface="Times New Roman" pitchFamily="18" charset="0"/>
            </a:endParaRPr>
          </a:p>
        </p:txBody>
      </p:sp>
      <p:pic>
        <p:nvPicPr>
          <p:cNvPr id="13315" name="Picture 3" descr="D:\Work\Project\log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1905000"/>
            <a:ext cx="3340100" cy="31369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063523" y="4103290"/>
            <a:ext cx="3200400" cy="923330"/>
          </a:xfrm>
          <a:prstGeom prst="rect">
            <a:avLst/>
          </a:prstGeom>
        </p:spPr>
        <p:txBody>
          <a:bodyPr wrap="square">
            <a:spAutoFit/>
          </a:bodyPr>
          <a:lstStyle/>
          <a:p>
            <a:r>
              <a:rPr lang="en-US" dirty="0">
                <a:latin typeface="Times New Roman" pitchFamily="18" charset="0"/>
                <a:cs typeface="Times New Roman" pitchFamily="18" charset="0"/>
              </a:rPr>
              <a:t>10% of X_test, score*X_test)</a:t>
            </a:r>
          </a:p>
          <a:p>
            <a:r>
              <a:rPr lang="en-US" dirty="0">
                <a:latin typeface="Times New Roman" pitchFamily="18" charset="0"/>
                <a:cs typeface="Times New Roman" pitchFamily="18" charset="0"/>
              </a:rPr>
              <a:t>was used in order to depict </a:t>
            </a:r>
          </a:p>
          <a:p>
            <a:r>
              <a:rPr lang="en-US" dirty="0">
                <a:latin typeface="Times New Roman" pitchFamily="18" charset="0"/>
                <a:cs typeface="Times New Roman" pitchFamily="18" charset="0"/>
              </a:rPr>
              <a:t> this representation.</a:t>
            </a:r>
          </a:p>
        </p:txBody>
      </p:sp>
    </p:spTree>
    <p:extLst>
      <p:ext uri="{BB962C8B-B14F-4D97-AF65-F5344CB8AC3E}">
        <p14:creationId xmlns:p14="http://schemas.microsoft.com/office/powerpoint/2010/main" val="2230858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7938" y="1196459"/>
            <a:ext cx="2736647" cy="1754326"/>
          </a:xfrm>
          <a:prstGeom prst="rect">
            <a:avLst/>
          </a:prstGeom>
        </p:spPr>
        <p:txBody>
          <a:bodyPr wrap="none">
            <a:spAutoFit/>
          </a:bodyPr>
          <a:lstStyle/>
          <a:p>
            <a:r>
              <a:rPr lang="en-US" b="1" dirty="0">
                <a:latin typeface="Times New Roman" pitchFamily="18" charset="0"/>
                <a:cs typeface="Times New Roman" pitchFamily="18" charset="0"/>
              </a:rPr>
              <a:t>3. Random Forest</a:t>
            </a:r>
          </a:p>
          <a:p>
            <a:endParaRPr lang="en-US" b="1" dirty="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r>
              <a:rPr lang="en-US" dirty="0">
                <a:latin typeface="Times New Roman" pitchFamily="18" charset="0"/>
                <a:cs typeface="Times New Roman" pitchFamily="18" charset="0"/>
              </a:rPr>
              <a:t>The % of correct prediction</a:t>
            </a:r>
          </a:p>
          <a:p>
            <a:r>
              <a:rPr lang="en-US" dirty="0">
                <a:latin typeface="Times New Roman" pitchFamily="18" charset="0"/>
                <a:cs typeface="Times New Roman" pitchFamily="18" charset="0"/>
              </a:rPr>
              <a:t> is 92.8% and for wrong</a:t>
            </a:r>
          </a:p>
          <a:p>
            <a:r>
              <a:rPr lang="en-US" dirty="0">
                <a:latin typeface="Times New Roman" pitchFamily="18" charset="0"/>
                <a:cs typeface="Times New Roman" pitchFamily="18" charset="0"/>
              </a:rPr>
              <a:t> prediction it is 7.2%.</a:t>
            </a:r>
          </a:p>
        </p:txBody>
      </p:sp>
      <p:pic>
        <p:nvPicPr>
          <p:cNvPr id="14338" name="Picture 2" descr="D:\Work\Project\rando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2925" y="1660525"/>
            <a:ext cx="3429000" cy="31369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197938" y="4335760"/>
            <a:ext cx="2916862" cy="923330"/>
          </a:xfrm>
          <a:prstGeom prst="rect">
            <a:avLst/>
          </a:prstGeom>
        </p:spPr>
        <p:txBody>
          <a:bodyPr wrap="square">
            <a:spAutoFit/>
          </a:bodyPr>
          <a:lstStyle/>
          <a:p>
            <a:r>
              <a:rPr lang="en-US" dirty="0">
                <a:latin typeface="Times New Roman" pitchFamily="18" charset="0"/>
                <a:cs typeface="Times New Roman" pitchFamily="18" charset="0"/>
              </a:rPr>
              <a:t>7% of X_test, score*X_test)</a:t>
            </a:r>
          </a:p>
          <a:p>
            <a:r>
              <a:rPr lang="en-US" dirty="0">
                <a:latin typeface="Times New Roman" pitchFamily="18" charset="0"/>
                <a:cs typeface="Times New Roman" pitchFamily="18" charset="0"/>
              </a:rPr>
              <a:t>was used in order to depict </a:t>
            </a:r>
          </a:p>
          <a:p>
            <a:r>
              <a:rPr lang="en-US" dirty="0">
                <a:latin typeface="Times New Roman" pitchFamily="18" charset="0"/>
                <a:cs typeface="Times New Roman" pitchFamily="18" charset="0"/>
              </a:rPr>
              <a:t> this representation.</a:t>
            </a:r>
          </a:p>
        </p:txBody>
      </p:sp>
    </p:spTree>
    <p:extLst>
      <p:ext uri="{BB962C8B-B14F-4D97-AF65-F5344CB8AC3E}">
        <p14:creationId xmlns:p14="http://schemas.microsoft.com/office/powerpoint/2010/main" val="28621848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D:\Work\Project\sv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3275" y="1870075"/>
            <a:ext cx="3251200" cy="31369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43000" y="1002437"/>
            <a:ext cx="2819400" cy="1754326"/>
          </a:xfrm>
          <a:prstGeom prst="rect">
            <a:avLst/>
          </a:prstGeom>
        </p:spPr>
        <p:txBody>
          <a:bodyPr wrap="square">
            <a:spAutoFit/>
          </a:bodyPr>
          <a:lstStyle/>
          <a:p>
            <a:r>
              <a:rPr lang="en-US" b="1" dirty="0">
                <a:latin typeface="Times New Roman" pitchFamily="18" charset="0"/>
                <a:cs typeface="Times New Roman" pitchFamily="18" charset="0"/>
              </a:rPr>
              <a:t>4. Support Vector Machine</a:t>
            </a:r>
          </a:p>
          <a:p>
            <a:endParaRPr lang="en-US" b="1" dirty="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r>
              <a:rPr lang="en-US" dirty="0">
                <a:latin typeface="Times New Roman" pitchFamily="18" charset="0"/>
                <a:cs typeface="Times New Roman" pitchFamily="18" charset="0"/>
              </a:rPr>
              <a:t>The % of correct prediction</a:t>
            </a:r>
          </a:p>
          <a:p>
            <a:r>
              <a:rPr lang="en-US" dirty="0">
                <a:latin typeface="Times New Roman" pitchFamily="18" charset="0"/>
                <a:cs typeface="Times New Roman" pitchFamily="18" charset="0"/>
              </a:rPr>
              <a:t> is 86.0% and for wrong</a:t>
            </a:r>
          </a:p>
          <a:p>
            <a:r>
              <a:rPr lang="en-US" dirty="0">
                <a:latin typeface="Times New Roman" pitchFamily="18" charset="0"/>
                <a:cs typeface="Times New Roman" pitchFamily="18" charset="0"/>
              </a:rPr>
              <a:t> prediction it is 14.0%.</a:t>
            </a:r>
          </a:p>
        </p:txBody>
      </p:sp>
      <p:sp>
        <p:nvSpPr>
          <p:cNvPr id="5" name="Rectangle 4"/>
          <p:cNvSpPr/>
          <p:nvPr/>
        </p:nvSpPr>
        <p:spPr>
          <a:xfrm>
            <a:off x="1219200" y="3886200"/>
            <a:ext cx="2819400" cy="1200329"/>
          </a:xfrm>
          <a:prstGeom prst="rect">
            <a:avLst/>
          </a:prstGeom>
        </p:spPr>
        <p:txBody>
          <a:bodyPr wrap="square">
            <a:spAutoFit/>
          </a:bodyPr>
          <a:lstStyle/>
          <a:p>
            <a:r>
              <a:rPr lang="en-US" dirty="0">
                <a:latin typeface="Times New Roman" pitchFamily="18" charset="0"/>
                <a:cs typeface="Times New Roman" pitchFamily="18" charset="0"/>
              </a:rPr>
              <a:t>13% of X_test, score*X_test)</a:t>
            </a:r>
          </a:p>
          <a:p>
            <a:r>
              <a:rPr lang="en-US" dirty="0">
                <a:latin typeface="Times New Roman" pitchFamily="18" charset="0"/>
                <a:cs typeface="Times New Roman" pitchFamily="18" charset="0"/>
              </a:rPr>
              <a:t>was used in order to depict </a:t>
            </a:r>
          </a:p>
          <a:p>
            <a:r>
              <a:rPr lang="en-US" dirty="0">
                <a:latin typeface="Times New Roman" pitchFamily="18" charset="0"/>
                <a:cs typeface="Times New Roman" pitchFamily="18" charset="0"/>
              </a:rPr>
              <a:t> this representation.</a:t>
            </a:r>
          </a:p>
        </p:txBody>
      </p:sp>
    </p:spTree>
    <p:extLst>
      <p:ext uri="{BB962C8B-B14F-4D97-AF65-F5344CB8AC3E}">
        <p14:creationId xmlns:p14="http://schemas.microsoft.com/office/powerpoint/2010/main" val="34045146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3926" y="799414"/>
            <a:ext cx="2390398" cy="646331"/>
          </a:xfrm>
          <a:prstGeom prst="rect">
            <a:avLst/>
          </a:prstGeom>
        </p:spPr>
        <p:txBody>
          <a:bodyPr wrap="none">
            <a:spAutoFit/>
          </a:bodyPr>
          <a:lstStyle/>
          <a:p>
            <a:r>
              <a:rPr lang="en-US" sz="3600" b="1" u="sng" dirty="0">
                <a:latin typeface="Times New Roman" pitchFamily="18" charset="0"/>
                <a:cs typeface="Times New Roman" pitchFamily="18" charset="0"/>
              </a:rPr>
              <a:t>Conclusion</a:t>
            </a:r>
            <a:endParaRPr lang="en-US" b="1" u="sng" dirty="0">
              <a:latin typeface="Times New Roman" pitchFamily="18" charset="0"/>
              <a:cs typeface="Times New Roman" pitchFamily="18" charset="0"/>
            </a:endParaRPr>
          </a:p>
        </p:txBody>
      </p:sp>
      <p:sp>
        <p:nvSpPr>
          <p:cNvPr id="5" name="Rectangle 4"/>
          <p:cNvSpPr/>
          <p:nvPr/>
        </p:nvSpPr>
        <p:spPr>
          <a:xfrm>
            <a:off x="2514600" y="2038915"/>
            <a:ext cx="4919851" cy="1384995"/>
          </a:xfrm>
          <a:prstGeom prst="rect">
            <a:avLst/>
          </a:prstGeom>
        </p:spPr>
        <p:txBody>
          <a:bodyPr wrap="square">
            <a:spAutoFit/>
          </a:bodyPr>
          <a:lstStyle/>
          <a:p>
            <a:r>
              <a:rPr lang="en-US" sz="1400" dirty="0">
                <a:latin typeface="Times New Roman" pitchFamily="18" charset="0"/>
                <a:cs typeface="Times New Roman" pitchFamily="18" charset="0"/>
              </a:rPr>
              <a:t>BASED ON PRECISION , PREDICTION PIE CHART, WE CAN SAY THAT RANDOM FOREST CLASSIFICATION AND DECISION FOREST CLASSIFICATION IS BEST SUITED FOR THIS PROBLEM WHERE WE ARE PREDICTING WHETHER THE TEXTS TO VARIOUS HOTELS THROUGH VARIOUS SOURCES ARE DECEPTIVE OR TRUTHFUL.</a:t>
            </a:r>
          </a:p>
        </p:txBody>
      </p:sp>
      <p:sp>
        <p:nvSpPr>
          <p:cNvPr id="9" name="Cloud Callout 8"/>
          <p:cNvSpPr/>
          <p:nvPr/>
        </p:nvSpPr>
        <p:spPr>
          <a:xfrm>
            <a:off x="1905000" y="1436220"/>
            <a:ext cx="6477000" cy="2745255"/>
          </a:xfrm>
          <a:prstGeom prst="cloudCallou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3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200525"/>
            <a:ext cx="1676400" cy="1959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7752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Work\Project\1012918-Edwin-Markham-Quote-For-all-your-days-be-prepared-and-meet-them.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1332" y="762000"/>
            <a:ext cx="7298268"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69341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371600"/>
            <a:ext cx="1949508" cy="523220"/>
          </a:xfrm>
          <a:prstGeom prst="rect">
            <a:avLst/>
          </a:prstGeom>
          <a:noFill/>
        </p:spPr>
        <p:txBody>
          <a:bodyPr wrap="none" rtlCol="0">
            <a:spAutoFit/>
          </a:bodyPr>
          <a:lstStyle/>
          <a:p>
            <a:r>
              <a:rPr lang="en-US" sz="2800" b="1" u="sng" dirty="0">
                <a:latin typeface="Times New Roman" pitchFamily="18" charset="0"/>
                <a:cs typeface="Times New Roman" pitchFamily="18" charset="0"/>
              </a:rPr>
              <a:t>References</a:t>
            </a:r>
            <a:r>
              <a:rPr lang="en-US" sz="2800" dirty="0">
                <a:latin typeface="Times New Roman" pitchFamily="18" charset="0"/>
                <a:cs typeface="Times New Roman" pitchFamily="18" charset="0"/>
              </a:rPr>
              <a:t>:</a:t>
            </a:r>
            <a:endParaRPr lang="en-US" sz="2800" b="1" u="sng" dirty="0">
              <a:latin typeface="Times New Roman" pitchFamily="18" charset="0"/>
              <a:cs typeface="Times New Roman" pitchFamily="18" charset="0"/>
            </a:endParaRPr>
          </a:p>
        </p:txBody>
      </p:sp>
      <p:sp>
        <p:nvSpPr>
          <p:cNvPr id="5" name="TextBox 4"/>
          <p:cNvSpPr txBox="1"/>
          <p:nvPr/>
        </p:nvSpPr>
        <p:spPr>
          <a:xfrm>
            <a:off x="1524000" y="2600325"/>
            <a:ext cx="3343544" cy="923330"/>
          </a:xfrm>
          <a:prstGeom prst="rect">
            <a:avLst/>
          </a:prstGeom>
          <a:noFill/>
        </p:spPr>
        <p:txBody>
          <a:bodyPr wrap="none" rtlCol="0">
            <a:spAutoFit/>
          </a:bodyPr>
          <a:lstStyle/>
          <a:p>
            <a:r>
              <a:rPr lang="en-US" dirty="0">
                <a:hlinkClick r:id="rId2"/>
              </a:rPr>
              <a:t>https://www.kaggle.com/</a:t>
            </a:r>
            <a:endParaRPr lang="en-US" dirty="0"/>
          </a:p>
          <a:p>
            <a:r>
              <a:rPr lang="en-US" dirty="0">
                <a:hlinkClick r:id="rId3"/>
              </a:rPr>
              <a:t>https://www.geeksforgeeks.org/</a:t>
            </a:r>
            <a:endParaRPr lang="en-US" dirty="0"/>
          </a:p>
          <a:p>
            <a:r>
              <a:rPr lang="en-US" dirty="0">
                <a:hlinkClick r:id="rId4"/>
              </a:rPr>
              <a:t>https://sci-hub.tw/</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079419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0665" y="1981200"/>
            <a:ext cx="7315200" cy="2031325"/>
          </a:xfrm>
          <a:prstGeom prst="rect">
            <a:avLst/>
          </a:prstGeom>
          <a:noFill/>
        </p:spPr>
        <p:txBody>
          <a:bodyPr wrap="square" rtlCol="0">
            <a:spAutoFit/>
          </a:bodyPr>
          <a:lstStyle/>
          <a:p>
            <a:r>
              <a:rPr lang="en-US" dirty="0"/>
              <a:t>Spam is any kind of unwanted, unsolicited digital communication, often an email, that gets sent out in bulk. Spam is a huge waste of time and resources. Software providers invest resources creating email applications that try to filter most of the spam out. Consumers waste time sifting through whatever makes it past the spam filters. According to Oracle Dyn the total cost of spam, in terms of productivity, energy and technology, adds up to $130 billion. It’s an annoying and endless cycle.</a:t>
            </a:r>
          </a:p>
        </p:txBody>
      </p:sp>
      <p:sp>
        <p:nvSpPr>
          <p:cNvPr id="3" name="TextBox 2"/>
          <p:cNvSpPr txBox="1"/>
          <p:nvPr/>
        </p:nvSpPr>
        <p:spPr>
          <a:xfrm>
            <a:off x="2133600" y="5105400"/>
            <a:ext cx="5049331" cy="523220"/>
          </a:xfrm>
          <a:prstGeom prst="rect">
            <a:avLst/>
          </a:prstGeom>
          <a:noFill/>
        </p:spPr>
        <p:txBody>
          <a:bodyPr wrap="none" rtlCol="0">
            <a:spAutoFit/>
          </a:bodyPr>
          <a:lstStyle/>
          <a:p>
            <a:r>
              <a:rPr lang="en-US" sz="2800" b="1" dirty="0">
                <a:latin typeface="Times New Roman" pitchFamily="18" charset="0"/>
                <a:cs typeface="Times New Roman" pitchFamily="18" charset="0"/>
              </a:rPr>
              <a:t>It is amazingly IRRITATING!!!</a:t>
            </a:r>
          </a:p>
        </p:txBody>
      </p:sp>
    </p:spTree>
    <p:extLst>
      <p:ext uri="{BB962C8B-B14F-4D97-AF65-F5344CB8AC3E}">
        <p14:creationId xmlns:p14="http://schemas.microsoft.com/office/powerpoint/2010/main" val="3308624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838200"/>
            <a:ext cx="7893376" cy="954107"/>
          </a:xfrm>
          <a:prstGeom prst="rect">
            <a:avLst/>
          </a:prstGeom>
          <a:noFill/>
        </p:spPr>
        <p:txBody>
          <a:bodyPr wrap="square" rtlCol="0">
            <a:spAutoFit/>
          </a:bodyPr>
          <a:lstStyle/>
          <a:p>
            <a:r>
              <a:rPr lang="en-US" sz="2800" b="1" u="sng" dirty="0">
                <a:latin typeface="Times New Roman" pitchFamily="18" charset="0"/>
                <a:cs typeface="Times New Roman" pitchFamily="18" charset="0"/>
              </a:rPr>
              <a:t>The concepts that are widely misunderstood coagulated as one are</a:t>
            </a:r>
            <a:r>
              <a:rPr lang="en-US" sz="2000" dirty="0"/>
              <a:t> </a:t>
            </a:r>
            <a:r>
              <a:rPr lang="en-US" sz="1600" dirty="0"/>
              <a:t>:</a:t>
            </a:r>
          </a:p>
        </p:txBody>
      </p:sp>
      <p:graphicFrame>
        <p:nvGraphicFramePr>
          <p:cNvPr id="7" name="Table 6"/>
          <p:cNvGraphicFramePr>
            <a:graphicFrameLocks noGrp="1"/>
          </p:cNvGraphicFramePr>
          <p:nvPr>
            <p:extLst>
              <p:ext uri="{D42A27DB-BD31-4B8C-83A1-F6EECF244321}">
                <p14:modId xmlns:p14="http://schemas.microsoft.com/office/powerpoint/2010/main" val="612548719"/>
              </p:ext>
            </p:extLst>
          </p:nvPr>
        </p:nvGraphicFramePr>
        <p:xfrm>
          <a:off x="990600" y="2209800"/>
          <a:ext cx="7162800" cy="3517973"/>
        </p:xfrm>
        <a:graphic>
          <a:graphicData uri="http://schemas.openxmlformats.org/drawingml/2006/table">
            <a:tbl>
              <a:tblPr firstRow="1" bandRow="1">
                <a:tableStyleId>{21E4AEA4-8DFA-4A89-87EB-49C32662AFE0}</a:tableStyleId>
              </a:tblPr>
              <a:tblGrid>
                <a:gridCol w="2387600">
                  <a:extLst>
                    <a:ext uri="{9D8B030D-6E8A-4147-A177-3AD203B41FA5}">
                      <a16:colId xmlns:a16="http://schemas.microsoft.com/office/drawing/2014/main" val="20000"/>
                    </a:ext>
                  </a:extLst>
                </a:gridCol>
                <a:gridCol w="2387600">
                  <a:extLst>
                    <a:ext uri="{9D8B030D-6E8A-4147-A177-3AD203B41FA5}">
                      <a16:colId xmlns:a16="http://schemas.microsoft.com/office/drawing/2014/main" val="20001"/>
                    </a:ext>
                  </a:extLst>
                </a:gridCol>
                <a:gridCol w="2387600">
                  <a:extLst>
                    <a:ext uri="{9D8B030D-6E8A-4147-A177-3AD203B41FA5}">
                      <a16:colId xmlns:a16="http://schemas.microsoft.com/office/drawing/2014/main" val="20002"/>
                    </a:ext>
                  </a:extLst>
                </a:gridCol>
              </a:tblGrid>
              <a:tr h="457200">
                <a:tc>
                  <a:txBody>
                    <a:bodyPr/>
                    <a:lstStyle/>
                    <a:p>
                      <a:pPr algn="ctr"/>
                      <a:r>
                        <a:rPr lang="en-US" sz="2400" dirty="0"/>
                        <a:t>Spam</a:t>
                      </a:r>
                    </a:p>
                  </a:txBody>
                  <a:tcPr/>
                </a:tc>
                <a:tc>
                  <a:txBody>
                    <a:bodyPr/>
                    <a:lstStyle/>
                    <a:p>
                      <a:pPr algn="ctr"/>
                      <a:r>
                        <a:rPr lang="en-US" sz="2400" dirty="0"/>
                        <a:t>Fraud</a:t>
                      </a:r>
                    </a:p>
                  </a:txBody>
                  <a:tcPr/>
                </a:tc>
                <a:tc>
                  <a:txBody>
                    <a:bodyPr/>
                    <a:lstStyle/>
                    <a:p>
                      <a:pPr algn="ctr"/>
                      <a:r>
                        <a:rPr lang="en-US" sz="2400" dirty="0"/>
                        <a:t>Duplicate</a:t>
                      </a:r>
                    </a:p>
                  </a:txBody>
                  <a:tcPr/>
                </a:tc>
                <a:extLst>
                  <a:ext uri="{0D108BD9-81ED-4DB2-BD59-A6C34878D82A}">
                    <a16:rowId xmlns:a16="http://schemas.microsoft.com/office/drawing/2014/main" val="10000"/>
                  </a:ext>
                </a:extLst>
              </a:tr>
              <a:tr h="3060773">
                <a:tc>
                  <a:txBody>
                    <a:bodyPr/>
                    <a:lstStyle/>
                    <a:p>
                      <a:pPr algn="ctr"/>
                      <a:r>
                        <a:rPr lang="en-US" b="0" i="0" dirty="0">
                          <a:solidFill>
                            <a:srgbClr val="222222"/>
                          </a:solidFill>
                          <a:effectLst/>
                          <a:latin typeface="arial"/>
                        </a:rPr>
                        <a:t>Irrelevant messages sent over the Internet, typically to a large number of users, for the purposes of advertising, phishing, spreading malware, etc.</a:t>
                      </a:r>
                      <a:endParaRPr lang="en-US" dirty="0"/>
                    </a:p>
                  </a:txBody>
                  <a:tcPr/>
                </a:tc>
                <a:tc>
                  <a:txBody>
                    <a:bodyPr/>
                    <a:lstStyle/>
                    <a:p>
                      <a:pPr algn="ctr"/>
                      <a:r>
                        <a:rPr lang="en-US" dirty="0">
                          <a:latin typeface="Times New Roman" pitchFamily="18" charset="0"/>
                          <a:cs typeface="Times New Roman" pitchFamily="18" charset="0"/>
                        </a:rPr>
                        <a:t>Intentional deception to secure unfair or unlawful gain, or to deprive a victim of a legal right.</a:t>
                      </a:r>
                    </a:p>
                  </a:txBody>
                  <a:tcPr/>
                </a:tc>
                <a:tc>
                  <a:txBody>
                    <a:bodyPr/>
                    <a:lstStyle/>
                    <a:p>
                      <a:pPr algn="ctr"/>
                      <a:r>
                        <a:rPr lang="en-US" sz="1800" b="0" i="0" kern="1200" dirty="0">
                          <a:solidFill>
                            <a:schemeClr val="dk1"/>
                          </a:solidFill>
                          <a:effectLst/>
                          <a:latin typeface="Times New Roman" pitchFamily="18" charset="0"/>
                          <a:ea typeface="+mn-ea"/>
                          <a:cs typeface="Times New Roman" pitchFamily="18" charset="0"/>
                        </a:rPr>
                        <a:t>To make an </a:t>
                      </a:r>
                      <a:r>
                        <a:rPr lang="en-US" sz="1800" b="0" i="0" u="none" strike="noStrike" kern="1200" dirty="0">
                          <a:solidFill>
                            <a:schemeClr val="dk1"/>
                          </a:solidFill>
                          <a:effectLst/>
                          <a:latin typeface="Times New Roman" pitchFamily="18" charset="0"/>
                          <a:ea typeface="+mn-ea"/>
                          <a:cs typeface="Times New Roman" pitchFamily="18" charset="0"/>
                        </a:rPr>
                        <a:t>exact</a:t>
                      </a:r>
                      <a:r>
                        <a:rPr lang="en-US" sz="1800" b="0" i="0" kern="1200" dirty="0">
                          <a:solidFill>
                            <a:schemeClr val="dk1"/>
                          </a:solidFill>
                          <a:effectLst/>
                          <a:latin typeface="Times New Roman" pitchFamily="18" charset="0"/>
                          <a:ea typeface="+mn-ea"/>
                          <a:cs typeface="Times New Roman" pitchFamily="18" charset="0"/>
                        </a:rPr>
                        <a:t> </a:t>
                      </a:r>
                      <a:r>
                        <a:rPr lang="en-US" sz="1800" b="0" i="0" u="none" strike="noStrike" kern="1200" dirty="0">
                          <a:solidFill>
                            <a:schemeClr val="dk1"/>
                          </a:solidFill>
                          <a:effectLst/>
                          <a:latin typeface="Times New Roman" pitchFamily="18" charset="0"/>
                          <a:ea typeface="+mn-ea"/>
                          <a:cs typeface="Times New Roman" pitchFamily="18" charset="0"/>
                        </a:rPr>
                        <a:t>copy</a:t>
                      </a:r>
                      <a:r>
                        <a:rPr lang="en-US" sz="1800" b="0" i="0" kern="1200" dirty="0">
                          <a:solidFill>
                            <a:schemeClr val="dk1"/>
                          </a:solidFill>
                          <a:effectLst/>
                          <a:latin typeface="Times New Roman" pitchFamily="18" charset="0"/>
                          <a:ea typeface="+mn-ea"/>
                          <a:cs typeface="Times New Roman" pitchFamily="18" charset="0"/>
                        </a:rPr>
                        <a:t> of something.</a:t>
                      </a:r>
                    </a:p>
                    <a:p>
                      <a:pPr algn="ctr"/>
                      <a:r>
                        <a:rPr lang="en-US" sz="1800" b="0" i="0" kern="1200" dirty="0">
                          <a:solidFill>
                            <a:schemeClr val="dk1"/>
                          </a:solidFill>
                          <a:effectLst/>
                          <a:latin typeface="Times New Roman" pitchFamily="18" charset="0"/>
                          <a:ea typeface="+mn-ea"/>
                          <a:cs typeface="Times New Roman" pitchFamily="18" charset="0"/>
                        </a:rPr>
                        <a:t>It is the copy of the original.</a:t>
                      </a:r>
                      <a:endParaRPr lang="en-US" b="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06431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3000" y="868386"/>
            <a:ext cx="5368714" cy="1015663"/>
          </a:xfrm>
          <a:prstGeom prst="rect">
            <a:avLst/>
          </a:prstGeom>
          <a:noFill/>
        </p:spPr>
        <p:txBody>
          <a:bodyPr wrap="none" rtlCol="0">
            <a:spAutoFit/>
          </a:bodyPr>
          <a:lstStyle/>
          <a:p>
            <a:r>
              <a:rPr lang="en-US" sz="2400" b="1" u="sng" dirty="0">
                <a:latin typeface="Times New Roman" pitchFamily="18" charset="0"/>
                <a:cs typeface="Times New Roman" pitchFamily="18" charset="0"/>
              </a:rPr>
              <a:t>The Problem Statement</a:t>
            </a:r>
            <a:r>
              <a:rPr lang="en-US" dirty="0"/>
              <a:t>:</a:t>
            </a:r>
          </a:p>
          <a:p>
            <a:endParaRPr lang="en-US" dirty="0"/>
          </a:p>
          <a:p>
            <a:r>
              <a:rPr lang="en-US" dirty="0">
                <a:latin typeface="Times New Roman" pitchFamily="18" charset="0"/>
                <a:cs typeface="Times New Roman" pitchFamily="18" charset="0"/>
              </a:rPr>
              <a:t>To “detect” deceptive and truthful data from the dataset.</a:t>
            </a:r>
          </a:p>
        </p:txBody>
      </p:sp>
      <p:sp>
        <p:nvSpPr>
          <p:cNvPr id="5" name="TextBox 4"/>
          <p:cNvSpPr txBox="1"/>
          <p:nvPr/>
        </p:nvSpPr>
        <p:spPr>
          <a:xfrm>
            <a:off x="1170709" y="2564687"/>
            <a:ext cx="6615850" cy="2062103"/>
          </a:xfrm>
          <a:prstGeom prst="rect">
            <a:avLst/>
          </a:prstGeom>
          <a:noFill/>
        </p:spPr>
        <p:txBody>
          <a:bodyPr wrap="none" rtlCol="0">
            <a:spAutoFit/>
          </a:bodyPr>
          <a:lstStyle/>
          <a:p>
            <a:pPr marL="285750" indent="-285750">
              <a:buFont typeface="Arial" pitchFamily="34" charset="0"/>
              <a:buChar char="•"/>
            </a:pPr>
            <a:r>
              <a:rPr lang="en-US" sz="1600" dirty="0">
                <a:latin typeface="Times New Roman" pitchFamily="18" charset="0"/>
                <a:cs typeface="Times New Roman" pitchFamily="18" charset="0"/>
              </a:rPr>
              <a:t>To detect is to be able to identify the parts and classifications.</a:t>
            </a:r>
          </a:p>
          <a:p>
            <a:pPr marL="285750" indent="-285750">
              <a:buFont typeface="Arial" pitchFamily="34" charset="0"/>
              <a:buChar char="•"/>
            </a:pPr>
            <a:endParaRPr lang="en-US" sz="1600" dirty="0">
              <a:latin typeface="Times New Roman" pitchFamily="18" charset="0"/>
              <a:cs typeface="Times New Roman" pitchFamily="18" charset="0"/>
            </a:endParaRPr>
          </a:p>
          <a:p>
            <a:pPr marL="285750" indent="-285750">
              <a:buFont typeface="Arial" pitchFamily="34" charset="0"/>
              <a:buChar char="•"/>
            </a:pPr>
            <a:r>
              <a:rPr lang="en-US" sz="1600" dirty="0">
                <a:latin typeface="Times New Roman" pitchFamily="18" charset="0"/>
                <a:cs typeface="Times New Roman" pitchFamily="18" charset="0"/>
              </a:rPr>
              <a:t>Machine Learning models and algorithms can be implemented in order to </a:t>
            </a:r>
          </a:p>
          <a:p>
            <a:r>
              <a:rPr lang="en-US" sz="1600" dirty="0">
                <a:latin typeface="Times New Roman" pitchFamily="18" charset="0"/>
                <a:cs typeface="Times New Roman" pitchFamily="18" charset="0"/>
              </a:rPr>
              <a:t>      classify accordingly.</a:t>
            </a:r>
          </a:p>
          <a:p>
            <a:endParaRPr lang="en-US" sz="1600" dirty="0">
              <a:latin typeface="Times New Roman" pitchFamily="18" charset="0"/>
              <a:cs typeface="Times New Roman" pitchFamily="18" charset="0"/>
            </a:endParaRPr>
          </a:p>
          <a:p>
            <a:pPr marL="285750" indent="-285750">
              <a:buFont typeface="Arial" pitchFamily="34" charset="0"/>
              <a:buChar char="•"/>
            </a:pPr>
            <a:r>
              <a:rPr lang="en-US" sz="1600" dirty="0">
                <a:latin typeface="Times New Roman" pitchFamily="18" charset="0"/>
                <a:cs typeface="Times New Roman" pitchFamily="18" charset="0"/>
              </a:rPr>
              <a:t>To make a user friendly and viewing easier, specific data is to be accessed </a:t>
            </a:r>
          </a:p>
          <a:p>
            <a:r>
              <a:rPr lang="en-US" sz="1600" dirty="0">
                <a:latin typeface="Times New Roman" pitchFamily="18" charset="0"/>
                <a:cs typeface="Times New Roman" pitchFamily="18" charset="0"/>
              </a:rPr>
              <a:t>       and utilized.</a:t>
            </a:r>
          </a:p>
          <a:p>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15188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rot="19787609">
            <a:off x="398115" y="942538"/>
            <a:ext cx="3239338" cy="584775"/>
          </a:xfrm>
          <a:prstGeom prst="rect">
            <a:avLst/>
          </a:prstGeom>
          <a:noFill/>
        </p:spPr>
        <p:txBody>
          <a:bodyPr wrap="square" rtlCol="0">
            <a:spAutoFit/>
          </a:bodyPr>
          <a:lstStyle/>
          <a:p>
            <a:pPr algn="ctr"/>
            <a:r>
              <a:rPr lang="en-US" sz="3200" b="1" u="sng" dirty="0">
                <a:latin typeface="Times New Roman" pitchFamily="18" charset="0"/>
                <a:cs typeface="Times New Roman" pitchFamily="18" charset="0"/>
              </a:rPr>
              <a:t>Methodology</a:t>
            </a:r>
            <a:r>
              <a:rPr lang="en-US" sz="3200" dirty="0">
                <a:latin typeface="Times New Roman" pitchFamily="18" charset="0"/>
                <a:cs typeface="Times New Roman" pitchFamily="18" charset="0"/>
              </a:rPr>
              <a:t>:</a:t>
            </a:r>
          </a:p>
        </p:txBody>
      </p:sp>
      <p:sp>
        <p:nvSpPr>
          <p:cNvPr id="6" name="Oval 5"/>
          <p:cNvSpPr/>
          <p:nvPr/>
        </p:nvSpPr>
        <p:spPr>
          <a:xfrm>
            <a:off x="3564636" y="685800"/>
            <a:ext cx="1905000" cy="11430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imes New Roman" pitchFamily="18" charset="0"/>
                <a:cs typeface="Times New Roman" pitchFamily="18" charset="0"/>
              </a:rPr>
              <a:t>Dataset</a:t>
            </a:r>
          </a:p>
        </p:txBody>
      </p:sp>
      <p:sp>
        <p:nvSpPr>
          <p:cNvPr id="7" name="Down Arrow 6"/>
          <p:cNvSpPr/>
          <p:nvPr/>
        </p:nvSpPr>
        <p:spPr>
          <a:xfrm>
            <a:off x="4377060" y="1845297"/>
            <a:ext cx="280153" cy="45720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9" name="Straight Connector 8"/>
          <p:cNvCxnSpPr/>
          <p:nvPr/>
        </p:nvCxnSpPr>
        <p:spPr>
          <a:xfrm>
            <a:off x="1968723" y="2314424"/>
            <a:ext cx="5096823" cy="154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Down Arrow 10"/>
          <p:cNvSpPr/>
          <p:nvPr/>
        </p:nvSpPr>
        <p:spPr>
          <a:xfrm>
            <a:off x="1890233" y="2332597"/>
            <a:ext cx="257687" cy="5334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3119561" y="2332597"/>
            <a:ext cx="257687" cy="5334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4388292" y="2329848"/>
            <a:ext cx="257687" cy="5334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5688487" y="2332597"/>
            <a:ext cx="257687" cy="5334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a:off x="6920092" y="2329848"/>
            <a:ext cx="257687" cy="5334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456906" y="2863248"/>
            <a:ext cx="1124342" cy="75853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cs typeface="Times New Roman" pitchFamily="18" charset="0"/>
              </a:rPr>
              <a:t>Remove outliers</a:t>
            </a:r>
          </a:p>
        </p:txBody>
      </p:sp>
      <p:sp>
        <p:nvSpPr>
          <p:cNvPr id="20" name="Oval 19"/>
          <p:cNvSpPr/>
          <p:nvPr/>
        </p:nvSpPr>
        <p:spPr>
          <a:xfrm>
            <a:off x="2681393" y="2863247"/>
            <a:ext cx="1134022" cy="737613"/>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cs typeface="Times New Roman" pitchFamily="18" charset="0"/>
              </a:rPr>
              <a:t>Remove useless columns</a:t>
            </a:r>
          </a:p>
        </p:txBody>
      </p:sp>
      <p:sp>
        <p:nvSpPr>
          <p:cNvPr id="22" name="Oval 21"/>
          <p:cNvSpPr/>
          <p:nvPr/>
        </p:nvSpPr>
        <p:spPr>
          <a:xfrm>
            <a:off x="3950123" y="2863248"/>
            <a:ext cx="1134022" cy="737613"/>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cs typeface="Times New Roman" pitchFamily="18" charset="0"/>
              </a:rPr>
              <a:t>Fill Nan data</a:t>
            </a:r>
          </a:p>
        </p:txBody>
      </p:sp>
      <p:sp>
        <p:nvSpPr>
          <p:cNvPr id="23" name="Oval 22"/>
          <p:cNvSpPr/>
          <p:nvPr/>
        </p:nvSpPr>
        <p:spPr>
          <a:xfrm>
            <a:off x="5250321" y="2891778"/>
            <a:ext cx="1134022" cy="737613"/>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cs typeface="Times New Roman" pitchFamily="18" charset="0"/>
              </a:rPr>
              <a:t>Create relatable values</a:t>
            </a:r>
          </a:p>
        </p:txBody>
      </p:sp>
      <p:sp>
        <p:nvSpPr>
          <p:cNvPr id="24" name="Oval 23"/>
          <p:cNvSpPr/>
          <p:nvPr/>
        </p:nvSpPr>
        <p:spPr>
          <a:xfrm>
            <a:off x="6481924" y="2863246"/>
            <a:ext cx="1134022" cy="737613"/>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cs typeface="Times New Roman" pitchFamily="18" charset="0"/>
              </a:rPr>
              <a:t>Test &amp; train Model</a:t>
            </a:r>
          </a:p>
        </p:txBody>
      </p:sp>
      <p:sp>
        <p:nvSpPr>
          <p:cNvPr id="28" name="Left Brace 27"/>
          <p:cNvSpPr/>
          <p:nvPr/>
        </p:nvSpPr>
        <p:spPr>
          <a:xfrm rot="16200000">
            <a:off x="4275834" y="1426689"/>
            <a:ext cx="594833" cy="520905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Oval 28"/>
          <p:cNvSpPr/>
          <p:nvPr/>
        </p:nvSpPr>
        <p:spPr>
          <a:xfrm>
            <a:off x="3648807" y="4328634"/>
            <a:ext cx="1848886" cy="85296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itchFamily="18" charset="0"/>
                <a:cs typeface="Times New Roman" pitchFamily="18" charset="0"/>
              </a:rPr>
              <a:t>Finalizing Model</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6444" y="5105400"/>
            <a:ext cx="334963"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Rectangle 29"/>
          <p:cNvSpPr/>
          <p:nvPr/>
        </p:nvSpPr>
        <p:spPr>
          <a:xfrm>
            <a:off x="3353209" y="5586413"/>
            <a:ext cx="2440082" cy="58578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Predicting </a:t>
            </a:r>
          </a:p>
        </p:txBody>
      </p:sp>
    </p:spTree>
    <p:extLst>
      <p:ext uri="{BB962C8B-B14F-4D97-AF65-F5344CB8AC3E}">
        <p14:creationId xmlns:p14="http://schemas.microsoft.com/office/powerpoint/2010/main" val="2241657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fade">
                                      <p:cBhvr>
                                        <p:cTn id="67" dur="500"/>
                                        <p:tgtEl>
                                          <p:spTgt spid="2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050"/>
                                        </p:tgtEl>
                                        <p:attrNameLst>
                                          <p:attrName>style.visibility</p:attrName>
                                        </p:attrNameLst>
                                      </p:cBhvr>
                                      <p:to>
                                        <p:strVal val="visible"/>
                                      </p:to>
                                    </p:set>
                                    <p:animEffect transition="in" filter="fade">
                                      <p:cBhvr>
                                        <p:cTn id="72" dur="500"/>
                                        <p:tgtEl>
                                          <p:spTgt spid="205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fade">
                                      <p:cBhvr>
                                        <p:cTn id="7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P spid="13" grpId="0" animBg="1"/>
      <p:bldP spid="14" grpId="0" animBg="1"/>
      <p:bldP spid="15" grpId="0" animBg="1"/>
      <p:bldP spid="16" grpId="0" animBg="1"/>
      <p:bldP spid="20" grpId="0" animBg="1"/>
      <p:bldP spid="22" grpId="0" animBg="1"/>
      <p:bldP spid="23" grpId="0" animBg="1"/>
      <p:bldP spid="24" grpId="0" animBg="1"/>
      <p:bldP spid="28" grpId="0" animBg="1"/>
      <p:bldP spid="29" grpId="0" animBg="1"/>
      <p:bldP spid="3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914400"/>
            <a:ext cx="7289175" cy="5109091"/>
          </a:xfrm>
          <a:prstGeom prst="rect">
            <a:avLst/>
          </a:prstGeom>
          <a:noFill/>
        </p:spPr>
        <p:txBody>
          <a:bodyPr wrap="none" rtlCol="0">
            <a:spAutoFit/>
          </a:bodyPr>
          <a:lstStyle/>
          <a:p>
            <a:r>
              <a:rPr lang="en-US" dirty="0">
                <a:latin typeface="Times New Roman" pitchFamily="18" charset="0"/>
                <a:cs typeface="Times New Roman" pitchFamily="18" charset="0"/>
              </a:rPr>
              <a:t>The previous slide was somehow not precise and very clear on what exactly</a:t>
            </a:r>
          </a:p>
          <a:p>
            <a:r>
              <a:rPr lang="en-US" dirty="0">
                <a:latin typeface="Times New Roman" pitchFamily="18" charset="0"/>
                <a:cs typeface="Times New Roman" pitchFamily="18" charset="0"/>
              </a:rPr>
              <a:t>is it that we have to do in order to get our Machine Learning Model all set </a:t>
            </a:r>
          </a:p>
          <a:p>
            <a:r>
              <a:rPr lang="en-US" dirty="0">
                <a:latin typeface="Times New Roman" pitchFamily="18" charset="0"/>
                <a:cs typeface="Times New Roman" pitchFamily="18" charset="0"/>
              </a:rPr>
              <a:t>for the detection of the deceptive and truthful data in the dataset so procured.</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That is exactly why we need to study and understand the technology and the </a:t>
            </a:r>
          </a:p>
          <a:p>
            <a:r>
              <a:rPr lang="en-US" dirty="0">
                <a:latin typeface="Times New Roman" pitchFamily="18" charset="0"/>
                <a:cs typeface="Times New Roman" pitchFamily="18" charset="0"/>
              </a:rPr>
              <a:t> dataset used.</a:t>
            </a:r>
          </a:p>
          <a:p>
            <a:endParaRPr lang="en-US" dirty="0">
              <a:latin typeface="Times New Roman" pitchFamily="18" charset="0"/>
              <a:cs typeface="Times New Roman" pitchFamily="18" charset="0"/>
            </a:endParaRPr>
          </a:p>
          <a:p>
            <a:r>
              <a:rPr lang="en-US" sz="2000" b="1" u="sng" dirty="0">
                <a:latin typeface="Times New Roman" pitchFamily="18" charset="0"/>
                <a:cs typeface="Times New Roman" pitchFamily="18" charset="0"/>
              </a:rPr>
              <a:t>Dataset</a:t>
            </a:r>
            <a:r>
              <a:rPr lang="en-US" sz="2000" dirty="0">
                <a:latin typeface="Times New Roman" pitchFamily="18" charset="0"/>
                <a:cs typeface="Times New Roman" pitchFamily="18" charset="0"/>
              </a:rPr>
              <a:t>:</a:t>
            </a:r>
            <a:endParaRPr lang="en-US" sz="2000" b="1" u="sng" dirty="0">
              <a:latin typeface="Times New Roman" pitchFamily="18" charset="0"/>
              <a:cs typeface="Times New Roman" pitchFamily="18" charset="0"/>
            </a:endParaRPr>
          </a:p>
          <a:p>
            <a:r>
              <a:rPr lang="en-US" dirty="0">
                <a:latin typeface="Times New Roman" pitchFamily="18" charset="0"/>
                <a:cs typeface="Times New Roman" pitchFamily="18" charset="0"/>
              </a:rPr>
              <a:t>The Dataset precisely  consists of 5 columns and several rows.</a:t>
            </a:r>
          </a:p>
          <a:p>
            <a:r>
              <a:rPr lang="en-US" dirty="0">
                <a:latin typeface="Times New Roman" pitchFamily="18" charset="0"/>
                <a:cs typeface="Times New Roman" pitchFamily="18" charset="0"/>
              </a:rPr>
              <a:t>These columns consist the data</a:t>
            </a:r>
          </a:p>
          <a:p>
            <a:pPr marL="342900" indent="-342900">
              <a:buAutoNum type="arabicPeriod"/>
            </a:pPr>
            <a:r>
              <a:rPr lang="en-US" dirty="0">
                <a:latin typeface="Times New Roman" pitchFamily="18" charset="0"/>
                <a:cs typeface="Times New Roman" pitchFamily="18" charset="0"/>
              </a:rPr>
              <a:t>Deceptive/Truthful</a:t>
            </a:r>
          </a:p>
          <a:p>
            <a:pPr marL="342900" indent="-342900">
              <a:buAutoNum type="arabicPeriod"/>
            </a:pPr>
            <a:r>
              <a:rPr lang="en-US" dirty="0">
                <a:latin typeface="Times New Roman" pitchFamily="18" charset="0"/>
                <a:cs typeface="Times New Roman" pitchFamily="18" charset="0"/>
              </a:rPr>
              <a:t>Hotel</a:t>
            </a:r>
          </a:p>
          <a:p>
            <a:pPr marL="342900" indent="-342900">
              <a:buAutoNum type="arabicPeriod"/>
            </a:pPr>
            <a:r>
              <a:rPr lang="en-US" dirty="0">
                <a:latin typeface="Times New Roman" pitchFamily="18" charset="0"/>
                <a:cs typeface="Times New Roman" pitchFamily="18" charset="0"/>
              </a:rPr>
              <a:t>Polarity</a:t>
            </a:r>
          </a:p>
          <a:p>
            <a:pPr marL="342900" indent="-342900">
              <a:buAutoNum type="arabicPeriod"/>
            </a:pPr>
            <a:r>
              <a:rPr lang="en-US" dirty="0">
                <a:latin typeface="Times New Roman" pitchFamily="18" charset="0"/>
                <a:cs typeface="Times New Roman" pitchFamily="18" charset="0"/>
              </a:rPr>
              <a:t>Source</a:t>
            </a:r>
          </a:p>
          <a:p>
            <a:pPr marL="342900" indent="-342900">
              <a:buAutoNum type="arabicPeriod"/>
            </a:pPr>
            <a:r>
              <a:rPr lang="en-US" dirty="0">
                <a:latin typeface="Times New Roman" pitchFamily="18" charset="0"/>
                <a:cs typeface="Times New Roman" pitchFamily="18" charset="0"/>
              </a:rPr>
              <a:t>Text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This particular dataset showcases the texts which are truthful and deceptive</a:t>
            </a:r>
          </a:p>
          <a:p>
            <a:r>
              <a:rPr lang="en-US" dirty="0">
                <a:latin typeface="Times New Roman" pitchFamily="18" charset="0"/>
                <a:cs typeface="Times New Roman" pitchFamily="18" charset="0"/>
              </a:rPr>
              <a:t>for various Hotels, given by various categories of people.</a:t>
            </a:r>
          </a:p>
        </p:txBody>
      </p:sp>
    </p:spTree>
    <p:extLst>
      <p:ext uri="{BB962C8B-B14F-4D97-AF65-F5344CB8AC3E}">
        <p14:creationId xmlns:p14="http://schemas.microsoft.com/office/powerpoint/2010/main" val="3134436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66800" y="723689"/>
            <a:ext cx="2025619" cy="523220"/>
          </a:xfrm>
          <a:prstGeom prst="rect">
            <a:avLst/>
          </a:prstGeom>
          <a:noFill/>
        </p:spPr>
        <p:txBody>
          <a:bodyPr wrap="none" rtlCol="0">
            <a:spAutoFit/>
          </a:bodyPr>
          <a:lstStyle/>
          <a:p>
            <a:r>
              <a:rPr lang="en-US" sz="2800" b="1" u="sng" dirty="0">
                <a:latin typeface="Times New Roman" pitchFamily="18" charset="0"/>
                <a:cs typeface="Times New Roman" pitchFamily="18" charset="0"/>
              </a:rPr>
              <a:t>Technology</a:t>
            </a:r>
            <a:r>
              <a:rPr lang="en-US" sz="2800" dirty="0">
                <a:latin typeface="Times New Roman" pitchFamily="18" charset="0"/>
                <a:cs typeface="Times New Roman" pitchFamily="18" charset="0"/>
              </a:rPr>
              <a:t>:</a:t>
            </a:r>
            <a:endParaRPr lang="en-US" b="1" u="sng" dirty="0">
              <a:latin typeface="Times New Roman" pitchFamily="18" charset="0"/>
              <a:cs typeface="Times New Roman" pitchFamily="18" charset="0"/>
            </a:endParaRPr>
          </a:p>
        </p:txBody>
      </p:sp>
      <p:sp>
        <p:nvSpPr>
          <p:cNvPr id="6" name="TextBox 5"/>
          <p:cNvSpPr txBox="1"/>
          <p:nvPr/>
        </p:nvSpPr>
        <p:spPr>
          <a:xfrm>
            <a:off x="1066800" y="1524000"/>
            <a:ext cx="6282489" cy="923330"/>
          </a:xfrm>
          <a:prstGeom prst="rect">
            <a:avLst/>
          </a:prstGeom>
          <a:noFill/>
        </p:spPr>
        <p:txBody>
          <a:bodyPr wrap="none" rtlCol="0">
            <a:spAutoFit/>
          </a:bodyPr>
          <a:lstStyle/>
          <a:p>
            <a:r>
              <a:rPr lang="en-US" dirty="0">
                <a:latin typeface="Times New Roman" pitchFamily="18" charset="0"/>
                <a:cs typeface="Times New Roman" pitchFamily="18" charset="0"/>
              </a:rPr>
              <a:t>The technology that has been used in order to detect the spam i.e. </a:t>
            </a:r>
          </a:p>
          <a:p>
            <a:r>
              <a:rPr lang="en-US" dirty="0">
                <a:latin typeface="Times New Roman" pitchFamily="18" charset="0"/>
                <a:cs typeface="Times New Roman" pitchFamily="18" charset="0"/>
              </a:rPr>
              <a:t> the deceptive or truthful inputs by the customers is termed as</a:t>
            </a:r>
          </a:p>
          <a:p>
            <a:r>
              <a:rPr lang="en-US" dirty="0">
                <a:latin typeface="Times New Roman" pitchFamily="18" charset="0"/>
                <a:cs typeface="Times New Roman" pitchFamily="18" charset="0"/>
              </a:rPr>
              <a:t> Machine Learning</a:t>
            </a:r>
            <a:r>
              <a:rPr lang="en-US" dirty="0"/>
              <a:t>.</a:t>
            </a:r>
          </a:p>
        </p:txBody>
      </p:sp>
      <p:sp>
        <p:nvSpPr>
          <p:cNvPr id="8" name="TextBox 7"/>
          <p:cNvSpPr txBox="1"/>
          <p:nvPr/>
        </p:nvSpPr>
        <p:spPr>
          <a:xfrm>
            <a:off x="1066800" y="2819400"/>
            <a:ext cx="3110147" cy="523220"/>
          </a:xfrm>
          <a:prstGeom prst="rect">
            <a:avLst/>
          </a:prstGeom>
          <a:noFill/>
        </p:spPr>
        <p:txBody>
          <a:bodyPr wrap="none" rtlCol="0">
            <a:spAutoFit/>
          </a:bodyPr>
          <a:lstStyle/>
          <a:p>
            <a:r>
              <a:rPr lang="en-US" sz="2800" b="1" u="sng" dirty="0">
                <a:latin typeface="Times New Roman" pitchFamily="18" charset="0"/>
                <a:cs typeface="Times New Roman" pitchFamily="18" charset="0"/>
              </a:rPr>
              <a:t>Machine Learning</a:t>
            </a:r>
            <a:r>
              <a:rPr lang="en-US" sz="2400" dirty="0">
                <a:latin typeface="Times New Roman" pitchFamily="18" charset="0"/>
                <a:cs typeface="Times New Roman" pitchFamily="18" charset="0"/>
              </a:rPr>
              <a:t>:</a:t>
            </a:r>
            <a:endParaRPr lang="en-US" sz="2400" b="1" u="sng" dirty="0">
              <a:latin typeface="Times New Roman" pitchFamily="18" charset="0"/>
              <a:cs typeface="Times New Roman" pitchFamily="18" charset="0"/>
            </a:endParaRPr>
          </a:p>
        </p:txBody>
      </p:sp>
      <p:pic>
        <p:nvPicPr>
          <p:cNvPr id="3074" name="Picture 2" descr="D:\Work\Project\download (4).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5293" y="3733800"/>
            <a:ext cx="3353741" cy="17526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rot="10800000" flipV="1">
            <a:off x="5233698" y="4024685"/>
            <a:ext cx="2667000" cy="1477328"/>
          </a:xfrm>
          <a:prstGeom prst="rect">
            <a:avLst/>
          </a:prstGeom>
          <a:noFill/>
        </p:spPr>
        <p:txBody>
          <a:bodyPr wrap="square" rtlCol="0">
            <a:spAutoFit/>
          </a:bodyPr>
          <a:lstStyle/>
          <a:p>
            <a:r>
              <a:rPr lang="en-US" dirty="0"/>
              <a:t>Machine learning (ML) is the study of computer algorithms that improve automatically through experience.</a:t>
            </a:r>
            <a:endParaRPr lang="en-US" dirty="0">
              <a:latin typeface="Times New Roman" pitchFamily="18" charset="0"/>
              <a:cs typeface="Times New Roman" pitchFamily="18" charset="0"/>
            </a:endParaRPr>
          </a:p>
        </p:txBody>
      </p:sp>
      <p:pic>
        <p:nvPicPr>
          <p:cNvPr id="3075" name="Picture 3" descr="D:\Work\Project\download (2).jf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6023" y="2255404"/>
            <a:ext cx="3462792" cy="1630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438252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606</TotalTime>
  <Words>1367</Words>
  <Application>Microsoft Office PowerPoint</Application>
  <PresentationFormat>On-screen Show (4:3)</PresentationFormat>
  <Paragraphs>190</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Arial</vt:lpstr>
      <vt:lpstr>Brush Script MT</vt:lpstr>
      <vt:lpstr>Constantia</vt:lpstr>
      <vt:lpstr>Franklin Gothic Book</vt:lpstr>
      <vt:lpstr>Rage Italic</vt:lpstr>
      <vt:lpstr>Times New Roman</vt:lpstr>
      <vt:lpstr>Pushpin</vt:lpstr>
      <vt:lpstr>Spam Detection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 Detection</dc:title>
  <dc:creator>Sumeet Sharma</dc:creator>
  <cp:lastModifiedBy>Pravek Sharma</cp:lastModifiedBy>
  <cp:revision>52</cp:revision>
  <dcterms:created xsi:type="dcterms:W3CDTF">2006-08-16T00:00:00Z</dcterms:created>
  <dcterms:modified xsi:type="dcterms:W3CDTF">2021-09-15T19:58:13Z</dcterms:modified>
</cp:coreProperties>
</file>