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9" r:id="rId3"/>
    <p:sldId id="261" r:id="rId4"/>
    <p:sldId id="262" r:id="rId5"/>
    <p:sldId id="263" r:id="rId6"/>
    <p:sldId id="264" r:id="rId7"/>
    <p:sldId id="265" r:id="rId8"/>
    <p:sldId id="266" r:id="rId9"/>
    <p:sldId id="268" r:id="rId10"/>
    <p:sldId id="269" r:id="rId11"/>
    <p:sldId id="270" r:id="rId12"/>
    <p:sldId id="271" r:id="rId13"/>
    <p:sldId id="272" r:id="rId14"/>
    <p:sldId id="273" r:id="rId15"/>
    <p:sldId id="274" r:id="rId16"/>
    <p:sldId id="275" r:id="rId17"/>
    <p:sldId id="276" r:id="rId18"/>
    <p:sldId id="277" r:id="rId19"/>
    <p:sldId id="278" r:id="rId20"/>
    <p:sldId id="285" r:id="rId21"/>
    <p:sldId id="280" r:id="rId22"/>
    <p:sldId id="28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12192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10" name="Freeform 9"/>
          <p:cNvSpPr/>
          <p:nvPr/>
        </p:nvSpPr>
        <p:spPr>
          <a:xfrm rot="10800000">
            <a:off x="1189096" y="5617774"/>
            <a:ext cx="9843913"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p:nvPr/>
        </p:nvSpPr>
        <p:spPr>
          <a:xfrm>
            <a:off x="1319937" y="1016990"/>
            <a:ext cx="9572977"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1320801" y="1009651"/>
            <a:ext cx="9572977"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1026029" y="702069"/>
            <a:ext cx="757108"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10568399" y="655232"/>
            <a:ext cx="566928" cy="755904"/>
          </a:xfrm>
          <a:prstGeom prst="rect">
            <a:avLst/>
          </a:prstGeom>
          <a:noFill/>
        </p:spPr>
      </p:pic>
      <p:sp>
        <p:nvSpPr>
          <p:cNvPr id="2" name="Title 1"/>
          <p:cNvSpPr>
            <a:spLocks noGrp="1"/>
          </p:cNvSpPr>
          <p:nvPr>
            <p:ph type="ctrTitle"/>
          </p:nvPr>
        </p:nvSpPr>
        <p:spPr>
          <a:xfrm>
            <a:off x="2302934" y="1794935"/>
            <a:ext cx="7631291" cy="1828090"/>
          </a:xfrm>
        </p:spPr>
        <p:txBody>
          <a:bodyPr anchor="b">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2302934" y="3736622"/>
            <a:ext cx="761623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027569" y="5357593"/>
            <a:ext cx="1618428" cy="365125"/>
          </a:xfrm>
        </p:spPr>
        <p:txBody>
          <a:bodyPr/>
          <a:lstStyle/>
          <a:p>
            <a:fld id="{49E22646-01B6-4EB1-9E06-6FBC1A493CE8}" type="datetimeFigureOut">
              <a:rPr lang="en-IN" smtClean="0"/>
              <a:t>02-02-2022</a:t>
            </a:fld>
            <a:endParaRPr lang="en-IN"/>
          </a:p>
        </p:txBody>
      </p:sp>
      <p:sp>
        <p:nvSpPr>
          <p:cNvPr id="5" name="Footer Placeholder 4"/>
          <p:cNvSpPr>
            <a:spLocks noGrp="1"/>
          </p:cNvSpPr>
          <p:nvPr>
            <p:ph type="ftr" sz="quarter" idx="11"/>
          </p:nvPr>
        </p:nvSpPr>
        <p:spPr>
          <a:xfrm>
            <a:off x="1565393" y="5357593"/>
            <a:ext cx="6713127" cy="365125"/>
          </a:xfrm>
        </p:spPr>
        <p:txBody>
          <a:bodyPr/>
          <a:lstStyle/>
          <a:p>
            <a:endParaRPr lang="en-IN"/>
          </a:p>
        </p:txBody>
      </p:sp>
      <p:sp>
        <p:nvSpPr>
          <p:cNvPr id="6" name="Slide Number Placeholder 5"/>
          <p:cNvSpPr>
            <a:spLocks noGrp="1"/>
          </p:cNvSpPr>
          <p:nvPr>
            <p:ph type="sldNum" sz="quarter" idx="12"/>
          </p:nvPr>
        </p:nvSpPr>
        <p:spPr>
          <a:xfrm>
            <a:off x="8285241" y="5357593"/>
            <a:ext cx="738697" cy="365125"/>
          </a:xfrm>
        </p:spPr>
        <p:txBody>
          <a:bodyPr/>
          <a:lstStyle>
            <a:lvl1pPr algn="ctr">
              <a:defRPr/>
            </a:lvl1pPr>
          </a:lstStyle>
          <a:p>
            <a:fld id="{03FA58F5-288E-4570-97BD-FAC322C59692}" type="slidenum">
              <a:rPr lang="en-IN" smtClean="0"/>
              <a:t>‹#›</a:t>
            </a:fld>
            <a:endParaRPr lang="en-IN"/>
          </a:p>
        </p:txBody>
      </p:sp>
    </p:spTree>
    <p:extLst>
      <p:ext uri="{BB962C8B-B14F-4D97-AF65-F5344CB8AC3E}">
        <p14:creationId xmlns:p14="http://schemas.microsoft.com/office/powerpoint/2010/main" val="2442059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E22646-01B6-4EB1-9E06-6FBC1A493CE8}" type="datetimeFigureOut">
              <a:rPr lang="en-IN" smtClean="0"/>
              <a:t>02-02-2022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FA58F5-288E-4570-97BD-FAC322C59692}" type="slidenum">
              <a:rPr lang="en-IN" smtClean="0"/>
              <a:t>‹#›</a:t>
            </a:fld>
            <a:endParaRPr lang="en-IN"/>
          </a:p>
        </p:txBody>
      </p:sp>
    </p:spTree>
    <p:extLst>
      <p:ext uri="{BB962C8B-B14F-4D97-AF65-F5344CB8AC3E}">
        <p14:creationId xmlns:p14="http://schemas.microsoft.com/office/powerpoint/2010/main" val="279974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2" y="925691"/>
            <a:ext cx="1907823" cy="476391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730962" y="1106313"/>
            <a:ext cx="6905039" cy="44026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E22646-01B6-4EB1-9E06-6FBC1A493CE8}" type="datetimeFigureOut">
              <a:rPr lang="en-IN" smtClean="0"/>
              <a:t>02-02-2022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FA58F5-288E-4570-97BD-FAC322C59692}" type="slidenum">
              <a:rPr lang="en-IN" smtClean="0"/>
              <a:t>‹#›</a:t>
            </a:fld>
            <a:endParaRPr lang="en-IN"/>
          </a:p>
        </p:txBody>
      </p:sp>
    </p:spTree>
    <p:extLst>
      <p:ext uri="{BB962C8B-B14F-4D97-AF65-F5344CB8AC3E}">
        <p14:creationId xmlns:p14="http://schemas.microsoft.com/office/powerpoint/2010/main" val="2906885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E22646-01B6-4EB1-9E06-6FBC1A493CE8}" type="datetimeFigureOut">
              <a:rPr lang="en-IN" smtClean="0"/>
              <a:t>02-02-2022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FA58F5-288E-4570-97BD-FAC322C59692}" type="slidenum">
              <a:rPr lang="en-IN" smtClean="0"/>
              <a:t>‹#›</a:t>
            </a:fld>
            <a:endParaRPr lang="en-IN"/>
          </a:p>
        </p:txBody>
      </p:sp>
    </p:spTree>
    <p:extLst>
      <p:ext uri="{BB962C8B-B14F-4D97-AF65-F5344CB8AC3E}">
        <p14:creationId xmlns:p14="http://schemas.microsoft.com/office/powerpoint/2010/main" val="2950605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6639" y="2239431"/>
            <a:ext cx="8338725" cy="1362075"/>
          </a:xfrm>
        </p:spPr>
        <p:txBody>
          <a:bodyPr anchor="b"/>
          <a:lstStyle>
            <a:lvl1pPr algn="ctr">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941690" y="3725335"/>
            <a:ext cx="8308623"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E22646-01B6-4EB1-9E06-6FBC1A493CE8}" type="datetimeFigureOut">
              <a:rPr lang="en-IN" smtClean="0"/>
              <a:t>02-02-2022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FA58F5-288E-4570-97BD-FAC322C59692}" type="slidenum">
              <a:rPr lang="en-IN" smtClean="0"/>
              <a:t>‹#›</a:t>
            </a:fld>
            <a:endParaRPr lang="en-IN"/>
          </a:p>
        </p:txBody>
      </p:sp>
    </p:spTree>
    <p:extLst>
      <p:ext uri="{BB962C8B-B14F-4D97-AF65-F5344CB8AC3E}">
        <p14:creationId xmlns:p14="http://schemas.microsoft.com/office/powerpoint/2010/main" val="2335792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49E22646-01B6-4EB1-9E06-6FBC1A493CE8}" type="datetimeFigureOut">
              <a:rPr lang="en-IN" smtClean="0"/>
              <a:t>02-02-2022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FA58F5-288E-4570-97BD-FAC322C59692}" type="slidenum">
              <a:rPr lang="en-IN" smtClean="0"/>
              <a:t>‹#›</a:t>
            </a:fld>
            <a:endParaRPr lang="en-IN"/>
          </a:p>
        </p:txBody>
      </p:sp>
      <p:sp>
        <p:nvSpPr>
          <p:cNvPr id="9" name="Content Placeholder 8"/>
          <p:cNvSpPr>
            <a:spLocks noGrp="1"/>
          </p:cNvSpPr>
          <p:nvPr>
            <p:ph sz="quarter" idx="13"/>
          </p:nvPr>
        </p:nvSpPr>
        <p:spPr>
          <a:xfrm>
            <a:off x="1731264" y="2121407"/>
            <a:ext cx="4267200" cy="3602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217920" y="2119313"/>
            <a:ext cx="4267200" cy="3605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8169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077160" y="2122312"/>
            <a:ext cx="391936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547559" y="2122311"/>
            <a:ext cx="3925824"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9E22646-01B6-4EB1-9E06-6FBC1A493CE8}" type="datetimeFigureOut">
              <a:rPr lang="en-IN" smtClean="0"/>
              <a:t>02-02-2022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FA58F5-288E-4570-97BD-FAC322C59692}" type="slidenum">
              <a:rPr lang="en-IN" smtClean="0"/>
              <a:t>‹#›</a:t>
            </a:fld>
            <a:endParaRPr lang="en-IN"/>
          </a:p>
        </p:txBody>
      </p:sp>
      <p:sp>
        <p:nvSpPr>
          <p:cNvPr id="11" name="Content Placeholder 10"/>
          <p:cNvSpPr>
            <a:spLocks noGrp="1"/>
          </p:cNvSpPr>
          <p:nvPr>
            <p:ph sz="quarter" idx="13"/>
          </p:nvPr>
        </p:nvSpPr>
        <p:spPr>
          <a:xfrm>
            <a:off x="1731264" y="2944368"/>
            <a:ext cx="4303776"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193535" y="2944813"/>
            <a:ext cx="4303776"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3729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E22646-01B6-4EB1-9E06-6FBC1A493CE8}" type="datetimeFigureOut">
              <a:rPr lang="en-IN" smtClean="0"/>
              <a:t>02-02-2022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FA58F5-288E-4570-97BD-FAC322C59692}" type="slidenum">
              <a:rPr lang="en-IN" smtClean="0"/>
              <a:t>‹#›</a:t>
            </a:fld>
            <a:endParaRPr lang="en-IN"/>
          </a:p>
        </p:txBody>
      </p:sp>
    </p:spTree>
    <p:extLst>
      <p:ext uri="{BB962C8B-B14F-4D97-AF65-F5344CB8AC3E}">
        <p14:creationId xmlns:p14="http://schemas.microsoft.com/office/powerpoint/2010/main" val="2401758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E22646-01B6-4EB1-9E06-6FBC1A493CE8}" type="datetimeFigureOut">
              <a:rPr lang="en-IN" smtClean="0"/>
              <a:t>02-02-2022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FA58F5-288E-4570-97BD-FAC322C59692}" type="slidenum">
              <a:rPr lang="en-IN" smtClean="0"/>
              <a:t>‹#›</a:t>
            </a:fld>
            <a:endParaRPr lang="en-IN"/>
          </a:p>
        </p:txBody>
      </p:sp>
    </p:spTree>
    <p:extLst>
      <p:ext uri="{BB962C8B-B14F-4D97-AF65-F5344CB8AC3E}">
        <p14:creationId xmlns:p14="http://schemas.microsoft.com/office/powerpoint/2010/main" val="525665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12192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11" name="Freeform 10"/>
          <p:cNvSpPr/>
          <p:nvPr/>
        </p:nvSpPr>
        <p:spPr>
          <a:xfrm rot="10800000">
            <a:off x="842903" y="6058038"/>
            <a:ext cx="10295468"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15"/>
          <p:cNvSpPr/>
          <p:nvPr/>
        </p:nvSpPr>
        <p:spPr>
          <a:xfrm rot="60000">
            <a:off x="5958497" y="605163"/>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Rectangle 16"/>
          <p:cNvSpPr/>
          <p:nvPr/>
        </p:nvSpPr>
        <p:spPr>
          <a:xfrm rot="60000">
            <a:off x="5961889" y="603504"/>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p:nvSpPr>
        <p:spPr>
          <a:xfrm rot="21540000">
            <a:off x="998940" y="576868"/>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p:nvSpPr>
        <p:spPr>
          <a:xfrm rot="21540000">
            <a:off x="999745" y="576072"/>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475" y="293953"/>
            <a:ext cx="757108"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7351" y="238675"/>
            <a:ext cx="566928" cy="755904"/>
          </a:xfrm>
          <a:prstGeom prst="rect">
            <a:avLst/>
          </a:prstGeom>
          <a:noFill/>
        </p:spPr>
      </p:pic>
      <p:sp>
        <p:nvSpPr>
          <p:cNvPr id="2" name="Title 1"/>
          <p:cNvSpPr>
            <a:spLocks noGrp="1"/>
          </p:cNvSpPr>
          <p:nvPr>
            <p:ph type="title"/>
          </p:nvPr>
        </p:nvSpPr>
        <p:spPr>
          <a:xfrm rot="-60000">
            <a:off x="1478635" y="2020043"/>
            <a:ext cx="4086436" cy="1503037"/>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rot="60000">
            <a:off x="6472388" y="1150993"/>
            <a:ext cx="4027723"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60000">
            <a:off x="1530834" y="3623748"/>
            <a:ext cx="4065188"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60000">
            <a:off x="8455598" y="5885673"/>
            <a:ext cx="1618428" cy="365125"/>
          </a:xfrm>
        </p:spPr>
        <p:txBody>
          <a:bodyPr/>
          <a:lstStyle/>
          <a:p>
            <a:fld id="{49E22646-01B6-4EB1-9E06-6FBC1A493CE8}" type="datetimeFigureOut">
              <a:rPr lang="en-IN" smtClean="0"/>
              <a:t>02-02-2022</a:t>
            </a:fld>
            <a:endParaRPr lang="en-IN"/>
          </a:p>
        </p:txBody>
      </p:sp>
      <p:sp>
        <p:nvSpPr>
          <p:cNvPr id="6" name="Footer Placeholder 5"/>
          <p:cNvSpPr>
            <a:spLocks noGrp="1"/>
          </p:cNvSpPr>
          <p:nvPr>
            <p:ph type="ftr" sz="quarter" idx="11"/>
          </p:nvPr>
        </p:nvSpPr>
        <p:spPr>
          <a:xfrm rot="-60000">
            <a:off x="1219406" y="5829262"/>
            <a:ext cx="4696809" cy="365125"/>
          </a:xfrm>
        </p:spPr>
        <p:txBody>
          <a:bodyPr/>
          <a:lstStyle/>
          <a:p>
            <a:endParaRPr lang="en-IN"/>
          </a:p>
        </p:txBody>
      </p:sp>
      <p:sp>
        <p:nvSpPr>
          <p:cNvPr id="7" name="Slide Number Placeholder 6"/>
          <p:cNvSpPr>
            <a:spLocks noGrp="1"/>
          </p:cNvSpPr>
          <p:nvPr>
            <p:ph type="sldNum" sz="quarter" idx="12"/>
          </p:nvPr>
        </p:nvSpPr>
        <p:spPr>
          <a:xfrm rot="60000">
            <a:off x="10076418" y="5896962"/>
            <a:ext cx="738697" cy="365125"/>
          </a:xfrm>
        </p:spPr>
        <p:txBody>
          <a:bodyPr/>
          <a:lstStyle/>
          <a:p>
            <a:fld id="{03FA58F5-288E-4570-97BD-FAC322C59692}" type="slidenum">
              <a:rPr lang="en-IN" smtClean="0"/>
              <a:t>‹#›</a:t>
            </a:fld>
            <a:endParaRPr lang="en-IN"/>
          </a:p>
        </p:txBody>
      </p:sp>
    </p:spTree>
    <p:extLst>
      <p:ext uri="{BB962C8B-B14F-4D97-AF65-F5344CB8AC3E}">
        <p14:creationId xmlns:p14="http://schemas.microsoft.com/office/powerpoint/2010/main" val="1625258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12192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31" name="Freeform 30"/>
          <p:cNvSpPr/>
          <p:nvPr/>
        </p:nvSpPr>
        <p:spPr>
          <a:xfrm rot="10800000">
            <a:off x="842903" y="6058038"/>
            <a:ext cx="10295468"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rot="21540000">
            <a:off x="998940" y="576868"/>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p:nvSpPr>
        <p:spPr>
          <a:xfrm rot="21540000">
            <a:off x="993412" y="575769"/>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Rectangle 28"/>
          <p:cNvSpPr/>
          <p:nvPr/>
        </p:nvSpPr>
        <p:spPr>
          <a:xfrm rot="60000">
            <a:off x="5958497" y="605163"/>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0" name="Rectangle 29"/>
          <p:cNvSpPr/>
          <p:nvPr/>
        </p:nvSpPr>
        <p:spPr>
          <a:xfrm rot="60000">
            <a:off x="5953025" y="603920"/>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475" y="293953"/>
            <a:ext cx="757108"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7351" y="238675"/>
            <a:ext cx="566928" cy="755904"/>
          </a:xfrm>
          <a:prstGeom prst="rect">
            <a:avLst/>
          </a:prstGeom>
          <a:noFill/>
        </p:spPr>
      </p:pic>
      <p:sp>
        <p:nvSpPr>
          <p:cNvPr id="2" name="Title 1"/>
          <p:cNvSpPr>
            <a:spLocks noGrp="1"/>
          </p:cNvSpPr>
          <p:nvPr>
            <p:ph type="title"/>
          </p:nvPr>
        </p:nvSpPr>
        <p:spPr>
          <a:xfrm rot="-60000">
            <a:off x="1475232" y="2020824"/>
            <a:ext cx="4084320" cy="1499616"/>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p:cNvSpPr>
          <p:nvPr>
            <p:ph type="pic" idx="1"/>
          </p:nvPr>
        </p:nvSpPr>
        <p:spPr>
          <a:xfrm rot="60000">
            <a:off x="6531487" y="1207272"/>
            <a:ext cx="3885151"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rot="-60000">
            <a:off x="1536192" y="3621024"/>
            <a:ext cx="4059936"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60000">
            <a:off x="8461249" y="5888738"/>
            <a:ext cx="1618428" cy="365125"/>
          </a:xfrm>
        </p:spPr>
        <p:txBody>
          <a:bodyPr/>
          <a:lstStyle/>
          <a:p>
            <a:fld id="{49E22646-01B6-4EB1-9E06-6FBC1A493CE8}" type="datetimeFigureOut">
              <a:rPr lang="en-IN" smtClean="0"/>
              <a:t>02-02-2022</a:t>
            </a:fld>
            <a:endParaRPr lang="en-IN"/>
          </a:p>
        </p:txBody>
      </p:sp>
      <p:sp>
        <p:nvSpPr>
          <p:cNvPr id="6" name="Footer Placeholder 5"/>
          <p:cNvSpPr>
            <a:spLocks noGrp="1"/>
          </p:cNvSpPr>
          <p:nvPr>
            <p:ph type="ftr" sz="quarter" idx="11"/>
          </p:nvPr>
        </p:nvSpPr>
        <p:spPr>
          <a:xfrm rot="-60000">
            <a:off x="1219426" y="5831038"/>
            <a:ext cx="4425391" cy="365125"/>
          </a:xfrm>
        </p:spPr>
        <p:txBody>
          <a:bodyPr/>
          <a:lstStyle/>
          <a:p>
            <a:endParaRPr lang="en-IN"/>
          </a:p>
        </p:txBody>
      </p:sp>
      <p:sp>
        <p:nvSpPr>
          <p:cNvPr id="7" name="Slide Number Placeholder 6"/>
          <p:cNvSpPr>
            <a:spLocks noGrp="1"/>
          </p:cNvSpPr>
          <p:nvPr>
            <p:ph type="sldNum" sz="quarter" idx="12"/>
          </p:nvPr>
        </p:nvSpPr>
        <p:spPr>
          <a:xfrm rot="60000">
            <a:off x="10082786" y="5900027"/>
            <a:ext cx="738697" cy="365125"/>
          </a:xfrm>
        </p:spPr>
        <p:txBody>
          <a:bodyPr/>
          <a:lstStyle/>
          <a:p>
            <a:fld id="{03FA58F5-288E-4570-97BD-FAC322C59692}" type="slidenum">
              <a:rPr lang="en-IN" smtClean="0"/>
              <a:t>‹#›</a:t>
            </a:fld>
            <a:endParaRPr lang="en-IN"/>
          </a:p>
        </p:txBody>
      </p:sp>
    </p:spTree>
    <p:extLst>
      <p:ext uri="{BB962C8B-B14F-4D97-AF65-F5344CB8AC3E}">
        <p14:creationId xmlns:p14="http://schemas.microsoft.com/office/powerpoint/2010/main" val="1895212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12192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10" name="Freeform 9"/>
          <p:cNvSpPr/>
          <p:nvPr/>
        </p:nvSpPr>
        <p:spPr>
          <a:xfrm rot="10800000">
            <a:off x="838201" y="6069330"/>
            <a:ext cx="1056132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p:nvPr/>
        </p:nvSpPr>
        <p:spPr>
          <a:xfrm>
            <a:off x="975360" y="575310"/>
            <a:ext cx="102616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975360" y="576072"/>
            <a:ext cx="102616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724989" y="273091"/>
            <a:ext cx="757108"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10914593" y="203675"/>
            <a:ext cx="566928" cy="755904"/>
          </a:xfrm>
          <a:prstGeom prst="rect">
            <a:avLst/>
          </a:prstGeom>
          <a:noFill/>
        </p:spPr>
      </p:pic>
      <p:sp>
        <p:nvSpPr>
          <p:cNvPr id="2" name="Title Placeholder 1"/>
          <p:cNvSpPr>
            <a:spLocks noGrp="1"/>
          </p:cNvSpPr>
          <p:nvPr>
            <p:ph type="title"/>
          </p:nvPr>
        </p:nvSpPr>
        <p:spPr>
          <a:xfrm>
            <a:off x="1460031" y="817583"/>
            <a:ext cx="9286993" cy="12024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50721" y="2119257"/>
            <a:ext cx="8261873" cy="360381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06118" y="5809153"/>
            <a:ext cx="1618428"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49E22646-01B6-4EB1-9E06-6FBC1A493CE8}" type="datetimeFigureOut">
              <a:rPr lang="en-IN" smtClean="0"/>
              <a:t>02-02-2022</a:t>
            </a:fld>
            <a:endParaRPr lang="en-IN"/>
          </a:p>
        </p:txBody>
      </p:sp>
      <p:sp>
        <p:nvSpPr>
          <p:cNvPr id="5" name="Footer Placeholder 4"/>
          <p:cNvSpPr>
            <a:spLocks noGrp="1"/>
          </p:cNvSpPr>
          <p:nvPr>
            <p:ph type="ftr" sz="quarter" idx="3"/>
          </p:nvPr>
        </p:nvSpPr>
        <p:spPr>
          <a:xfrm>
            <a:off x="1219202" y="5809153"/>
            <a:ext cx="7386917"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IN"/>
          </a:p>
        </p:txBody>
      </p:sp>
      <p:sp>
        <p:nvSpPr>
          <p:cNvPr id="6" name="Slide Number Placeholder 5"/>
          <p:cNvSpPr>
            <a:spLocks noGrp="1"/>
          </p:cNvSpPr>
          <p:nvPr>
            <p:ph type="sldNum" sz="quarter" idx="4"/>
          </p:nvPr>
        </p:nvSpPr>
        <p:spPr>
          <a:xfrm>
            <a:off x="10226937" y="5809153"/>
            <a:ext cx="738697"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03FA58F5-288E-4570-97BD-FAC322C59692}" type="slidenum">
              <a:rPr lang="en-IN" smtClean="0"/>
              <a:t>‹#›</a:t>
            </a:fld>
            <a:endParaRPr lang="en-IN"/>
          </a:p>
        </p:txBody>
      </p:sp>
    </p:spTree>
    <p:extLst>
      <p:ext uri="{BB962C8B-B14F-4D97-AF65-F5344CB8AC3E}">
        <p14:creationId xmlns:p14="http://schemas.microsoft.com/office/powerpoint/2010/main" val="237729424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www.google.com/imghp?hl=EN" TargetMode="External"/><Relationship Id="rId3" Type="http://schemas.openxmlformats.org/officeDocument/2006/relationships/hyperlink" Target="https://www.thinkautomation.com/eli5/eli5-what-is-image-classification-in-deep-learning/" TargetMode="External"/><Relationship Id="rId7" Type="http://schemas.openxmlformats.org/officeDocument/2006/relationships/hyperlink" Target="https://www.rfwireless-world.com/Terminology/Advantages-and-Disadvantages-of-Deep-Learning.html" TargetMode="External"/><Relationship Id="rId12" Type="http://schemas.openxmlformats.org/officeDocument/2006/relationships/hyperlink" Target="https://machinelearningmastery.com/confusion-matrix-machine-learning/" TargetMode="External"/><Relationship Id="rId2" Type="http://schemas.openxmlformats.org/officeDocument/2006/relationships/hyperlink" Target="https://economictimes.indiatimes.com/magazines/panache/computer-scientist-russell-kirsch-who-invented-pixel-passes-away-at-91/articleshow/77539556.cms" TargetMode="External"/><Relationship Id="rId1" Type="http://schemas.openxmlformats.org/officeDocument/2006/relationships/slideLayout" Target="../slideLayouts/slideLayout2.xml"/><Relationship Id="rId6" Type="http://schemas.openxmlformats.org/officeDocument/2006/relationships/hyperlink" Target="https://www.geeksforgeeks.org/residual-networks-resnet-deep-learning/" TargetMode="External"/><Relationship Id="rId11" Type="http://schemas.openxmlformats.org/officeDocument/2006/relationships/hyperlink" Target="https://github.com/Kulbear/deep-learning-nano-foundation/wiki/ReLU-and-Softmax-Activation-Functions" TargetMode="External"/><Relationship Id="rId5" Type="http://schemas.openxmlformats.org/officeDocument/2006/relationships/hyperlink" Target="https://www.investopedia.com/terms/d/deep-learning.asp" TargetMode="External"/><Relationship Id="rId10" Type="http://schemas.openxmlformats.org/officeDocument/2006/relationships/hyperlink" Target="https://www.analyticsinsight.net/innovative-industry-implementations-image-recognition-%20capabilities/" TargetMode="External"/><Relationship Id="rId4" Type="http://schemas.openxmlformats.org/officeDocument/2006/relationships/hyperlink" Target="https://towardsdatascience.com/machine-learning/home" TargetMode="External"/><Relationship Id="rId9" Type="http://schemas.openxmlformats.org/officeDocument/2006/relationships/hyperlink" Target="https://machinelearningmastery.com/difference-between-a-batch-and-an-epoc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37BDB-3DC4-4659-8790-5C481DC2E99B}"/>
              </a:ext>
            </a:extLst>
          </p:cNvPr>
          <p:cNvSpPr>
            <a:spLocks noGrp="1"/>
          </p:cNvSpPr>
          <p:nvPr>
            <p:ph type="title"/>
          </p:nvPr>
        </p:nvSpPr>
        <p:spPr>
          <a:xfrm>
            <a:off x="1941690" y="1770590"/>
            <a:ext cx="8338725" cy="1362075"/>
          </a:xfrm>
        </p:spPr>
        <p:txBody>
          <a:bodyPr vert="horz" lIns="91440" tIns="45720" rIns="91440" bIns="45720" rtlCol="0" anchor="b">
            <a:normAutofit/>
          </a:bodyPr>
          <a:lstStyle/>
          <a:p>
            <a:r>
              <a:rPr lang="en-US" b="0" u="sng" kern="1200" cap="none" baseline="0" dirty="0">
                <a:latin typeface="Times New Roman" panose="02020603050405020304" pitchFamily="18" charset="0"/>
                <a:cs typeface="Times New Roman" panose="02020603050405020304" pitchFamily="18" charset="0"/>
              </a:rPr>
              <a:t>Image Classification using Machine Learning and Deep Learning</a:t>
            </a:r>
          </a:p>
        </p:txBody>
      </p:sp>
      <p:sp>
        <p:nvSpPr>
          <p:cNvPr id="4" name="TextBox 3">
            <a:extLst>
              <a:ext uri="{FF2B5EF4-FFF2-40B4-BE49-F238E27FC236}">
                <a16:creationId xmlns:a16="http://schemas.microsoft.com/office/drawing/2014/main" id="{F3F33CFE-D8FD-4973-8623-7AB9BF218C3E}"/>
              </a:ext>
            </a:extLst>
          </p:cNvPr>
          <p:cNvSpPr txBox="1"/>
          <p:nvPr/>
        </p:nvSpPr>
        <p:spPr>
          <a:xfrm>
            <a:off x="1941690" y="3725335"/>
            <a:ext cx="8308975" cy="1760537"/>
          </a:xfrm>
          <a:prstGeom prst="rect">
            <a:avLst/>
          </a:prstGeom>
        </p:spPr>
        <p:txBody>
          <a:bodyPr vert="horz" lIns="91440" tIns="45720" rIns="91440" bIns="45720" rtlCol="0" anchor="t">
            <a:normAutofit/>
          </a:bodyPr>
          <a:lstStyle/>
          <a:p>
            <a:pPr algn="ctr">
              <a:lnSpc>
                <a:spcPct val="90000"/>
              </a:lnSpc>
              <a:spcBef>
                <a:spcPct val="20000"/>
              </a:spcBef>
              <a:buClr>
                <a:schemeClr val="accent2"/>
              </a:buClr>
              <a:buSzPct val="85000"/>
            </a:pPr>
            <a:r>
              <a:rPr lang="en-US" sz="2000" b="1" kern="1200" dirty="0">
                <a:solidFill>
                  <a:schemeClr val="tx2"/>
                </a:solidFill>
                <a:latin typeface="Times New Roman" panose="02020603050405020304" pitchFamily="18" charset="0"/>
                <a:cs typeface="Times New Roman" panose="02020603050405020304" pitchFamily="18" charset="0"/>
              </a:rPr>
              <a:t>By:</a:t>
            </a:r>
          </a:p>
          <a:p>
            <a:pPr algn="ctr">
              <a:lnSpc>
                <a:spcPct val="90000"/>
              </a:lnSpc>
              <a:spcBef>
                <a:spcPct val="20000"/>
              </a:spcBef>
              <a:buClr>
                <a:schemeClr val="accent2"/>
              </a:buClr>
              <a:buSzPct val="85000"/>
            </a:pPr>
            <a:r>
              <a:rPr lang="en-US" sz="2000" kern="1200" dirty="0">
                <a:solidFill>
                  <a:schemeClr val="tx2"/>
                </a:solidFill>
                <a:latin typeface="Times New Roman" panose="02020603050405020304" pitchFamily="18" charset="0"/>
                <a:cs typeface="Times New Roman" panose="02020603050405020304" pitchFamily="18" charset="0"/>
              </a:rPr>
              <a:t>Pravek Sharma</a:t>
            </a:r>
          </a:p>
        </p:txBody>
      </p:sp>
    </p:spTree>
    <p:extLst>
      <p:ext uri="{BB962C8B-B14F-4D97-AF65-F5344CB8AC3E}">
        <p14:creationId xmlns:p14="http://schemas.microsoft.com/office/powerpoint/2010/main" val="2219874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C3D2AA-4308-40EC-BA27-90674A2DCDE6}"/>
              </a:ext>
            </a:extLst>
          </p:cNvPr>
          <p:cNvSpPr>
            <a:spLocks noGrp="1"/>
          </p:cNvSpPr>
          <p:nvPr>
            <p:ph sz="quarter" idx="14"/>
          </p:nvPr>
        </p:nvSpPr>
        <p:spPr>
          <a:xfrm>
            <a:off x="1045640" y="2485266"/>
            <a:ext cx="10100719" cy="1887467"/>
          </a:xfrm>
        </p:spPr>
        <p:txBody>
          <a:bodyPr anchor="t">
            <a:normAutofit fontScale="92500" lnSpcReduction="10000"/>
          </a:bodyPr>
          <a:lstStyle/>
          <a:p>
            <a:pPr marL="0" indent="0" algn="just">
              <a:buNone/>
            </a:pPr>
            <a:r>
              <a:rPr lang="en-US" sz="1800" b="1" dirty="0">
                <a:latin typeface="Times New Roman" panose="02020603050405020304" pitchFamily="18" charset="0"/>
                <a:cs typeface="Times New Roman" panose="02020603050405020304" pitchFamily="18" charset="0"/>
              </a:rPr>
              <a:t>Step 02:</a:t>
            </a:r>
          </a:p>
          <a:p>
            <a:pPr marL="0" indent="0" algn="just">
              <a:buNone/>
            </a:pPr>
            <a:endParaRPr lang="en-US" sz="1800" b="1"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We now split our dataset into training, testing, and validation folders, respectively. After importing the splitfolders library, we need to provide the input and output path. The seed is for the random sampling of the images. We provide the ratio as per which the images will be distributed in training (80%), testing (10%), and validation (10%). We provide the path to the training, testing, and validation dataset directory, so that the images can separately be excessed. </a:t>
            </a:r>
          </a:p>
        </p:txBody>
      </p:sp>
      <p:pic>
        <p:nvPicPr>
          <p:cNvPr id="7" name="Picture 6" descr="Graphical user interface, application, Word&#10;&#10;Description automatically generated">
            <a:extLst>
              <a:ext uri="{FF2B5EF4-FFF2-40B4-BE49-F238E27FC236}">
                <a16:creationId xmlns:a16="http://schemas.microsoft.com/office/drawing/2014/main" id="{79CCC2E5-D0E1-425B-B109-D8F4EEB2402D}"/>
              </a:ext>
            </a:extLst>
          </p:cNvPr>
          <p:cNvPicPr/>
          <p:nvPr/>
        </p:nvPicPr>
        <p:blipFill rotWithShape="1">
          <a:blip r:embed="rId2">
            <a:extLst>
              <a:ext uri="{28A0092B-C50C-407E-A947-70E740481C1C}">
                <a14:useLocalDpi xmlns:a14="http://schemas.microsoft.com/office/drawing/2010/main" val="0"/>
              </a:ext>
            </a:extLst>
          </a:blip>
          <a:srcRect b="44047"/>
          <a:stretch/>
        </p:blipFill>
        <p:spPr bwMode="auto">
          <a:xfrm>
            <a:off x="1070042" y="854439"/>
            <a:ext cx="10100719" cy="1456724"/>
          </a:xfrm>
          <a:prstGeom prst="rect">
            <a:avLst/>
          </a:prstGeom>
          <a:ln>
            <a:noFill/>
          </a:ln>
          <a:effectLst>
            <a:outerShdw blurRad="190500" algn="tl" rotWithShape="0">
              <a:srgbClr val="000000">
                <a:alpha val="70000"/>
              </a:srgbClr>
            </a:outerShdw>
          </a:effectLst>
        </p:spPr>
      </p:pic>
      <p:pic>
        <p:nvPicPr>
          <p:cNvPr id="8" name="Picture 7" descr="Scatter chart&#10;&#10;Description automatically generated with low confidence">
            <a:extLst>
              <a:ext uri="{FF2B5EF4-FFF2-40B4-BE49-F238E27FC236}">
                <a16:creationId xmlns:a16="http://schemas.microsoft.com/office/drawing/2014/main" id="{D2EEF6F3-6F78-496A-8628-F5441364AD9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70042" y="4720940"/>
            <a:ext cx="10100719" cy="145672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85248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C3D2AA-4308-40EC-BA27-90674A2DCDE6}"/>
              </a:ext>
            </a:extLst>
          </p:cNvPr>
          <p:cNvSpPr>
            <a:spLocks noGrp="1"/>
          </p:cNvSpPr>
          <p:nvPr>
            <p:ph sz="quarter" idx="14"/>
          </p:nvPr>
        </p:nvSpPr>
        <p:spPr>
          <a:xfrm>
            <a:off x="6784490" y="896311"/>
            <a:ext cx="4348566" cy="5306526"/>
          </a:xfrm>
        </p:spPr>
        <p:txBody>
          <a:bodyPr anchor="t">
            <a:normAutofit lnSpcReduction="10000"/>
          </a:bodyPr>
          <a:lstStyle/>
          <a:p>
            <a:pPr marL="0" indent="0" algn="just">
              <a:buNone/>
            </a:pPr>
            <a:r>
              <a:rPr lang="en-US" sz="1800" b="1" dirty="0">
                <a:latin typeface="Times New Roman" panose="02020603050405020304" pitchFamily="18" charset="0"/>
                <a:cs typeface="Times New Roman" panose="02020603050405020304" pitchFamily="18" charset="0"/>
              </a:rPr>
              <a:t>Step 03:</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800" dirty="0">
                <a:latin typeface="Times New Roman" panose="02020603050405020304" pitchFamily="18" charset="0"/>
                <a:cs typeface="Times New Roman" panose="02020603050405020304" pitchFamily="18" charset="0"/>
              </a:rPr>
              <a:t>Utilizing the </a:t>
            </a:r>
            <a:r>
              <a:rPr lang="en-US" sz="1800" dirty="0">
                <a:solidFill>
                  <a:srgbClr val="FF0000"/>
                </a:solidFill>
                <a:latin typeface="Times New Roman" panose="02020603050405020304" pitchFamily="18" charset="0"/>
                <a:cs typeface="Times New Roman" panose="02020603050405020304" pitchFamily="18" charset="0"/>
              </a:rPr>
              <a:t>ImageDataGenerator</a:t>
            </a:r>
            <a:r>
              <a:rPr lang="en-US" sz="1800" dirty="0">
                <a:latin typeface="Times New Roman" panose="02020603050405020304" pitchFamily="18" charset="0"/>
                <a:cs typeface="Times New Roman" panose="02020603050405020304" pitchFamily="18" charset="0"/>
              </a:rPr>
              <a:t>, with multiple augmentations of the images like </a:t>
            </a:r>
            <a:r>
              <a:rPr lang="en-US" sz="1800" dirty="0">
                <a:solidFill>
                  <a:srgbClr val="FF0000"/>
                </a:solidFill>
                <a:latin typeface="Times New Roman" panose="02020603050405020304" pitchFamily="18" charset="0"/>
                <a:cs typeface="Times New Roman" panose="02020603050405020304" pitchFamily="18" charset="0"/>
              </a:rPr>
              <a:t>sheer range, zoom range, horizontal flip, validation split</a:t>
            </a:r>
            <a:r>
              <a:rPr lang="en-US" sz="1800" dirty="0">
                <a:latin typeface="Times New Roman" panose="02020603050405020304" pitchFamily="18" charset="0"/>
                <a:cs typeface="Times New Roman" panose="02020603050405020304" pitchFamily="18" charset="0"/>
              </a:rPr>
              <a:t>. The </a:t>
            </a:r>
            <a:r>
              <a:rPr lang="en-US" sz="1800" dirty="0">
                <a:solidFill>
                  <a:srgbClr val="00B0F0"/>
                </a:solidFill>
                <a:latin typeface="Times New Roman" panose="02020603050405020304" pitchFamily="18" charset="0"/>
                <a:cs typeface="Times New Roman" panose="02020603050405020304" pitchFamily="18" charset="0"/>
              </a:rPr>
              <a:t>batch size for the test generator is taken as 1</a:t>
            </a:r>
            <a:r>
              <a:rPr lang="en-US" sz="1800" dirty="0">
                <a:latin typeface="Times New Roman" panose="02020603050405020304" pitchFamily="18" charset="0"/>
                <a:cs typeface="Times New Roman" panose="02020603050405020304" pitchFamily="18" charset="0"/>
              </a:rPr>
              <a:t>, whereas the same can be taken for higher values in validation and train generators. The class mode that is set to </a:t>
            </a:r>
            <a:r>
              <a:rPr lang="en-US" sz="1800" dirty="0">
                <a:solidFill>
                  <a:srgbClr val="00B0F0"/>
                </a:solidFill>
                <a:latin typeface="Times New Roman" panose="02020603050405020304" pitchFamily="18" charset="0"/>
                <a:cs typeface="Times New Roman" panose="02020603050405020304" pitchFamily="18" charset="0"/>
              </a:rPr>
              <a:t>categorical</a:t>
            </a:r>
            <a:r>
              <a:rPr lang="en-US" sz="1800" dirty="0">
                <a:latin typeface="Times New Roman" panose="02020603050405020304" pitchFamily="18" charset="0"/>
                <a:cs typeface="Times New Roman" panose="02020603050405020304" pitchFamily="18" charset="0"/>
              </a:rPr>
              <a:t> in the three generators is categorical because the type of label arrays that will be returned would be 2-D one hot encoded labels (for mutually exclusive labels).</a:t>
            </a:r>
          </a:p>
        </p:txBody>
      </p:sp>
      <p:pic>
        <p:nvPicPr>
          <p:cNvPr id="7" name="Picture 6" descr="Text&#10;&#10;Description automatically generated">
            <a:extLst>
              <a:ext uri="{FF2B5EF4-FFF2-40B4-BE49-F238E27FC236}">
                <a16:creationId xmlns:a16="http://schemas.microsoft.com/office/drawing/2014/main" id="{C8D92D08-A24B-4133-91E5-84E983EE627A}"/>
              </a:ext>
            </a:extLst>
          </p:cNvPr>
          <p:cNvPicPr/>
          <p:nvPr/>
        </p:nvPicPr>
        <p:blipFill rotWithShape="1">
          <a:blip r:embed="rId2">
            <a:extLst>
              <a:ext uri="{28A0092B-C50C-407E-A947-70E740481C1C}">
                <a14:useLocalDpi xmlns:a14="http://schemas.microsoft.com/office/drawing/2010/main" val="0"/>
              </a:ext>
            </a:extLst>
          </a:blip>
          <a:srcRect r="34415"/>
          <a:stretch/>
        </p:blipFill>
        <p:spPr bwMode="auto">
          <a:xfrm>
            <a:off x="1209646" y="896311"/>
            <a:ext cx="5360836" cy="5232115"/>
          </a:xfrm>
          <a:prstGeom prst="rect">
            <a:avLst/>
          </a:prstGeom>
          <a:ln>
            <a:noFill/>
          </a:ln>
          <a:effectLst>
            <a:outerShdw blurRad="190500" algn="tl" rotWithShape="0">
              <a:srgbClr val="000000">
                <a:alpha val="70000"/>
              </a:srgbClr>
            </a:outerShdw>
          </a:effectLst>
        </p:spPr>
      </p:pic>
      <p:sp>
        <p:nvSpPr>
          <p:cNvPr id="8" name="Right Arrow 6">
            <a:extLst>
              <a:ext uri="{FF2B5EF4-FFF2-40B4-BE49-F238E27FC236}">
                <a16:creationId xmlns:a16="http://schemas.microsoft.com/office/drawing/2014/main" id="{DEEF8FF1-7476-46F1-99D6-08AE9F1D7162}"/>
              </a:ext>
            </a:extLst>
          </p:cNvPr>
          <p:cNvSpPr/>
          <p:nvPr/>
        </p:nvSpPr>
        <p:spPr>
          <a:xfrm rot="11804629">
            <a:off x="4832200" y="1909194"/>
            <a:ext cx="1981054" cy="53171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6">
            <a:extLst>
              <a:ext uri="{FF2B5EF4-FFF2-40B4-BE49-F238E27FC236}">
                <a16:creationId xmlns:a16="http://schemas.microsoft.com/office/drawing/2014/main" id="{AC006E04-96F6-4D8E-9192-641A0B39F763}"/>
              </a:ext>
            </a:extLst>
          </p:cNvPr>
          <p:cNvSpPr/>
          <p:nvPr/>
        </p:nvSpPr>
        <p:spPr>
          <a:xfrm rot="9045204">
            <a:off x="4660444" y="4978553"/>
            <a:ext cx="2324566" cy="383620"/>
          </a:xfrm>
          <a:prstGeom prst="right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1123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143F90E-2E00-45B6-921E-1FF355F99CAC}"/>
              </a:ext>
            </a:extLst>
          </p:cNvPr>
          <p:cNvSpPr>
            <a:spLocks noGrp="1"/>
          </p:cNvSpPr>
          <p:nvPr>
            <p:ph type="title"/>
          </p:nvPr>
        </p:nvSpPr>
        <p:spPr>
          <a:xfrm>
            <a:off x="1460031" y="817583"/>
            <a:ext cx="9286993" cy="1202485"/>
          </a:xfrm>
        </p:spPr>
        <p:txBody>
          <a:bodyPr anchor="ctr">
            <a:normAutofit/>
          </a:bodyPr>
          <a:lstStyle/>
          <a:p>
            <a:pPr marL="0" indent="0" algn="just">
              <a:lnSpc>
                <a:spcPct val="90000"/>
              </a:lnSpc>
              <a:buNone/>
            </a:pPr>
            <a:r>
              <a:rPr lang="en-US" sz="2000" dirty="0">
                <a:latin typeface="Times New Roman" panose="02020603050405020304" pitchFamily="18" charset="0"/>
                <a:cs typeface="Times New Roman" panose="02020603050405020304" pitchFamily="18" charset="0"/>
              </a:rPr>
              <a:t>The Dataset that has been taken is a random selection of images for the classes namely, animals, buildings and landscapes from google images. Each class in its own directory consists of a 100 images.</a:t>
            </a:r>
            <a:endParaRPr lang="en-IN" sz="2000" dirty="0">
              <a:latin typeface="Times New Roman" panose="02020603050405020304" pitchFamily="18" charset="0"/>
              <a:cs typeface="Times New Roman" panose="02020603050405020304" pitchFamily="18" charset="0"/>
            </a:endParaRPr>
          </a:p>
        </p:txBody>
      </p:sp>
      <p:pic>
        <p:nvPicPr>
          <p:cNvPr id="5" name="Picture 4" descr="Chart, pie chart&#10;&#10;Description automatically generated">
            <a:extLst>
              <a:ext uri="{FF2B5EF4-FFF2-40B4-BE49-F238E27FC236}">
                <a16:creationId xmlns:a16="http://schemas.microsoft.com/office/drawing/2014/main" id="{B6E25939-3BA0-4788-AB4A-00C0E09F7F68}"/>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3642155" y="2119257"/>
            <a:ext cx="4879005" cy="3603812"/>
          </a:xfrm>
          <a:prstGeom prst="rect">
            <a:avLst/>
          </a:prstGeom>
          <a:noFill/>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66148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Table&#10;&#10;Description automatically generated">
            <a:extLst>
              <a:ext uri="{FF2B5EF4-FFF2-40B4-BE49-F238E27FC236}">
                <a16:creationId xmlns:a16="http://schemas.microsoft.com/office/drawing/2014/main" id="{89DBE971-3DA1-4696-97B0-3F7E447DE9FF}"/>
              </a:ext>
            </a:extLst>
          </p:cNvPr>
          <p:cNvPicPr/>
          <p:nvPr/>
        </p:nvPicPr>
        <p:blipFill rotWithShape="1">
          <a:blip r:embed="rId2">
            <a:extLst>
              <a:ext uri="{28A0092B-C50C-407E-A947-70E740481C1C}">
                <a14:useLocalDpi xmlns:a14="http://schemas.microsoft.com/office/drawing/2010/main" val="0"/>
              </a:ext>
            </a:extLst>
          </a:blip>
          <a:srcRect r="25318" b="674"/>
          <a:stretch/>
        </p:blipFill>
        <p:spPr bwMode="auto">
          <a:xfrm>
            <a:off x="1241071" y="810729"/>
            <a:ext cx="5461388" cy="5373254"/>
          </a:xfrm>
          <a:prstGeom prst="rect">
            <a:avLst/>
          </a:prstGeom>
          <a:noFill/>
          <a:ln>
            <a:noFill/>
          </a:ln>
          <a:effectLst>
            <a:outerShdw blurRad="190500" algn="tl" rotWithShape="0">
              <a:srgbClr val="000000">
                <a:alpha val="70000"/>
              </a:srgbClr>
            </a:outerShdw>
          </a:effectLst>
        </p:spPr>
      </p:pic>
      <p:sp>
        <p:nvSpPr>
          <p:cNvPr id="15" name="Content Placeholder 2">
            <a:extLst>
              <a:ext uri="{FF2B5EF4-FFF2-40B4-BE49-F238E27FC236}">
                <a16:creationId xmlns:a16="http://schemas.microsoft.com/office/drawing/2014/main" id="{FE4613D2-96FD-4DE0-B41A-C8661E6CD536}"/>
              </a:ext>
            </a:extLst>
          </p:cNvPr>
          <p:cNvSpPr>
            <a:spLocks noGrp="1"/>
          </p:cNvSpPr>
          <p:nvPr>
            <p:ph sz="quarter" idx="14"/>
          </p:nvPr>
        </p:nvSpPr>
        <p:spPr>
          <a:xfrm>
            <a:off x="6781823" y="565595"/>
            <a:ext cx="4267200" cy="3605212"/>
          </a:xfrm>
        </p:spPr>
        <p:txBody>
          <a:bodyPr anchor="t">
            <a:noAutofit/>
          </a:bodyPr>
          <a:lstStyle/>
          <a:p>
            <a:pPr marL="0" indent="0" algn="just">
              <a:lnSpc>
                <a:spcPct val="90000"/>
              </a:lnSpc>
              <a:buNone/>
            </a:pPr>
            <a:r>
              <a:rPr lang="en-US" sz="1800" b="1" dirty="0">
                <a:latin typeface="Times New Roman" panose="02020603050405020304" pitchFamily="18" charset="0"/>
                <a:cs typeface="Times New Roman" panose="02020603050405020304" pitchFamily="18" charset="0"/>
              </a:rPr>
              <a:t>Step 04:</a:t>
            </a:r>
          </a:p>
          <a:p>
            <a:pPr marL="0" indent="0" algn="just">
              <a:lnSpc>
                <a:spcPct val="90000"/>
              </a:lnSpc>
              <a:buNone/>
            </a:pPr>
            <a:r>
              <a:rPr lang="en-US" sz="1800" dirty="0">
                <a:latin typeface="Times New Roman" panose="02020603050405020304" pitchFamily="18" charset="0"/>
                <a:cs typeface="Times New Roman" panose="02020603050405020304" pitchFamily="18" charset="0"/>
              </a:rPr>
              <a:t>Base model as ResNet50, we provide the include top as false because ResNet50 is trained for 1000 classes of imagenet dataset (transfer learning), but we only want to predict for the three classes. We put our own dense layer as output for the ResNet50. Our base model output layer with another dense layer with activation set to relu will be stored as x. Our prediction will be one additional dense layer in front of the x defined with activation function set to softmax. We define a model which takes the input from the base model and output is the final most layer. Keeping model as trainable the model will be less time effective. Therefore, we keep false for the trainable layer.</a:t>
            </a:r>
          </a:p>
          <a:p>
            <a:pPr marL="0" indent="0" algn="just">
              <a:lnSpc>
                <a:spcPct val="90000"/>
              </a:lnSpc>
              <a:buNone/>
            </a:pPr>
            <a:r>
              <a:rPr lang="en-US" sz="1800" dirty="0">
                <a:latin typeface="Times New Roman" panose="02020603050405020304" pitchFamily="18" charset="0"/>
                <a:cs typeface="Times New Roman" panose="02020603050405020304" pitchFamily="18" charset="0"/>
              </a:rPr>
              <a:t>Now compiling the model for multiple epochs which will ultimately provide us with the total loss and accuracy of the model.</a:t>
            </a:r>
          </a:p>
        </p:txBody>
      </p:sp>
    </p:spTree>
    <p:extLst>
      <p:ext uri="{BB962C8B-B14F-4D97-AF65-F5344CB8AC3E}">
        <p14:creationId xmlns:p14="http://schemas.microsoft.com/office/powerpoint/2010/main" val="2528657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AA1B5-FDA0-4C4B-AF0E-6900BFF37D31}"/>
              </a:ext>
            </a:extLst>
          </p:cNvPr>
          <p:cNvSpPr>
            <a:spLocks noGrp="1"/>
          </p:cNvSpPr>
          <p:nvPr>
            <p:ph type="title"/>
          </p:nvPr>
        </p:nvSpPr>
        <p:spPr>
          <a:xfrm>
            <a:off x="1301908" y="350656"/>
            <a:ext cx="9588183" cy="2321543"/>
          </a:xfrm>
        </p:spPr>
        <p:txBody>
          <a:bodyPr>
            <a:normAutofit/>
          </a:bodyPr>
          <a:lstStyle/>
          <a:p>
            <a:pPr algn="l"/>
            <a:r>
              <a:rPr lang="en-US" sz="1600" b="1" dirty="0">
                <a:latin typeface="Times New Roman" panose="02020603050405020304" pitchFamily="18" charset="0"/>
                <a:cs typeface="Times New Roman" panose="02020603050405020304" pitchFamily="18" charset="0"/>
              </a:rPr>
              <a:t>Difference between ReLu and Softmax Activation Functions</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difference between relu and softmax is that a rectified linear unit has output 0 if the input is less than 0. That is, if the input is greater than 0, the output is equal to the input. ReLUs' machinery is more like a real neuron in your body. The softmax function squashes the outputs to be between 0 and 1. It also divides each output such that the total sum of the outputs is equal to 1. The output of the softmax function is equivalent to a categorical probability distribution, it tells you the probability that any of the classes are true.</a:t>
            </a:r>
            <a:endParaRPr lang="en-IN" sz="16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0460FA4-8A36-49D5-82AB-CCE04F7E3CD1}"/>
              </a:ext>
            </a:extLst>
          </p:cNvPr>
          <p:cNvSpPr txBox="1"/>
          <p:nvPr/>
        </p:nvSpPr>
        <p:spPr>
          <a:xfrm>
            <a:off x="1139757" y="5242154"/>
            <a:ext cx="9912484" cy="584775"/>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As we are using a transfer learning model, ResNet50, the non trainable params will be significantly more than the trainable params. This is purely because we just have 3/1000 classes to work with.</a:t>
            </a:r>
          </a:p>
        </p:txBody>
      </p:sp>
      <p:pic>
        <p:nvPicPr>
          <p:cNvPr id="6" name="Picture 5" descr="Graphical user interface, text, application, email&#10;&#10;Description automatically generated">
            <a:extLst>
              <a:ext uri="{FF2B5EF4-FFF2-40B4-BE49-F238E27FC236}">
                <a16:creationId xmlns:a16="http://schemas.microsoft.com/office/drawing/2014/main" id="{47E2E10B-0343-4EAF-B3E4-A54DF76E32E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01908" y="2672199"/>
            <a:ext cx="9513378" cy="236672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67140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07745FD-7915-4171-898A-932DF91F2554}"/>
              </a:ext>
            </a:extLst>
          </p:cNvPr>
          <p:cNvSpPr>
            <a:spLocks noGrp="1"/>
          </p:cNvSpPr>
          <p:nvPr>
            <p:ph idx="1"/>
          </p:nvPr>
        </p:nvSpPr>
        <p:spPr>
          <a:xfrm rot="60000">
            <a:off x="6472388" y="1150993"/>
            <a:ext cx="4027723" cy="4625489"/>
          </a:xfrm>
        </p:spPr>
        <p:txBody>
          <a:bodyPr>
            <a:normAutofit/>
          </a:bodyPr>
          <a:lstStyle/>
          <a:p>
            <a:pPr marL="0" indent="0" algn="just">
              <a:buNone/>
            </a:pPr>
            <a:r>
              <a:rPr lang="en-US" sz="1800" b="1" dirty="0">
                <a:latin typeface="Times New Roman" panose="02020603050405020304" pitchFamily="18" charset="0"/>
                <a:cs typeface="Times New Roman" panose="02020603050405020304" pitchFamily="18" charset="0"/>
              </a:rPr>
              <a:t>Step 05:</a:t>
            </a: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b="1"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Confusion Matrix: </a:t>
            </a:r>
            <a:r>
              <a:rPr lang="en-US" sz="1800" dirty="0">
                <a:latin typeface="Times New Roman" panose="02020603050405020304" pitchFamily="18" charset="0"/>
                <a:cs typeface="Times New Roman" panose="02020603050405020304" pitchFamily="18" charset="0"/>
              </a:rPr>
              <a:t>It lets the visualization of the performance of an algorithm.</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a. True Positive (TP): when true value is positive but predicted value is positive.</a:t>
            </a:r>
          </a:p>
          <a:p>
            <a:pPr marL="0" indent="0" algn="just">
              <a:buNone/>
            </a:pPr>
            <a:r>
              <a:rPr lang="en-US" sz="1800" dirty="0">
                <a:latin typeface="Times New Roman" panose="02020603050405020304" pitchFamily="18" charset="0"/>
                <a:cs typeface="Times New Roman" panose="02020603050405020304" pitchFamily="18" charset="0"/>
              </a:rPr>
              <a:t>b. False Negative (FN): when true value is positive but predicted value is negative.</a:t>
            </a:r>
          </a:p>
          <a:p>
            <a:pPr marL="0" indent="0" algn="just">
              <a:buNone/>
            </a:pPr>
            <a:r>
              <a:rPr lang="en-US" sz="1800" dirty="0">
                <a:latin typeface="Times New Roman" panose="02020603050405020304" pitchFamily="18" charset="0"/>
                <a:cs typeface="Times New Roman" panose="02020603050405020304" pitchFamily="18" charset="0"/>
              </a:rPr>
              <a:t>c. True Negative (TN): when true value is negative but predicted value is negative.</a:t>
            </a:r>
          </a:p>
          <a:p>
            <a:pPr marL="0" indent="0" algn="just">
              <a:buNone/>
            </a:pPr>
            <a:r>
              <a:rPr lang="en-US" sz="1800" dirty="0">
                <a:latin typeface="Times New Roman" panose="02020603050405020304" pitchFamily="18" charset="0"/>
                <a:cs typeface="Times New Roman" panose="02020603050405020304" pitchFamily="18" charset="0"/>
              </a:rPr>
              <a:t>d. False Positive (FP): when true value is negative but predicted value is positive.</a:t>
            </a:r>
          </a:p>
          <a:p>
            <a:pPr marL="0" indent="0">
              <a:buNone/>
            </a:pPr>
            <a:endParaRPr lang="en-US" sz="1800" b="1" dirty="0">
              <a:latin typeface="Times New Roman" panose="02020603050405020304" pitchFamily="18" charset="0"/>
              <a:cs typeface="Times New Roman" panose="02020603050405020304" pitchFamily="18" charset="0"/>
            </a:endParaRPr>
          </a:p>
        </p:txBody>
      </p:sp>
      <p:pic>
        <p:nvPicPr>
          <p:cNvPr id="9" name="Picture 8" descr="Graphical user interface, application, Teams&#10;&#10;Description automatically generated">
            <a:extLst>
              <a:ext uri="{FF2B5EF4-FFF2-40B4-BE49-F238E27FC236}">
                <a16:creationId xmlns:a16="http://schemas.microsoft.com/office/drawing/2014/main" id="{0635DB11-9943-4B38-A41C-88C2F215BC0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08355" y="1697070"/>
            <a:ext cx="4351315" cy="388660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40560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C06DC5-B83C-42CE-AF01-7F98C9DABFD4}"/>
              </a:ext>
            </a:extLst>
          </p:cNvPr>
          <p:cNvSpPr>
            <a:spLocks noGrp="1"/>
          </p:cNvSpPr>
          <p:nvPr>
            <p:ph idx="1"/>
          </p:nvPr>
        </p:nvSpPr>
        <p:spPr>
          <a:xfrm rot="60000">
            <a:off x="6214979" y="1100490"/>
            <a:ext cx="4521403" cy="4951922"/>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The plot shows the loss and accuracy of the model. The graphical plot is a Model Accuracy plot which simplifies the performance of the model per epoch in terms of loss and accuracy. The loss decreases and the accuracy increases. We notice that the accuracy starts off with an unexpected lower value, but as the epochs increase the accuracy increases and is approximately 1.0. Whereas, studying the graph for the loss, it is seen that the loss is tremendous in the beginning, but as the epochs increase, the loss decreases to less than 0.1.</a:t>
            </a:r>
            <a:endParaRPr lang="en-IN" sz="1800" dirty="0">
              <a:latin typeface="Times New Roman" panose="02020603050405020304" pitchFamily="18" charset="0"/>
              <a:cs typeface="Times New Roman" panose="02020603050405020304" pitchFamily="18" charset="0"/>
            </a:endParaRPr>
          </a:p>
        </p:txBody>
      </p:sp>
      <p:pic>
        <p:nvPicPr>
          <p:cNvPr id="5" name="Picture 4" descr="Chart, line chart&#10;&#10;Description automatically generated">
            <a:extLst>
              <a:ext uri="{FF2B5EF4-FFF2-40B4-BE49-F238E27FC236}">
                <a16:creationId xmlns:a16="http://schemas.microsoft.com/office/drawing/2014/main" id="{E8BBB332-4B97-4804-AB1A-3A0D17719B2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44651" y="1713636"/>
            <a:ext cx="4628247" cy="372563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56396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65D18A6-6A52-4D62-BBBB-A1C29FAB1C7A}"/>
              </a:ext>
            </a:extLst>
          </p:cNvPr>
          <p:cNvSpPr>
            <a:spLocks noGrp="1"/>
          </p:cNvSpPr>
          <p:nvPr>
            <p:ph type="title"/>
          </p:nvPr>
        </p:nvSpPr>
        <p:spPr>
          <a:xfrm>
            <a:off x="1460031" y="817583"/>
            <a:ext cx="9286993" cy="568157"/>
          </a:xfrm>
        </p:spPr>
        <p:txBody>
          <a:bodyPr>
            <a:normAutofit fontScale="90000"/>
          </a:bodyPr>
          <a:lstStyle/>
          <a:p>
            <a:r>
              <a:rPr lang="en-US" sz="3200" b="1" u="sng" dirty="0">
                <a:latin typeface="Times New Roman" panose="02020603050405020304" pitchFamily="18" charset="0"/>
                <a:cs typeface="Times New Roman" panose="02020603050405020304" pitchFamily="18" charset="0"/>
              </a:rPr>
              <a:t>RESULT</a:t>
            </a:r>
          </a:p>
        </p:txBody>
      </p:sp>
      <p:pic>
        <p:nvPicPr>
          <p:cNvPr id="7" name="Picture 6" descr="A picture containing ground, orange, outdoor, dog&#10;&#10;Description automatically generated">
            <a:extLst>
              <a:ext uri="{FF2B5EF4-FFF2-40B4-BE49-F238E27FC236}">
                <a16:creationId xmlns:a16="http://schemas.microsoft.com/office/drawing/2014/main" id="{F87DB329-7AD6-44BE-B846-8E0A7CF1323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71749" y="1589013"/>
            <a:ext cx="5732166" cy="4069080"/>
          </a:xfrm>
          <a:prstGeom prst="rect">
            <a:avLst/>
          </a:prstGeom>
          <a:ln>
            <a:noFill/>
          </a:ln>
          <a:effectLst>
            <a:outerShdw blurRad="190500" algn="tl" rotWithShape="0">
              <a:srgbClr val="000000">
                <a:alpha val="70000"/>
              </a:srgbClr>
            </a:outerShdw>
          </a:effectLst>
        </p:spPr>
      </p:pic>
      <p:pic>
        <p:nvPicPr>
          <p:cNvPr id="8" name="Picture 7" descr="Graphical user interface, text, application&#10;&#10;Description automatically generated">
            <a:extLst>
              <a:ext uri="{FF2B5EF4-FFF2-40B4-BE49-F238E27FC236}">
                <a16:creationId xmlns:a16="http://schemas.microsoft.com/office/drawing/2014/main" id="{A70A2EC0-98BC-4A62-954F-592209EC4369}"/>
              </a:ext>
            </a:extLst>
          </p:cNvPr>
          <p:cNvPicPr/>
          <p:nvPr/>
        </p:nvPicPr>
        <p:blipFill rotWithShape="1">
          <a:blip r:embed="rId3">
            <a:extLst>
              <a:ext uri="{28A0092B-C50C-407E-A947-70E740481C1C}">
                <a14:useLocalDpi xmlns:a14="http://schemas.microsoft.com/office/drawing/2010/main" val="0"/>
              </a:ext>
            </a:extLst>
          </a:blip>
          <a:srcRect l="6416" t="87317" r="76990" b="-2441"/>
          <a:stretch/>
        </p:blipFill>
        <p:spPr bwMode="auto">
          <a:xfrm>
            <a:off x="7771414" y="3090227"/>
            <a:ext cx="2975610" cy="677545"/>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446215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65D18A6-6A52-4D62-BBBB-A1C29FAB1C7A}"/>
              </a:ext>
            </a:extLst>
          </p:cNvPr>
          <p:cNvSpPr>
            <a:spLocks noGrp="1"/>
          </p:cNvSpPr>
          <p:nvPr>
            <p:ph type="title"/>
          </p:nvPr>
        </p:nvSpPr>
        <p:spPr>
          <a:xfrm>
            <a:off x="1460031" y="817583"/>
            <a:ext cx="9286993" cy="568157"/>
          </a:xfrm>
        </p:spPr>
        <p:txBody>
          <a:bodyPr>
            <a:normAutofit fontScale="90000"/>
          </a:bodyPr>
          <a:lstStyle/>
          <a:p>
            <a:r>
              <a:rPr lang="en-US" sz="3200" b="1" u="sng" dirty="0">
                <a:latin typeface="Times New Roman" panose="02020603050405020304" pitchFamily="18" charset="0"/>
                <a:cs typeface="Times New Roman" panose="02020603050405020304" pitchFamily="18" charset="0"/>
              </a:rPr>
              <a:t>RESULT</a:t>
            </a:r>
          </a:p>
        </p:txBody>
      </p:sp>
      <p:pic>
        <p:nvPicPr>
          <p:cNvPr id="5" name="Picture 4" descr="A picture containing outdoor, building, sky, grass&#10;&#10;Description automatically generated">
            <a:extLst>
              <a:ext uri="{FF2B5EF4-FFF2-40B4-BE49-F238E27FC236}">
                <a16:creationId xmlns:a16="http://schemas.microsoft.com/office/drawing/2014/main" id="{B9DC8467-0ED5-48A0-B4E3-3C4F0C94D62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89725" y="1595336"/>
            <a:ext cx="3924692" cy="4436064"/>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593E0E2B-478C-457C-BF89-18FAF1EC7A6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040367" y="3302319"/>
            <a:ext cx="3543300" cy="64960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65239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65D18A6-6A52-4D62-BBBB-A1C29FAB1C7A}"/>
              </a:ext>
            </a:extLst>
          </p:cNvPr>
          <p:cNvSpPr>
            <a:spLocks noGrp="1"/>
          </p:cNvSpPr>
          <p:nvPr>
            <p:ph type="title"/>
          </p:nvPr>
        </p:nvSpPr>
        <p:spPr>
          <a:xfrm>
            <a:off x="1460031" y="817583"/>
            <a:ext cx="9286993" cy="568157"/>
          </a:xfrm>
        </p:spPr>
        <p:txBody>
          <a:bodyPr>
            <a:normAutofit fontScale="90000"/>
          </a:bodyPr>
          <a:lstStyle/>
          <a:p>
            <a:r>
              <a:rPr lang="en-US" sz="3200" b="1" u="sng" dirty="0">
                <a:latin typeface="Times New Roman" panose="02020603050405020304" pitchFamily="18" charset="0"/>
                <a:cs typeface="Times New Roman" panose="02020603050405020304" pitchFamily="18" charset="0"/>
              </a:rPr>
              <a:t>RESULT</a:t>
            </a:r>
          </a:p>
        </p:txBody>
      </p:sp>
      <p:pic>
        <p:nvPicPr>
          <p:cNvPr id="5" name="Picture 4" descr="A picture containing mountain, grass, sky, outdoor&#10;&#10;Description automatically generated">
            <a:extLst>
              <a:ext uri="{FF2B5EF4-FFF2-40B4-BE49-F238E27FC236}">
                <a16:creationId xmlns:a16="http://schemas.microsoft.com/office/drawing/2014/main" id="{2A2F1334-19B3-40EB-BAF2-6EB1BEE4984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77566" y="1819072"/>
            <a:ext cx="4627123" cy="3929974"/>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4D3C86F1-F2FB-4A87-A2AE-42378D9C18F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150924" y="3369092"/>
            <a:ext cx="2967990" cy="6096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88348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1A3981-4EC6-4699-94A0-87462784D040}"/>
              </a:ext>
            </a:extLst>
          </p:cNvPr>
          <p:cNvSpPr txBox="1"/>
          <p:nvPr/>
        </p:nvSpPr>
        <p:spPr>
          <a:xfrm>
            <a:off x="1197203" y="801277"/>
            <a:ext cx="9785023" cy="2951064"/>
          </a:xfrm>
          <a:prstGeom prst="rect">
            <a:avLst/>
          </a:prstGeom>
          <a:noFill/>
        </p:spPr>
        <p:txBody>
          <a:bodyPr wrap="square" rtlCol="0">
            <a:spAutoFit/>
          </a:bodyPr>
          <a:lstStyle/>
          <a:p>
            <a:pPr marL="457200" marR="45720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Images are the most basic and elementary source of learning for any level of education. Being such an incredible and interesting way of exhibiting information and providing the most efficient way of grasping that knowledge, we would just love to have the information about what the image is when we look at it, here whether the image is of an animal, building or any landscape. We see images everywhere in our day-to-day life. A child is taught how to differentiate between objects and living beings with the help of images. It would be so comforting and easy if all we would need is a picture for us to learn what is the image about! </a:t>
            </a:r>
            <a:endParaRPr lang="en-IN" sz="18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92C45196-397F-46D0-A1DC-E27A37013FBE}"/>
              </a:ext>
            </a:extLst>
          </p:cNvPr>
          <p:cNvSpPr txBox="1"/>
          <p:nvPr/>
        </p:nvSpPr>
        <p:spPr>
          <a:xfrm>
            <a:off x="3398913" y="4728328"/>
            <a:ext cx="5381601" cy="523220"/>
          </a:xfrm>
          <a:prstGeom prst="rect">
            <a:avLst/>
          </a:prstGeom>
          <a:noFill/>
        </p:spPr>
        <p:txBody>
          <a:bodyPr wrap="none" rtlCol="0">
            <a:spAutoFit/>
          </a:bodyPr>
          <a:lstStyle/>
          <a:p>
            <a:r>
              <a:rPr lang="en-US" sz="2800" b="1" dirty="0">
                <a:latin typeface="Times New Roman" pitchFamily="18" charset="0"/>
                <a:cs typeface="Times New Roman" pitchFamily="18" charset="0"/>
              </a:rPr>
              <a:t>It is amazingly INTERESTING!!!</a:t>
            </a:r>
          </a:p>
        </p:txBody>
      </p:sp>
    </p:spTree>
    <p:extLst>
      <p:ext uri="{BB962C8B-B14F-4D97-AF65-F5344CB8AC3E}">
        <p14:creationId xmlns:p14="http://schemas.microsoft.com/office/powerpoint/2010/main" val="609183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57926" y="799415"/>
            <a:ext cx="2390398" cy="646331"/>
          </a:xfrm>
          <a:prstGeom prst="rect">
            <a:avLst/>
          </a:prstGeom>
        </p:spPr>
        <p:txBody>
          <a:bodyPr wrap="none">
            <a:spAutoFit/>
          </a:bodyPr>
          <a:lstStyle/>
          <a:p>
            <a:r>
              <a:rPr lang="en-US" sz="3600" b="1" u="sng" dirty="0">
                <a:latin typeface="Times New Roman" pitchFamily="18" charset="0"/>
                <a:cs typeface="Times New Roman" pitchFamily="18" charset="0"/>
              </a:rPr>
              <a:t>Conclusion</a:t>
            </a:r>
            <a:endParaRPr lang="en-US" b="1" u="sng" dirty="0">
              <a:latin typeface="Times New Roman" pitchFamily="18" charset="0"/>
              <a:cs typeface="Times New Roman" pitchFamily="18" charset="0"/>
            </a:endParaRPr>
          </a:p>
        </p:txBody>
      </p:sp>
      <p:sp>
        <p:nvSpPr>
          <p:cNvPr id="5" name="Rectangle 4"/>
          <p:cNvSpPr/>
          <p:nvPr/>
        </p:nvSpPr>
        <p:spPr>
          <a:xfrm>
            <a:off x="4148183" y="1910433"/>
            <a:ext cx="4919851" cy="1815882"/>
          </a:xfrm>
          <a:prstGeom prst="rect">
            <a:avLst/>
          </a:prstGeom>
        </p:spPr>
        <p:txBody>
          <a:bodyPr wrap="square">
            <a:spAutoFit/>
          </a:bodyPr>
          <a:lstStyle/>
          <a:p>
            <a:r>
              <a:rPr lang="en-US" sz="1600" dirty="0">
                <a:latin typeface="Times New Roman" pitchFamily="18" charset="0"/>
                <a:cs typeface="Times New Roman" pitchFamily="18" charset="0"/>
              </a:rPr>
              <a:t>Based on the confusion metrics and test accuracy and furthermore the results of the user input images gives the perfect reason for us to believe that the transfer learning model for image classification is fully functional and is capable of significantly correct predictions in terms of classification of the three classes, i.e., animals, buildings and landscapes.</a:t>
            </a:r>
          </a:p>
        </p:txBody>
      </p:sp>
      <p:sp>
        <p:nvSpPr>
          <p:cNvPr id="9" name="Cloud Callout 8"/>
          <p:cNvSpPr/>
          <p:nvPr/>
        </p:nvSpPr>
        <p:spPr>
          <a:xfrm>
            <a:off x="3429000" y="1436221"/>
            <a:ext cx="6695388" cy="2947243"/>
          </a:xfrm>
          <a:prstGeom prst="cloudCallou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4200526"/>
            <a:ext cx="1676400" cy="1959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7752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A5BE6-15C9-40E7-A90E-97012A75EB05}"/>
              </a:ext>
            </a:extLst>
          </p:cNvPr>
          <p:cNvSpPr>
            <a:spLocks noGrp="1"/>
          </p:cNvSpPr>
          <p:nvPr>
            <p:ph type="title"/>
          </p:nvPr>
        </p:nvSpPr>
        <p:spPr>
          <a:xfrm>
            <a:off x="1452503" y="584978"/>
            <a:ext cx="9286993" cy="492743"/>
          </a:xfrm>
        </p:spPr>
        <p:txBody>
          <a:bodyPr>
            <a:normAutofit fontScale="90000"/>
          </a:bodyPr>
          <a:lstStyle/>
          <a:p>
            <a:r>
              <a:rPr lang="en-US" sz="3200" b="1" u="sng" dirty="0">
                <a:latin typeface="Times New Roman" panose="02020603050405020304" pitchFamily="18" charset="0"/>
                <a:cs typeface="Times New Roman" panose="02020603050405020304" pitchFamily="18" charset="0"/>
              </a:rPr>
              <a:t>REFFERENCES</a:t>
            </a:r>
            <a:endParaRPr lang="en-IN" sz="3200" b="1"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3B5A40C-3F66-42F9-9A81-6BBB3AC6182E}"/>
              </a:ext>
            </a:extLst>
          </p:cNvPr>
          <p:cNvSpPr txBox="1"/>
          <p:nvPr/>
        </p:nvSpPr>
        <p:spPr>
          <a:xfrm>
            <a:off x="914400" y="1225486"/>
            <a:ext cx="10180948" cy="5047536"/>
          </a:xfrm>
          <a:prstGeom prst="rect">
            <a:avLst/>
          </a:prstGeom>
          <a:noFill/>
        </p:spPr>
        <p:txBody>
          <a:bodyPr wrap="square">
            <a:spAutoFit/>
          </a:bodyPr>
          <a:lstStyle/>
          <a:p>
            <a:pPr marL="342900" indent="-342900">
              <a:buFont typeface="+mj-lt"/>
              <a:buAutoNum type="arabicPeriod"/>
            </a:pPr>
            <a:r>
              <a:rPr lang="en-IN" sz="1400" dirty="0" err="1"/>
              <a:t>Kaiming</a:t>
            </a:r>
            <a:r>
              <a:rPr lang="en-IN" sz="1400" dirty="0"/>
              <a:t> He, </a:t>
            </a:r>
            <a:r>
              <a:rPr lang="en-IN" sz="1400" dirty="0" err="1"/>
              <a:t>Xiangyu</a:t>
            </a:r>
            <a:r>
              <a:rPr lang="en-IN" sz="1400" dirty="0"/>
              <a:t> Zhang, </a:t>
            </a:r>
            <a:r>
              <a:rPr lang="en-IN" sz="1400" dirty="0" err="1"/>
              <a:t>Shaoqing</a:t>
            </a:r>
            <a:r>
              <a:rPr lang="en-IN" sz="1400" dirty="0"/>
              <a:t> Ren, Jian Sun: "Deep Residual Learning for Image Recognition", (Thu, 10 Dec 2015 19:51:55 UTC)</a:t>
            </a:r>
          </a:p>
          <a:p>
            <a:pPr marL="342900" indent="-342900">
              <a:buFont typeface="+mj-lt"/>
              <a:buAutoNum type="arabicPeriod"/>
            </a:pPr>
            <a:r>
              <a:rPr lang="en-IN" sz="1400" dirty="0" err="1"/>
              <a:t>Rashidedin</a:t>
            </a:r>
            <a:r>
              <a:rPr lang="en-IN" sz="1400" dirty="0"/>
              <a:t> </a:t>
            </a:r>
            <a:r>
              <a:rPr lang="en-IN" sz="1400" dirty="0" err="1"/>
              <a:t>Jahandideh</a:t>
            </a:r>
            <a:r>
              <a:rPr lang="en-IN" sz="1400" dirty="0"/>
              <a:t>, Alireza </a:t>
            </a:r>
            <a:r>
              <a:rPr lang="en-IN" sz="1400" dirty="0" err="1"/>
              <a:t>Tavakoli</a:t>
            </a:r>
            <a:r>
              <a:rPr lang="en-IN" sz="1400" dirty="0"/>
              <a:t> </a:t>
            </a:r>
            <a:r>
              <a:rPr lang="en-IN" sz="1400" dirty="0" err="1"/>
              <a:t>Targhi</a:t>
            </a:r>
            <a:r>
              <a:rPr lang="en-IN" sz="1400" dirty="0"/>
              <a:t>, Maryam </a:t>
            </a:r>
            <a:r>
              <a:rPr lang="en-IN" sz="1400" dirty="0" err="1"/>
              <a:t>Tahmasbi</a:t>
            </a:r>
            <a:r>
              <a:rPr lang="en-IN" sz="1400" dirty="0"/>
              <a:t>: "Physical Attribute Prediction Using Deep Residual Neural Networks", (Wed, 19 Dec 2018 10:19:19 UTC)</a:t>
            </a:r>
          </a:p>
          <a:p>
            <a:pPr marL="342900" indent="-342900">
              <a:buFont typeface="+mj-lt"/>
              <a:buAutoNum type="arabicPeriod"/>
            </a:pPr>
            <a:r>
              <a:rPr lang="en-IN" sz="1400" dirty="0"/>
              <a:t>Fei Wang, </a:t>
            </a:r>
            <a:r>
              <a:rPr lang="en-IN" sz="1400" dirty="0" err="1"/>
              <a:t>Mengqing</a:t>
            </a:r>
            <a:r>
              <a:rPr lang="en-IN" sz="1400" dirty="0"/>
              <a:t> Jiang, Chen Qian, </a:t>
            </a:r>
            <a:r>
              <a:rPr lang="en-IN" sz="1400" dirty="0" err="1"/>
              <a:t>Shuo</a:t>
            </a:r>
            <a:r>
              <a:rPr lang="en-IN" sz="1400" dirty="0"/>
              <a:t> Yang, Cheng Li, </a:t>
            </a:r>
            <a:r>
              <a:rPr lang="en-IN" sz="1400" dirty="0" err="1"/>
              <a:t>Honggang</a:t>
            </a:r>
            <a:r>
              <a:rPr lang="en-IN" sz="1400" dirty="0"/>
              <a:t> Zhang, </a:t>
            </a:r>
            <a:r>
              <a:rPr lang="en-IN" sz="1400" dirty="0" err="1"/>
              <a:t>Xiaogang</a:t>
            </a:r>
            <a:r>
              <a:rPr lang="en-IN" sz="1400" dirty="0"/>
              <a:t> Wang, </a:t>
            </a:r>
            <a:r>
              <a:rPr lang="en-IN" sz="1400" dirty="0" err="1"/>
              <a:t>Xiaoou</a:t>
            </a:r>
            <a:r>
              <a:rPr lang="en-IN" sz="1400" dirty="0"/>
              <a:t> Tang: "Residual Attention Network for Image Classification", Proceedings of the IEEE Conference on Computer Vision and Pattern Recognition (CVPR), 2017, pp. 3156-3164 </a:t>
            </a:r>
          </a:p>
          <a:p>
            <a:pPr marL="342900" indent="-342900">
              <a:buFont typeface="+mj-lt"/>
              <a:buAutoNum type="arabicPeriod"/>
            </a:pPr>
            <a:r>
              <a:rPr lang="en-IN" sz="1400" dirty="0"/>
              <a:t>Amin </a:t>
            </a:r>
            <a:r>
              <a:rPr lang="en-IN" sz="1400" dirty="0" err="1"/>
              <a:t>Fadaeddini</a:t>
            </a:r>
            <a:r>
              <a:rPr lang="en-IN" sz="1400" dirty="0"/>
              <a:t>, Mohammad </a:t>
            </a:r>
            <a:r>
              <a:rPr lang="en-IN" sz="1400" dirty="0" err="1"/>
              <a:t>Eshghi</a:t>
            </a:r>
            <a:r>
              <a:rPr lang="en-IN" sz="1400" dirty="0"/>
              <a:t>, Babak Majidi: "A Deep Residual Neural Network for Low Altitude Remote Sensing Image Classification", 2018 6th Iranian Joint Congress on Fuzzy and Intelligent Systems (CFIS)</a:t>
            </a:r>
          </a:p>
          <a:p>
            <a:pPr marL="342900" indent="-342900">
              <a:buFont typeface="+mj-lt"/>
              <a:buAutoNum type="arabicPeriod"/>
            </a:pPr>
            <a:r>
              <a:rPr lang="en-IN" sz="1400" dirty="0"/>
              <a:t>Varun Arvind, Anthony Costa, Marcus </a:t>
            </a:r>
            <a:r>
              <a:rPr lang="en-IN" sz="1400" dirty="0" err="1"/>
              <a:t>Badgeley</a:t>
            </a:r>
            <a:r>
              <a:rPr lang="en-IN" sz="1400" dirty="0"/>
              <a:t>, Samuel Cho, Eric Oermann: "Wide and deep volumetric residual networks for volumetric image classification", Mon, 18 Sep 2017 04:30:13 UTC</a:t>
            </a:r>
          </a:p>
          <a:p>
            <a:pPr marL="342900" indent="-342900">
              <a:buFont typeface="+mj-lt"/>
              <a:buAutoNum type="arabicPeriod"/>
            </a:pPr>
            <a:r>
              <a:rPr lang="en-IN" sz="1400" dirty="0">
                <a:hlinkClick r:id="rId2"/>
              </a:rPr>
              <a:t>https://economictimes.indiatimes.com/magazines/panache/computer-scientist-russell-kirsch-who-invented-pixel-passes-away-at-91/articleshow/77539556.cms</a:t>
            </a:r>
            <a:r>
              <a:rPr lang="en-IN" sz="1400" dirty="0"/>
              <a:t> </a:t>
            </a:r>
          </a:p>
          <a:p>
            <a:pPr marL="342900" indent="-342900">
              <a:buFont typeface="+mj-lt"/>
              <a:buAutoNum type="arabicPeriod"/>
            </a:pPr>
            <a:r>
              <a:rPr lang="en-IN" sz="1400" dirty="0">
                <a:hlinkClick r:id="rId3"/>
              </a:rPr>
              <a:t>https://www.thinkautomation.com/eli5/eli5-what-is-image-classification-in-deep-learning/</a:t>
            </a:r>
            <a:r>
              <a:rPr lang="en-IN" sz="1400" dirty="0"/>
              <a:t> </a:t>
            </a:r>
          </a:p>
          <a:p>
            <a:pPr marL="342900" indent="-342900">
              <a:buFont typeface="+mj-lt"/>
              <a:buAutoNum type="arabicPeriod"/>
            </a:pPr>
            <a:r>
              <a:rPr lang="en-IN" sz="1400" dirty="0">
                <a:hlinkClick r:id="rId4"/>
              </a:rPr>
              <a:t>https://towardsdatascience.com/machine-learning/home</a:t>
            </a:r>
            <a:r>
              <a:rPr lang="en-IN" sz="1400" dirty="0"/>
              <a:t> </a:t>
            </a:r>
          </a:p>
          <a:p>
            <a:pPr marL="342900" indent="-342900">
              <a:buFont typeface="+mj-lt"/>
              <a:buAutoNum type="arabicPeriod"/>
            </a:pPr>
            <a:r>
              <a:rPr lang="en-IN" sz="1400" dirty="0">
                <a:hlinkClick r:id="rId5"/>
              </a:rPr>
              <a:t>https://www.investopedia.com/terms/d/deep-learning.asp</a:t>
            </a:r>
            <a:r>
              <a:rPr lang="en-IN" sz="1400" dirty="0"/>
              <a:t> </a:t>
            </a:r>
          </a:p>
          <a:p>
            <a:pPr marL="342900" indent="-342900">
              <a:buFont typeface="+mj-lt"/>
              <a:buAutoNum type="arabicPeriod"/>
            </a:pPr>
            <a:r>
              <a:rPr lang="en-IN" sz="1400" dirty="0">
                <a:hlinkClick r:id="rId6"/>
              </a:rPr>
              <a:t>https://www.geeksforgeeks.org/residual-networks-resnet-deep-learning/</a:t>
            </a:r>
            <a:r>
              <a:rPr lang="en-IN" sz="1400" dirty="0"/>
              <a:t> </a:t>
            </a:r>
          </a:p>
          <a:p>
            <a:pPr marL="342900" indent="-342900">
              <a:buFont typeface="+mj-lt"/>
              <a:buAutoNum type="arabicPeriod"/>
            </a:pPr>
            <a:r>
              <a:rPr lang="en-IN" sz="1400" dirty="0">
                <a:hlinkClick r:id="rId7"/>
              </a:rPr>
              <a:t>https://www.rfwireless-world.com/Terminology/Advantages-and-Disadvantages-of-Deep-Learning.html</a:t>
            </a:r>
            <a:r>
              <a:rPr lang="en-IN" sz="1400" dirty="0"/>
              <a:t> </a:t>
            </a:r>
          </a:p>
          <a:p>
            <a:pPr marL="342900" indent="-342900">
              <a:buFont typeface="+mj-lt"/>
              <a:buAutoNum type="arabicPeriod"/>
            </a:pPr>
            <a:r>
              <a:rPr lang="en-IN" sz="1400" dirty="0">
                <a:hlinkClick r:id="rId8"/>
              </a:rPr>
              <a:t>https://www.google.com/imghp?hl=EN</a:t>
            </a:r>
            <a:r>
              <a:rPr lang="en-IN" sz="1400" dirty="0"/>
              <a:t> </a:t>
            </a:r>
          </a:p>
          <a:p>
            <a:pPr marL="342900" indent="-342900">
              <a:buFont typeface="+mj-lt"/>
              <a:buAutoNum type="arabicPeriod"/>
            </a:pPr>
            <a:r>
              <a:rPr lang="en-IN" sz="1400" dirty="0">
                <a:hlinkClick r:id="rId9"/>
              </a:rPr>
              <a:t>https://machinelearningmastery.com/difference-between-a-batch-and-an-epoch/</a:t>
            </a:r>
            <a:r>
              <a:rPr lang="en-IN" sz="1400" dirty="0"/>
              <a:t> </a:t>
            </a:r>
          </a:p>
          <a:p>
            <a:pPr marL="342900" indent="-342900">
              <a:buFont typeface="+mj-lt"/>
              <a:buAutoNum type="arabicPeriod"/>
            </a:pPr>
            <a:r>
              <a:rPr lang="en-IN" sz="1400" dirty="0">
                <a:hlinkClick r:id="rId10"/>
              </a:rPr>
              <a:t>https://www.analyticsinsight.net/innovative-industry-implementations-image-recognition- capabilities/</a:t>
            </a:r>
            <a:r>
              <a:rPr lang="en-IN" sz="1400" dirty="0"/>
              <a:t>  </a:t>
            </a:r>
          </a:p>
          <a:p>
            <a:pPr marL="342900" indent="-342900">
              <a:buFont typeface="+mj-lt"/>
              <a:buAutoNum type="arabicPeriod"/>
            </a:pPr>
            <a:r>
              <a:rPr lang="en-IN" sz="1400" dirty="0">
                <a:hlinkClick r:id="rId11"/>
              </a:rPr>
              <a:t>https://github.com/Kulbear/deep-learning-nano-foundation/wiki/ReLU-and-Softmax-Activation-Functions</a:t>
            </a:r>
            <a:r>
              <a:rPr lang="en-IN" sz="1400" dirty="0"/>
              <a:t>  </a:t>
            </a:r>
          </a:p>
          <a:p>
            <a:pPr marL="342900" indent="-342900">
              <a:buFont typeface="+mj-lt"/>
              <a:buAutoNum type="arabicPeriod"/>
            </a:pPr>
            <a:r>
              <a:rPr lang="en-IN" sz="1400" dirty="0">
                <a:hlinkClick r:id="rId12"/>
              </a:rPr>
              <a:t>https://machinelearningmastery.com/confusion-matrix-machine-learning/</a:t>
            </a:r>
            <a:r>
              <a:rPr lang="en-IN" sz="1400" dirty="0"/>
              <a:t> </a:t>
            </a:r>
          </a:p>
        </p:txBody>
      </p:sp>
    </p:spTree>
    <p:extLst>
      <p:ext uri="{BB962C8B-B14F-4D97-AF65-F5344CB8AC3E}">
        <p14:creationId xmlns:p14="http://schemas.microsoft.com/office/powerpoint/2010/main" val="4050665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81D67-E155-4F6E-8D26-ED13EF90A055}"/>
              </a:ext>
            </a:extLst>
          </p:cNvPr>
          <p:cNvSpPr>
            <a:spLocks noGrp="1"/>
          </p:cNvSpPr>
          <p:nvPr>
            <p:ph type="title"/>
          </p:nvPr>
        </p:nvSpPr>
        <p:spPr>
          <a:xfrm>
            <a:off x="1629713" y="2561542"/>
            <a:ext cx="9286993" cy="1202485"/>
          </a:xfrm>
        </p:spPr>
        <p:txBody>
          <a:bodyPr/>
          <a:lstStyle/>
          <a:p>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2841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29853" y="981508"/>
            <a:ext cx="8132291" cy="1015663"/>
          </a:xfrm>
          <a:prstGeom prst="rect">
            <a:avLst/>
          </a:prstGeom>
          <a:noFill/>
        </p:spPr>
        <p:txBody>
          <a:bodyPr wrap="none" rtlCol="0">
            <a:spAutoFit/>
          </a:bodyPr>
          <a:lstStyle/>
          <a:p>
            <a:r>
              <a:rPr lang="en-US" sz="2400" b="1" u="sng" dirty="0">
                <a:latin typeface="Times New Roman" pitchFamily="18" charset="0"/>
                <a:cs typeface="Times New Roman" pitchFamily="18" charset="0"/>
              </a:rPr>
              <a:t>The Problem Statement</a:t>
            </a:r>
            <a:r>
              <a:rPr lang="en-US" dirty="0"/>
              <a:t>:</a:t>
            </a:r>
          </a:p>
          <a:p>
            <a:endParaRPr lang="en-US" dirty="0"/>
          </a:p>
          <a:p>
            <a:r>
              <a:rPr lang="en-US" dirty="0">
                <a:latin typeface="Times New Roman" pitchFamily="18" charset="0"/>
                <a:cs typeface="Times New Roman" pitchFamily="18" charset="0"/>
              </a:rPr>
              <a:t>To “classify” animal, building and landscape images from the dataset when as an input</a:t>
            </a:r>
          </a:p>
        </p:txBody>
      </p:sp>
      <p:sp>
        <p:nvSpPr>
          <p:cNvPr id="5" name="TextBox 4"/>
          <p:cNvSpPr txBox="1"/>
          <p:nvPr/>
        </p:nvSpPr>
        <p:spPr>
          <a:xfrm>
            <a:off x="2788074" y="2498700"/>
            <a:ext cx="7255448" cy="1815882"/>
          </a:xfrm>
          <a:prstGeom prst="rect">
            <a:avLst/>
          </a:prstGeom>
          <a:noFill/>
        </p:spPr>
        <p:txBody>
          <a:bodyPr wrap="none" rtlCol="0">
            <a:spAutoFit/>
          </a:bodyPr>
          <a:lstStyle/>
          <a:p>
            <a:pPr marL="285750" indent="-285750">
              <a:buFont typeface="Arial" pitchFamily="34" charset="0"/>
              <a:buChar char="•"/>
            </a:pPr>
            <a:r>
              <a:rPr lang="en-US" sz="1600" dirty="0">
                <a:latin typeface="Times New Roman" pitchFamily="18" charset="0"/>
                <a:cs typeface="Times New Roman" pitchFamily="18" charset="0"/>
              </a:rPr>
              <a:t>To classify is to be able to identify the parts and differences.</a:t>
            </a:r>
          </a:p>
          <a:p>
            <a:pPr marL="285750" indent="-285750">
              <a:buFont typeface="Arial" pitchFamily="34" charset="0"/>
              <a:buChar char="•"/>
            </a:pPr>
            <a:endParaRPr lang="en-US" sz="1600" dirty="0">
              <a:latin typeface="Times New Roman" pitchFamily="18" charset="0"/>
              <a:cs typeface="Times New Roman" pitchFamily="18" charset="0"/>
            </a:endParaRPr>
          </a:p>
          <a:p>
            <a:pPr marL="285750" indent="-285750">
              <a:buFont typeface="Arial" pitchFamily="34" charset="0"/>
              <a:buChar char="•"/>
            </a:pPr>
            <a:r>
              <a:rPr lang="en-US" sz="1600" dirty="0">
                <a:latin typeface="Times New Roman" pitchFamily="18" charset="0"/>
                <a:cs typeface="Times New Roman" pitchFamily="18" charset="0"/>
              </a:rPr>
              <a:t>Deep Learning model and algorithm can be implemented in order to </a:t>
            </a:r>
          </a:p>
          <a:p>
            <a:r>
              <a:rPr lang="en-US" sz="1600" dirty="0">
                <a:latin typeface="Times New Roman" pitchFamily="18" charset="0"/>
                <a:cs typeface="Times New Roman" pitchFamily="18" charset="0"/>
              </a:rPr>
              <a:t>      classify accordingly.</a:t>
            </a:r>
          </a:p>
          <a:p>
            <a:endParaRPr lang="en-US" sz="1600" dirty="0">
              <a:latin typeface="Times New Roman" pitchFamily="18" charset="0"/>
              <a:cs typeface="Times New Roman" pitchFamily="18" charset="0"/>
            </a:endParaRPr>
          </a:p>
          <a:p>
            <a:pPr marL="285750" indent="-285750">
              <a:buFont typeface="Arial" pitchFamily="34" charset="0"/>
              <a:buChar char="•"/>
            </a:pPr>
            <a:r>
              <a:rPr lang="en-US" sz="1600" dirty="0">
                <a:latin typeface="Times New Roman" pitchFamily="18" charset="0"/>
                <a:cs typeface="Times New Roman" pitchFamily="18" charset="0"/>
              </a:rPr>
              <a:t>To make a user friendly and viewing easier, just the image path should be required.</a:t>
            </a:r>
          </a:p>
          <a:p>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15188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8EDA5-6BE7-47BC-B2F9-17E21CA24B9B}"/>
              </a:ext>
            </a:extLst>
          </p:cNvPr>
          <p:cNvSpPr>
            <a:spLocks noGrp="1"/>
          </p:cNvSpPr>
          <p:nvPr>
            <p:ph type="title"/>
          </p:nvPr>
        </p:nvSpPr>
        <p:spPr>
          <a:xfrm rot="-60000">
            <a:off x="1517801" y="1133330"/>
            <a:ext cx="4180427" cy="607968"/>
          </a:xfrm>
        </p:spPr>
        <p:txBody>
          <a:bodyPr anchor="b">
            <a:noAutofit/>
          </a:bodyPr>
          <a:lstStyle/>
          <a:p>
            <a:r>
              <a:rPr lang="en-US" sz="3200" b="1" u="sng" dirty="0">
                <a:latin typeface="Times New Roman" panose="02020603050405020304" pitchFamily="18" charset="0"/>
                <a:cs typeface="Times New Roman" panose="02020603050405020304" pitchFamily="18" charset="0"/>
              </a:rPr>
              <a:t>TOOLS</a:t>
            </a:r>
            <a:r>
              <a:rPr lang="en-US" sz="3200" b="1" u="sng" dirty="0"/>
              <a:t> USED</a:t>
            </a:r>
            <a:endParaRPr lang="en-IN" sz="3200" b="1" u="sng" dirty="0"/>
          </a:p>
        </p:txBody>
      </p:sp>
      <p:sp>
        <p:nvSpPr>
          <p:cNvPr id="3" name="Content Placeholder 2">
            <a:extLst>
              <a:ext uri="{FF2B5EF4-FFF2-40B4-BE49-F238E27FC236}">
                <a16:creationId xmlns:a16="http://schemas.microsoft.com/office/drawing/2014/main" id="{A2F97FD0-7AC5-48AB-9F31-8F4C863EC52A}"/>
              </a:ext>
            </a:extLst>
          </p:cNvPr>
          <p:cNvSpPr>
            <a:spLocks noGrp="1"/>
          </p:cNvSpPr>
          <p:nvPr>
            <p:ph idx="1"/>
          </p:nvPr>
        </p:nvSpPr>
        <p:spPr>
          <a:xfrm rot="60000">
            <a:off x="6182442" y="933294"/>
            <a:ext cx="4700527" cy="5271247"/>
          </a:xfrm>
        </p:spPr>
        <p:txBody>
          <a:bodyPr anchor="ctr">
            <a:normAutofit/>
          </a:bodyPr>
          <a:lstStyle/>
          <a:p>
            <a:pPr marL="0" indent="0">
              <a:lnSpc>
                <a:spcPct val="90000"/>
              </a:lnSpc>
              <a:buNone/>
            </a:pPr>
            <a:r>
              <a:rPr lang="en-US" sz="1800" b="1" dirty="0">
                <a:solidFill>
                  <a:srgbClr val="7030A0"/>
                </a:solidFill>
                <a:latin typeface="Times New Roman" panose="02020603050405020304" pitchFamily="18" charset="0"/>
                <a:cs typeface="Times New Roman" panose="02020603050405020304" pitchFamily="18" charset="0"/>
              </a:rPr>
              <a:t>MatplotLib</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It is a plotting library that can be used for analyzing the data after plotting different graphs.</a:t>
            </a:r>
          </a:p>
          <a:p>
            <a:pPr marL="0" indent="0">
              <a:lnSpc>
                <a:spcPct val="90000"/>
              </a:lnSpc>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solidFill>
                  <a:srgbClr val="FF0000"/>
                </a:solidFill>
                <a:latin typeface="Times New Roman" panose="02020603050405020304" pitchFamily="18" charset="0"/>
                <a:cs typeface="Times New Roman" panose="02020603050405020304" pitchFamily="18" charset="0"/>
              </a:rPr>
              <a:t>Numpy</a:t>
            </a:r>
            <a:r>
              <a:rPr lang="en-US" sz="1800" b="1" dirty="0">
                <a:latin typeface="Times New Roman" panose="02020603050405020304" pitchFamily="18" charset="0"/>
                <a:cs typeface="Times New Roman" panose="02020603050405020304" pitchFamily="18" charset="0"/>
              </a:rPr>
              <a:t>:</a:t>
            </a:r>
            <a:r>
              <a:rPr lang="en-US" sz="1800" b="1" dirty="0">
                <a:solidFill>
                  <a:srgbClr val="FF00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Used for working with arrays, functions for working in domain of linear algebra, Fourier transform, and matrices. </a:t>
            </a:r>
          </a:p>
          <a:p>
            <a:pPr marL="0" indent="0">
              <a:lnSpc>
                <a:spcPct val="90000"/>
              </a:lnSpc>
              <a:buNone/>
            </a:pPr>
            <a:endParaRPr lang="en-US" sz="1800" dirty="0">
              <a:latin typeface="Times New Roman" panose="02020603050405020304" pitchFamily="18" charset="0"/>
              <a:cs typeface="Times New Roman" panose="02020603050405020304" pitchFamily="18" charset="0"/>
            </a:endParaRPr>
          </a:p>
          <a:p>
            <a:pPr marL="0" indent="0">
              <a:lnSpc>
                <a:spcPct val="90000"/>
              </a:lnSpc>
              <a:buNone/>
            </a:pPr>
            <a:r>
              <a:rPr lang="en-US" sz="1800" b="1" dirty="0">
                <a:solidFill>
                  <a:srgbClr val="00B0F0"/>
                </a:solidFill>
                <a:latin typeface="Times New Roman" panose="02020603050405020304" pitchFamily="18" charset="0"/>
                <a:cs typeface="Times New Roman" panose="02020603050405020304" pitchFamily="18" charset="0"/>
              </a:rPr>
              <a:t>Pandas</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We can perform a lot of operations with group by, data frames, series, missing data, cleansing of data, analyzing of data, etc.</a:t>
            </a:r>
          </a:p>
          <a:p>
            <a:pPr marL="0" indent="0">
              <a:lnSpc>
                <a:spcPct val="90000"/>
              </a:lnSpc>
              <a:buNone/>
            </a:pPr>
            <a:endParaRPr lang="en-US" sz="1800" dirty="0">
              <a:latin typeface="Times New Roman" panose="02020603050405020304" pitchFamily="18" charset="0"/>
              <a:cs typeface="Times New Roman" panose="02020603050405020304" pitchFamily="18" charset="0"/>
            </a:endParaRPr>
          </a:p>
          <a:p>
            <a:pPr marL="0" indent="0">
              <a:lnSpc>
                <a:spcPct val="90000"/>
              </a:lnSpc>
              <a:buNone/>
            </a:pPr>
            <a:r>
              <a:rPr lang="en-US" sz="1800" b="1" dirty="0">
                <a:solidFill>
                  <a:schemeClr val="accent1">
                    <a:lumMod val="75000"/>
                  </a:schemeClr>
                </a:solidFill>
                <a:latin typeface="Times New Roman" panose="02020603050405020304" pitchFamily="18" charset="0"/>
                <a:cs typeface="Times New Roman" panose="02020603050405020304" pitchFamily="18" charset="0"/>
              </a:rPr>
              <a:t>Seaborn</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This library can be used to make to the graph look better and understandable. It has many inbuilt plotting methods like line plot, box plot, bar plot, etc.</a:t>
            </a:r>
          </a:p>
          <a:p>
            <a:pPr marL="0" indent="0">
              <a:lnSpc>
                <a:spcPct val="90000"/>
              </a:lnSpc>
              <a:buNone/>
            </a:pPr>
            <a:endParaRPr lang="en-IN" sz="1500" dirty="0"/>
          </a:p>
        </p:txBody>
      </p:sp>
      <p:pic>
        <p:nvPicPr>
          <p:cNvPr id="6" name="Picture 5" descr="Graphical user interface, text, application&#10;&#10;Description automatically generated">
            <a:extLst>
              <a:ext uri="{FF2B5EF4-FFF2-40B4-BE49-F238E27FC236}">
                <a16:creationId xmlns:a16="http://schemas.microsoft.com/office/drawing/2014/main" id="{36D21F67-5BB3-444A-9DF8-216B79E11EB5}"/>
              </a:ext>
            </a:extLst>
          </p:cNvPr>
          <p:cNvPicPr/>
          <p:nvPr/>
        </p:nvPicPr>
        <p:blipFill rotWithShape="1">
          <a:blip r:embed="rId2">
            <a:extLst>
              <a:ext uri="{28A0092B-C50C-407E-A947-70E740481C1C}">
                <a14:useLocalDpi xmlns:a14="http://schemas.microsoft.com/office/drawing/2010/main" val="0"/>
              </a:ext>
            </a:extLst>
          </a:blip>
          <a:srcRect l="8966" t="44722" r="65238" b="38190"/>
          <a:stretch/>
        </p:blipFill>
        <p:spPr bwMode="auto">
          <a:xfrm>
            <a:off x="1386355" y="2659318"/>
            <a:ext cx="4450240" cy="1994170"/>
          </a:xfrm>
          <a:prstGeom prst="rect">
            <a:avLst/>
          </a:prstGeom>
          <a:ln>
            <a:noFill/>
          </a:ln>
          <a:effectLst>
            <a:outerShdw blurRad="190500" algn="tl" rotWithShape="0">
              <a:srgbClr val="000000">
                <a:alpha val="70000"/>
              </a:srgbClr>
            </a:outerShdw>
          </a:effectLst>
        </p:spPr>
      </p:pic>
      <p:sp>
        <p:nvSpPr>
          <p:cNvPr id="5" name="Oval 4">
            <a:extLst>
              <a:ext uri="{FF2B5EF4-FFF2-40B4-BE49-F238E27FC236}">
                <a16:creationId xmlns:a16="http://schemas.microsoft.com/office/drawing/2014/main" id="{F1E35BC1-14C0-4A3C-B0EE-CE0AFE7A7415}"/>
              </a:ext>
            </a:extLst>
          </p:cNvPr>
          <p:cNvSpPr/>
          <p:nvPr/>
        </p:nvSpPr>
        <p:spPr>
          <a:xfrm>
            <a:off x="2338527" y="2659318"/>
            <a:ext cx="2374876" cy="541082"/>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38100">
                <a:solidFill>
                  <a:schemeClr val="tx1"/>
                </a:solidFill>
              </a:ln>
              <a:noFill/>
            </a:endParaRPr>
          </a:p>
        </p:txBody>
      </p:sp>
      <p:sp>
        <p:nvSpPr>
          <p:cNvPr id="9" name="Oval 8">
            <a:extLst>
              <a:ext uri="{FF2B5EF4-FFF2-40B4-BE49-F238E27FC236}">
                <a16:creationId xmlns:a16="http://schemas.microsoft.com/office/drawing/2014/main" id="{FD6E5097-7A27-41D9-ADD8-93E205E621CF}"/>
              </a:ext>
            </a:extLst>
          </p:cNvPr>
          <p:cNvSpPr/>
          <p:nvPr/>
        </p:nvSpPr>
        <p:spPr>
          <a:xfrm>
            <a:off x="2309501" y="3200399"/>
            <a:ext cx="886186" cy="45720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38100">
                <a:solidFill>
                  <a:schemeClr val="tx1"/>
                </a:solidFill>
              </a:ln>
              <a:noFill/>
            </a:endParaRPr>
          </a:p>
        </p:txBody>
      </p:sp>
      <p:sp>
        <p:nvSpPr>
          <p:cNvPr id="11" name="Oval 10">
            <a:extLst>
              <a:ext uri="{FF2B5EF4-FFF2-40B4-BE49-F238E27FC236}">
                <a16:creationId xmlns:a16="http://schemas.microsoft.com/office/drawing/2014/main" id="{04931DD7-99B7-441B-A634-F39B8712C64B}"/>
              </a:ext>
            </a:extLst>
          </p:cNvPr>
          <p:cNvSpPr/>
          <p:nvPr/>
        </p:nvSpPr>
        <p:spPr>
          <a:xfrm>
            <a:off x="2338526" y="3656403"/>
            <a:ext cx="970281" cy="457202"/>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38100">
                <a:solidFill>
                  <a:schemeClr val="tx1"/>
                </a:solidFill>
              </a:ln>
              <a:noFill/>
            </a:endParaRPr>
          </a:p>
        </p:txBody>
      </p:sp>
      <p:sp>
        <p:nvSpPr>
          <p:cNvPr id="12" name="Oval 11">
            <a:extLst>
              <a:ext uri="{FF2B5EF4-FFF2-40B4-BE49-F238E27FC236}">
                <a16:creationId xmlns:a16="http://schemas.microsoft.com/office/drawing/2014/main" id="{2DBEEA94-8A42-4EEA-80F4-A1ECE8E814C4}"/>
              </a:ext>
            </a:extLst>
          </p:cNvPr>
          <p:cNvSpPr/>
          <p:nvPr/>
        </p:nvSpPr>
        <p:spPr>
          <a:xfrm>
            <a:off x="2406085" y="4154945"/>
            <a:ext cx="1053553" cy="457202"/>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38100">
                <a:solidFill>
                  <a:schemeClr val="tx1"/>
                </a:solidFill>
              </a:ln>
              <a:noFill/>
            </a:endParaRPr>
          </a:p>
        </p:txBody>
      </p:sp>
    </p:spTree>
    <p:extLst>
      <p:ext uri="{BB962C8B-B14F-4D97-AF65-F5344CB8AC3E}">
        <p14:creationId xmlns:p14="http://schemas.microsoft.com/office/powerpoint/2010/main" val="2568561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8EDA5-6BE7-47BC-B2F9-17E21CA24B9B}"/>
              </a:ext>
            </a:extLst>
          </p:cNvPr>
          <p:cNvSpPr>
            <a:spLocks noGrp="1"/>
          </p:cNvSpPr>
          <p:nvPr>
            <p:ph type="title"/>
          </p:nvPr>
        </p:nvSpPr>
        <p:spPr>
          <a:xfrm rot="-60000">
            <a:off x="1517979" y="1133331"/>
            <a:ext cx="4180072" cy="628297"/>
          </a:xfrm>
        </p:spPr>
        <p:txBody>
          <a:bodyPr anchor="b">
            <a:noAutofit/>
          </a:bodyPr>
          <a:lstStyle/>
          <a:p>
            <a:r>
              <a:rPr lang="en-US" sz="3200" b="1" u="sng" dirty="0">
                <a:latin typeface="Times New Roman" panose="02020603050405020304" pitchFamily="18" charset="0"/>
                <a:cs typeface="Times New Roman" panose="02020603050405020304" pitchFamily="18" charset="0"/>
              </a:rPr>
              <a:t>TOOLS USED</a:t>
            </a:r>
            <a:endParaRPr lang="en-IN" sz="32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F97FD0-7AC5-48AB-9F31-8F4C863EC52A}"/>
              </a:ext>
            </a:extLst>
          </p:cNvPr>
          <p:cNvSpPr>
            <a:spLocks noGrp="1"/>
          </p:cNvSpPr>
          <p:nvPr>
            <p:ph idx="1"/>
          </p:nvPr>
        </p:nvSpPr>
        <p:spPr>
          <a:xfrm rot="60000">
            <a:off x="6140093" y="1139166"/>
            <a:ext cx="4700527" cy="5093854"/>
          </a:xfrm>
        </p:spPr>
        <p:txBody>
          <a:bodyPr anchor="ctr">
            <a:normAutofit/>
          </a:bodyPr>
          <a:lstStyle/>
          <a:p>
            <a:pPr marL="0" indent="0">
              <a:buNone/>
            </a:pPr>
            <a:r>
              <a:rPr lang="en-US" sz="1800" b="1" dirty="0">
                <a:solidFill>
                  <a:srgbClr val="7030A0"/>
                </a:solidFill>
                <a:latin typeface="Times New Roman" panose="02020603050405020304" pitchFamily="18" charset="0"/>
                <a:cs typeface="Times New Roman" panose="02020603050405020304" pitchFamily="18" charset="0"/>
              </a:rPr>
              <a:t>Tensorflow</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Used for training and inference of deep neural networks. A symbolic math library based on dataflow and differentiable programming.</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solidFill>
                  <a:srgbClr val="FF0000"/>
                </a:solidFill>
                <a:latin typeface="Times New Roman" panose="02020603050405020304" pitchFamily="18" charset="0"/>
                <a:cs typeface="Times New Roman" panose="02020603050405020304" pitchFamily="18" charset="0"/>
              </a:rPr>
              <a:t>OS</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It provides functions for creating and removing a directory, fetching its contents, changing, and identifying the current directory.</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solidFill>
                  <a:srgbClr val="00B0F0"/>
                </a:solidFill>
                <a:latin typeface="Times New Roman" panose="02020603050405020304" pitchFamily="18" charset="0"/>
                <a:cs typeface="Times New Roman" panose="02020603050405020304" pitchFamily="18" charset="0"/>
              </a:rPr>
              <a:t>Pickle</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It's the process of converting a python object into a byte stream to store it in a file/database, maintain program state across sessions, or transport data over the network.</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10" name="Picture 9" descr="Graphical user interface, text, application&#10;&#10;Description automatically generated">
            <a:extLst>
              <a:ext uri="{FF2B5EF4-FFF2-40B4-BE49-F238E27FC236}">
                <a16:creationId xmlns:a16="http://schemas.microsoft.com/office/drawing/2014/main" id="{F5DF38FE-ECDD-40C5-A560-24A45AA0C4D6}"/>
              </a:ext>
            </a:extLst>
          </p:cNvPr>
          <p:cNvPicPr/>
          <p:nvPr/>
        </p:nvPicPr>
        <p:blipFill rotWithShape="1">
          <a:blip r:embed="rId2">
            <a:extLst>
              <a:ext uri="{28A0092B-C50C-407E-A947-70E740481C1C}">
                <a14:useLocalDpi xmlns:a14="http://schemas.microsoft.com/office/drawing/2010/main" val="0"/>
              </a:ext>
            </a:extLst>
          </a:blip>
          <a:srcRect l="9864" t="61105" r="71890" b="26819"/>
          <a:stretch/>
        </p:blipFill>
        <p:spPr bwMode="auto">
          <a:xfrm>
            <a:off x="1512815" y="2704289"/>
            <a:ext cx="4012496" cy="1780161"/>
          </a:xfrm>
          <a:prstGeom prst="rect">
            <a:avLst/>
          </a:prstGeom>
          <a:ln>
            <a:noFill/>
          </a:ln>
          <a:effectLst>
            <a:outerShdw blurRad="190500" algn="tl" rotWithShape="0">
              <a:srgbClr val="000000">
                <a:alpha val="70000"/>
              </a:srgbClr>
            </a:outerShdw>
          </a:effectLst>
        </p:spPr>
      </p:pic>
      <p:sp>
        <p:nvSpPr>
          <p:cNvPr id="13" name="Oval 12">
            <a:extLst>
              <a:ext uri="{FF2B5EF4-FFF2-40B4-BE49-F238E27FC236}">
                <a16:creationId xmlns:a16="http://schemas.microsoft.com/office/drawing/2014/main" id="{5F189B7A-808E-4292-89C5-1FEC2C735E9D}"/>
              </a:ext>
            </a:extLst>
          </p:cNvPr>
          <p:cNvSpPr/>
          <p:nvPr/>
        </p:nvSpPr>
        <p:spPr>
          <a:xfrm>
            <a:off x="2535809" y="2704289"/>
            <a:ext cx="1904215" cy="642226"/>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38100">
                <a:solidFill>
                  <a:schemeClr val="tx1"/>
                </a:solidFill>
              </a:ln>
              <a:noFill/>
            </a:endParaRPr>
          </a:p>
        </p:txBody>
      </p:sp>
      <p:sp>
        <p:nvSpPr>
          <p:cNvPr id="14" name="Oval 13">
            <a:extLst>
              <a:ext uri="{FF2B5EF4-FFF2-40B4-BE49-F238E27FC236}">
                <a16:creationId xmlns:a16="http://schemas.microsoft.com/office/drawing/2014/main" id="{E40C4513-1BCE-484A-ACE3-218DECC1F559}"/>
              </a:ext>
            </a:extLst>
          </p:cNvPr>
          <p:cNvSpPr/>
          <p:nvPr/>
        </p:nvSpPr>
        <p:spPr>
          <a:xfrm>
            <a:off x="2535809" y="3373590"/>
            <a:ext cx="725866" cy="54189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38100">
                <a:solidFill>
                  <a:schemeClr val="tx1"/>
                </a:solidFill>
              </a:ln>
              <a:noFill/>
            </a:endParaRPr>
          </a:p>
        </p:txBody>
      </p:sp>
      <p:sp>
        <p:nvSpPr>
          <p:cNvPr id="15" name="Oval 14">
            <a:extLst>
              <a:ext uri="{FF2B5EF4-FFF2-40B4-BE49-F238E27FC236}">
                <a16:creationId xmlns:a16="http://schemas.microsoft.com/office/drawing/2014/main" id="{737D3A80-D239-4EE7-AFD7-DEE99198BF4A}"/>
              </a:ext>
            </a:extLst>
          </p:cNvPr>
          <p:cNvSpPr/>
          <p:nvPr/>
        </p:nvSpPr>
        <p:spPr>
          <a:xfrm>
            <a:off x="2535810" y="3968882"/>
            <a:ext cx="1253766" cy="541891"/>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38100">
                <a:solidFill>
                  <a:schemeClr val="tx1"/>
                </a:solidFill>
              </a:ln>
              <a:noFill/>
            </a:endParaRPr>
          </a:p>
        </p:txBody>
      </p:sp>
    </p:spTree>
    <p:extLst>
      <p:ext uri="{BB962C8B-B14F-4D97-AF65-F5344CB8AC3E}">
        <p14:creationId xmlns:p14="http://schemas.microsoft.com/office/powerpoint/2010/main" val="2457865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8EDA5-6BE7-47BC-B2F9-17E21CA24B9B}"/>
              </a:ext>
            </a:extLst>
          </p:cNvPr>
          <p:cNvSpPr>
            <a:spLocks noGrp="1"/>
          </p:cNvSpPr>
          <p:nvPr>
            <p:ph type="title"/>
          </p:nvPr>
        </p:nvSpPr>
        <p:spPr>
          <a:xfrm rot="-60000">
            <a:off x="1517808" y="1134171"/>
            <a:ext cx="4084028" cy="607765"/>
          </a:xfrm>
        </p:spPr>
        <p:txBody>
          <a:bodyPr anchor="b">
            <a:noAutofit/>
          </a:bodyPr>
          <a:lstStyle/>
          <a:p>
            <a:r>
              <a:rPr lang="en-US" sz="3200" b="1" u="sng" dirty="0">
                <a:latin typeface="Times New Roman" panose="02020603050405020304" pitchFamily="18" charset="0"/>
                <a:cs typeface="Times New Roman" panose="02020603050405020304" pitchFamily="18" charset="0"/>
              </a:rPr>
              <a:t>TOOL USED</a:t>
            </a:r>
            <a:endParaRPr lang="en-IN" sz="3200" b="1" u="sng"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092DFA8-C01C-4E27-B4F2-ECAE0C890808}"/>
              </a:ext>
            </a:extLst>
          </p:cNvPr>
          <p:cNvSpPr>
            <a:spLocks noGrp="1"/>
          </p:cNvSpPr>
          <p:nvPr>
            <p:ph idx="1"/>
          </p:nvPr>
        </p:nvSpPr>
        <p:spPr>
          <a:xfrm rot="60000">
            <a:off x="6128758" y="869858"/>
            <a:ext cx="4663600" cy="5207839"/>
          </a:xfrm>
        </p:spPr>
        <p:txBody>
          <a:bodyPr>
            <a:noAutofit/>
          </a:bodyPr>
          <a:lstStyle/>
          <a:p>
            <a:pPr marL="0" indent="0">
              <a:lnSpc>
                <a:spcPct val="150000"/>
              </a:lnSpc>
              <a:buNone/>
            </a:pPr>
            <a:r>
              <a:rPr lang="en-US" sz="1800" b="1" dirty="0">
                <a:solidFill>
                  <a:srgbClr val="7030A0"/>
                </a:solidFill>
                <a:latin typeface="Times New Roman" panose="02020603050405020304" pitchFamily="18" charset="0"/>
                <a:cs typeface="Times New Roman" panose="02020603050405020304" pitchFamily="18" charset="0"/>
              </a:rPr>
              <a:t>Splitfolders</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Split folders with files (e.g., images) into train, validation, and test (dataset) folders.</a:t>
            </a:r>
          </a:p>
          <a:p>
            <a:pPr marL="0" indent="0">
              <a:lnSpc>
                <a:spcPct val="150000"/>
              </a:lnSpc>
              <a:buNone/>
            </a:pPr>
            <a:endParaRPr lang="en-US" sz="1800" dirty="0">
              <a:latin typeface="Times New Roman" panose="02020603050405020304" pitchFamily="18" charset="0"/>
              <a:cs typeface="Times New Roman" panose="02020603050405020304" pitchFamily="18" charset="0"/>
            </a:endParaRPr>
          </a:p>
          <a:p>
            <a:pPr marL="0" indent="0">
              <a:lnSpc>
                <a:spcPct val="150000"/>
              </a:lnSpc>
              <a:buNone/>
            </a:pPr>
            <a:r>
              <a:rPr lang="en-US" sz="1800" b="1" dirty="0">
                <a:solidFill>
                  <a:srgbClr val="FF0000"/>
                </a:solidFill>
                <a:latin typeface="Times New Roman" panose="02020603050405020304" pitchFamily="18" charset="0"/>
                <a:cs typeface="Times New Roman" panose="02020603050405020304" pitchFamily="18" charset="0"/>
              </a:rPr>
              <a:t>Warnings</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Warnings are provided to warn the developer of situations that aren't necessarily exceptions. A warning in a program is distinct from an error. Setting it as “ignore”, ignores unnecessary and blunt warnings.</a:t>
            </a:r>
          </a:p>
        </p:txBody>
      </p:sp>
      <p:pic>
        <p:nvPicPr>
          <p:cNvPr id="16" name="Picture 15" descr="Graphical user interface, text, application&#10;&#10;Description automatically generated">
            <a:extLst>
              <a:ext uri="{FF2B5EF4-FFF2-40B4-BE49-F238E27FC236}">
                <a16:creationId xmlns:a16="http://schemas.microsoft.com/office/drawing/2014/main" id="{653AC839-FCD7-4EEC-B2CC-0E6407FB57EF}"/>
              </a:ext>
            </a:extLst>
          </p:cNvPr>
          <p:cNvPicPr/>
          <p:nvPr/>
        </p:nvPicPr>
        <p:blipFill rotWithShape="1">
          <a:blip r:embed="rId2">
            <a:extLst>
              <a:ext uri="{28A0092B-C50C-407E-A947-70E740481C1C}">
                <a14:useLocalDpi xmlns:a14="http://schemas.microsoft.com/office/drawing/2010/main" val="0"/>
              </a:ext>
            </a:extLst>
          </a:blip>
          <a:srcRect l="9755" t="77384" r="63973" b="2674"/>
          <a:stretch/>
        </p:blipFill>
        <p:spPr bwMode="auto">
          <a:xfrm>
            <a:off x="1512815" y="2542880"/>
            <a:ext cx="4094014" cy="2066827"/>
          </a:xfrm>
          <a:prstGeom prst="rect">
            <a:avLst/>
          </a:prstGeom>
          <a:ln>
            <a:noFill/>
          </a:ln>
          <a:effectLst>
            <a:outerShdw blurRad="190500" algn="tl" rotWithShape="0">
              <a:srgbClr val="000000">
                <a:alpha val="70000"/>
              </a:srgbClr>
            </a:outerShdw>
          </a:effectLst>
        </p:spPr>
      </p:pic>
      <p:sp>
        <p:nvSpPr>
          <p:cNvPr id="17" name="Oval 16">
            <a:extLst>
              <a:ext uri="{FF2B5EF4-FFF2-40B4-BE49-F238E27FC236}">
                <a16:creationId xmlns:a16="http://schemas.microsoft.com/office/drawing/2014/main" id="{8B86E6A9-0B6B-4DD1-A7DB-A6CF1676F7D1}"/>
              </a:ext>
            </a:extLst>
          </p:cNvPr>
          <p:cNvSpPr/>
          <p:nvPr/>
        </p:nvSpPr>
        <p:spPr>
          <a:xfrm>
            <a:off x="2290712" y="2542880"/>
            <a:ext cx="1593131" cy="541082"/>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38100">
                <a:solidFill>
                  <a:schemeClr val="tx1"/>
                </a:solidFill>
              </a:ln>
              <a:noFill/>
            </a:endParaRPr>
          </a:p>
        </p:txBody>
      </p:sp>
      <p:sp>
        <p:nvSpPr>
          <p:cNvPr id="18" name="Oval 17">
            <a:extLst>
              <a:ext uri="{FF2B5EF4-FFF2-40B4-BE49-F238E27FC236}">
                <a16:creationId xmlns:a16="http://schemas.microsoft.com/office/drawing/2014/main" id="{645FB714-30A6-474C-A54A-713010EE10B9}"/>
              </a:ext>
            </a:extLst>
          </p:cNvPr>
          <p:cNvSpPr/>
          <p:nvPr/>
        </p:nvSpPr>
        <p:spPr>
          <a:xfrm>
            <a:off x="2290712" y="3641167"/>
            <a:ext cx="1065230" cy="41133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38100">
                <a:solidFill>
                  <a:schemeClr val="tx1"/>
                </a:solidFill>
              </a:ln>
              <a:noFill/>
            </a:endParaRPr>
          </a:p>
        </p:txBody>
      </p:sp>
    </p:spTree>
    <p:extLst>
      <p:ext uri="{BB962C8B-B14F-4D97-AF65-F5344CB8AC3E}">
        <p14:creationId xmlns:p14="http://schemas.microsoft.com/office/powerpoint/2010/main" val="1695931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3FF9355-3F05-46E8-9E71-704B047BC92C}"/>
              </a:ext>
            </a:extLst>
          </p:cNvPr>
          <p:cNvSpPr>
            <a:spLocks noGrp="1"/>
          </p:cNvSpPr>
          <p:nvPr>
            <p:ph type="title"/>
          </p:nvPr>
        </p:nvSpPr>
        <p:spPr>
          <a:xfrm>
            <a:off x="1452503" y="1128667"/>
            <a:ext cx="9286993" cy="1202485"/>
          </a:xfrm>
        </p:spPr>
        <p:txBody>
          <a:bodyPr>
            <a:normAutofit/>
          </a:bodyPr>
          <a:lstStyle/>
          <a:p>
            <a:r>
              <a:rPr lang="en-US" sz="3200" b="1" u="sng" dirty="0">
                <a:latin typeface="Times New Roman" panose="02020603050405020304" pitchFamily="18" charset="0"/>
                <a:cs typeface="Times New Roman" panose="02020603050405020304" pitchFamily="18" charset="0"/>
              </a:rPr>
              <a:t>OBJECTIVE</a:t>
            </a:r>
          </a:p>
        </p:txBody>
      </p:sp>
      <p:sp>
        <p:nvSpPr>
          <p:cNvPr id="11" name="Content Placeholder 2">
            <a:extLst>
              <a:ext uri="{FF2B5EF4-FFF2-40B4-BE49-F238E27FC236}">
                <a16:creationId xmlns:a16="http://schemas.microsoft.com/office/drawing/2014/main" id="{EF7CA6D0-9F84-4448-8A99-B3BA9546DC71}"/>
              </a:ext>
            </a:extLst>
          </p:cNvPr>
          <p:cNvSpPr>
            <a:spLocks noGrp="1"/>
          </p:cNvSpPr>
          <p:nvPr>
            <p:ph idx="1"/>
          </p:nvPr>
        </p:nvSpPr>
        <p:spPr>
          <a:xfrm>
            <a:off x="1787637" y="2683395"/>
            <a:ext cx="8616726" cy="1491209"/>
          </a:xfrm>
        </p:spPr>
        <p:txBody>
          <a:bodyPr>
            <a:normAutofit fontScale="92500"/>
          </a:bodyPr>
          <a:lstStyle/>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The</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major</a:t>
            </a:r>
            <a:r>
              <a:rPr lang="en-US" sz="1800" spc="1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objective</a:t>
            </a:r>
            <a:r>
              <a:rPr lang="en-US" sz="1800" spc="1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undertaking</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1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project</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classify 3 sets of classes, namely, animals, buildings, and landscapes. The model after completion of training should ultimately be able to tell us whether the input path of the image is of an animal, a building, or a landscape.</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6806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9615A-EA27-48A1-943E-48D7D622A142}"/>
              </a:ext>
            </a:extLst>
          </p:cNvPr>
          <p:cNvSpPr>
            <a:spLocks noGrp="1"/>
          </p:cNvSpPr>
          <p:nvPr>
            <p:ph type="title"/>
          </p:nvPr>
        </p:nvSpPr>
        <p:spPr>
          <a:xfrm>
            <a:off x="1517712" y="1289369"/>
            <a:ext cx="4176713" cy="584575"/>
          </a:xfrm>
        </p:spPr>
        <p:txBody>
          <a:bodyPr anchor="b">
            <a:noAutofit/>
          </a:bodyPr>
          <a:lstStyle/>
          <a:p>
            <a:r>
              <a:rPr lang="en-US" sz="3200" b="1" u="sng" dirty="0">
                <a:latin typeface="Times New Roman" panose="02020603050405020304" pitchFamily="18" charset="0"/>
                <a:cs typeface="Times New Roman" panose="02020603050405020304" pitchFamily="18" charset="0"/>
              </a:rPr>
              <a:t>METHODOLOGY</a:t>
            </a:r>
            <a:endParaRPr lang="en-IN" sz="32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564018-3018-481C-A00A-19503350646F}"/>
              </a:ext>
            </a:extLst>
          </p:cNvPr>
          <p:cNvSpPr>
            <a:spLocks noGrp="1"/>
          </p:cNvSpPr>
          <p:nvPr>
            <p:ph idx="1"/>
          </p:nvPr>
        </p:nvSpPr>
        <p:spPr>
          <a:xfrm rot="60000">
            <a:off x="6222713" y="935037"/>
            <a:ext cx="4571174" cy="5244554"/>
          </a:xfrm>
        </p:spPr>
        <p:txBody>
          <a:bodyPr anchor="ctr">
            <a:normAutofit/>
          </a:bodyPr>
          <a:lstStyle/>
          <a:p>
            <a:pPr marL="0" indent="0">
              <a:lnSpc>
                <a:spcPct val="90000"/>
              </a:lnSpc>
              <a:buNone/>
            </a:pPr>
            <a:r>
              <a:rPr lang="en-US" sz="1800" b="1" dirty="0">
                <a:latin typeface="Times New Roman" panose="02020603050405020304" pitchFamily="18" charset="0"/>
                <a:cs typeface="Times New Roman" panose="02020603050405020304" pitchFamily="18" charset="0"/>
              </a:rPr>
              <a:t>Residual Neural Network:</a:t>
            </a:r>
          </a:p>
          <a:p>
            <a:pPr marL="0" indent="0">
              <a:lnSpc>
                <a:spcPct val="90000"/>
              </a:lnSpc>
              <a:buNone/>
            </a:pPr>
            <a:endParaRPr lang="en-US" sz="1800" b="1" dirty="0">
              <a:latin typeface="Times New Roman" panose="02020603050405020304" pitchFamily="18" charset="0"/>
              <a:cs typeface="Times New Roman" panose="02020603050405020304" pitchFamily="18" charset="0"/>
            </a:endParaRPr>
          </a:p>
          <a:p>
            <a:pPr marL="0" indent="0" algn="just">
              <a:lnSpc>
                <a:spcPct val="110000"/>
              </a:lnSpc>
              <a:buNone/>
            </a:pPr>
            <a:r>
              <a:rPr lang="en-US" sz="1800" dirty="0">
                <a:latin typeface="Times New Roman" panose="02020603050405020304" pitchFamily="18" charset="0"/>
                <a:cs typeface="Times New Roman" panose="02020603050405020304" pitchFamily="18" charset="0"/>
              </a:rPr>
              <a:t>After the first CNN-based architecture AlexNet, which works for a smaller number of layers. But when we increase the number of layers, there is a common problem in deep learning associated with that called Vanishing/Exploding gradient. When we increased number of layers, the training and test error rate also increases. ResNet, introduced a new architecture called Residual Network to solve the problem of the vanishing/exploding gradient. In this network we use a technique called skip connections. The skip connection skips training from a few layers and connects directly to the output.</a:t>
            </a:r>
          </a:p>
          <a:p>
            <a:pPr marL="0" indent="0">
              <a:lnSpc>
                <a:spcPct val="90000"/>
              </a:lnSpc>
              <a:buNone/>
            </a:pP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31B950F-FDFD-4D6D-BE53-E3C18A59374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32755" y="2438932"/>
            <a:ext cx="4261670" cy="312969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92728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1650B3B-8FE9-468A-B602-347B4F0B9340}"/>
              </a:ext>
            </a:extLst>
          </p:cNvPr>
          <p:cNvSpPr>
            <a:spLocks noGrp="1"/>
          </p:cNvSpPr>
          <p:nvPr>
            <p:ph type="title"/>
          </p:nvPr>
        </p:nvSpPr>
        <p:spPr>
          <a:xfrm>
            <a:off x="1460031" y="817583"/>
            <a:ext cx="9286993" cy="1202485"/>
          </a:xfrm>
        </p:spPr>
        <p:txBody>
          <a:bodyPr anchor="ctr">
            <a:normAutofit/>
          </a:bodyPr>
          <a:lstStyle/>
          <a:p>
            <a:r>
              <a:rPr lang="en-US" sz="3200" b="1" u="sng" dirty="0">
                <a:latin typeface="Times New Roman" panose="02020603050405020304" pitchFamily="18" charset="0"/>
                <a:cs typeface="Times New Roman" panose="02020603050405020304" pitchFamily="18" charset="0"/>
              </a:rPr>
              <a:t>IMPLEMENTATION</a:t>
            </a:r>
            <a:endParaRPr lang="en-IN" sz="3200" b="1" u="sng" dirty="0">
              <a:latin typeface="Times New Roman" panose="02020603050405020304" pitchFamily="18" charset="0"/>
              <a:cs typeface="Times New Roman" panose="02020603050405020304" pitchFamily="18" charset="0"/>
            </a:endParaRPr>
          </a:p>
        </p:txBody>
      </p:sp>
      <p:pic>
        <p:nvPicPr>
          <p:cNvPr id="6" name="Picture 5" descr="Graphical user interface, application&#10;&#10;Description automatically generated">
            <a:extLst>
              <a:ext uri="{FF2B5EF4-FFF2-40B4-BE49-F238E27FC236}">
                <a16:creationId xmlns:a16="http://schemas.microsoft.com/office/drawing/2014/main" id="{0B3FB6E0-0211-4E2F-8388-F6A2843520AF}"/>
              </a:ext>
            </a:extLst>
          </p:cNvPr>
          <p:cNvPicPr/>
          <p:nvPr/>
        </p:nvPicPr>
        <p:blipFill rotWithShape="1">
          <a:blip r:embed="rId2">
            <a:extLst>
              <a:ext uri="{28A0092B-C50C-407E-A947-70E740481C1C}">
                <a14:useLocalDpi xmlns:a14="http://schemas.microsoft.com/office/drawing/2010/main" val="0"/>
              </a:ext>
            </a:extLst>
          </a:blip>
          <a:srcRect r="42750" b="15049"/>
          <a:stretch/>
        </p:blipFill>
        <p:spPr bwMode="auto">
          <a:xfrm>
            <a:off x="1274063" y="2020068"/>
            <a:ext cx="5029459" cy="3855437"/>
          </a:xfrm>
          <a:prstGeom prst="rect">
            <a:avLst/>
          </a:prstGeom>
          <a:noFill/>
          <a:ln>
            <a:noFill/>
          </a:ln>
          <a:effectLst>
            <a:outerShdw blurRad="190500" algn="tl" rotWithShape="0">
              <a:srgbClr val="000000">
                <a:alpha val="70000"/>
              </a:srgbClr>
            </a:outerShdw>
          </a:effectLst>
        </p:spPr>
      </p:pic>
      <p:sp>
        <p:nvSpPr>
          <p:cNvPr id="3" name="Content Placeholder 2">
            <a:extLst>
              <a:ext uri="{FF2B5EF4-FFF2-40B4-BE49-F238E27FC236}">
                <a16:creationId xmlns:a16="http://schemas.microsoft.com/office/drawing/2014/main" id="{25C3D2AA-4308-40EC-BA27-90674A2DCDE6}"/>
              </a:ext>
            </a:extLst>
          </p:cNvPr>
          <p:cNvSpPr>
            <a:spLocks noGrp="1"/>
          </p:cNvSpPr>
          <p:nvPr>
            <p:ph sz="quarter" idx="14"/>
          </p:nvPr>
        </p:nvSpPr>
        <p:spPr>
          <a:xfrm>
            <a:off x="6570482" y="2119313"/>
            <a:ext cx="4099464" cy="3605212"/>
          </a:xfrm>
        </p:spPr>
        <p:txBody>
          <a:bodyPr anchor="t">
            <a:normAutofit/>
          </a:bodyPr>
          <a:lstStyle/>
          <a:p>
            <a:pPr marL="0" indent="0" algn="just">
              <a:buNone/>
            </a:pPr>
            <a:r>
              <a:rPr lang="en-US" sz="1800" b="1" dirty="0">
                <a:latin typeface="Times New Roman" panose="02020603050405020304" pitchFamily="18" charset="0"/>
                <a:cs typeface="Times New Roman" panose="02020603050405020304" pitchFamily="18" charset="0"/>
              </a:rPr>
              <a:t>Step 01:</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The basic and initial steps are the importing of libraries that are used throughout the model.</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To keep the model up to date in every possible way, the versions of the key important libraries were rechecked.</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69273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heme2">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extLst>
    <a:ext uri="{05A4C25C-085E-4340-85A3-A5531E510DB2}">
      <thm15:themeFamily xmlns:thm15="http://schemas.microsoft.com/office/thememl/2012/main" name="Theme2" id="{A58ED54F-7E7B-4934-8163-C7096FD214E1}" vid="{2D81062F-F133-47A2-8AE9-A4B005A8A4C4}"/>
    </a:ext>
  </a:extLst>
</a:theme>
</file>

<file path=docProps/app.xml><?xml version="1.0" encoding="utf-8"?>
<Properties xmlns="http://schemas.openxmlformats.org/officeDocument/2006/extended-properties" xmlns:vt="http://schemas.openxmlformats.org/officeDocument/2006/docPropsVTypes">
  <Template>Theme2</Template>
  <TotalTime>220</TotalTime>
  <Words>1789</Words>
  <Application>Microsoft Office PowerPoint</Application>
  <PresentationFormat>Widescreen</PresentationFormat>
  <Paragraphs>88</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Brush Script MT</vt:lpstr>
      <vt:lpstr>Constantia</vt:lpstr>
      <vt:lpstr>Franklin Gothic Book</vt:lpstr>
      <vt:lpstr>Rage Italic</vt:lpstr>
      <vt:lpstr>Times New Roman</vt:lpstr>
      <vt:lpstr>Theme2</vt:lpstr>
      <vt:lpstr>Image Classification using Machine Learning and Deep Learning</vt:lpstr>
      <vt:lpstr>PowerPoint Presentation</vt:lpstr>
      <vt:lpstr>PowerPoint Presentation</vt:lpstr>
      <vt:lpstr>TOOLS USED</vt:lpstr>
      <vt:lpstr>TOOLS USED</vt:lpstr>
      <vt:lpstr>TOOL USED</vt:lpstr>
      <vt:lpstr>OBJECTIVE</vt:lpstr>
      <vt:lpstr>METHODOLOGY</vt:lpstr>
      <vt:lpstr>IMPLEMENTATION</vt:lpstr>
      <vt:lpstr>PowerPoint Presentation</vt:lpstr>
      <vt:lpstr>PowerPoint Presentation</vt:lpstr>
      <vt:lpstr>The Dataset that has been taken is a random selection of images for the classes namely, animals, buildings and landscapes from google images. Each class in its own directory consists of a 100 images.</vt:lpstr>
      <vt:lpstr>PowerPoint Presentation</vt:lpstr>
      <vt:lpstr>Difference between ReLu and Softmax Activation Functions  The difference between relu and softmax is that a rectified linear unit has output 0 if the input is less than 0. That is, if the input is greater than 0, the output is equal to the input. ReLUs' machinery is more like a real neuron in your body. The softmax function squashes the outputs to be between 0 and 1. It also divides each output such that the total sum of the outputs is equal to 1. The output of the softmax function is equivalent to a categorical probability distribution, it tells you the probability that any of the classes are true.</vt:lpstr>
      <vt:lpstr>PowerPoint Presentation</vt:lpstr>
      <vt:lpstr>PowerPoint Presentation</vt:lpstr>
      <vt:lpstr>RESULT</vt:lpstr>
      <vt:lpstr>RESULT</vt:lpstr>
      <vt:lpstr>RESULT</vt:lpstr>
      <vt:lpstr>PowerPoint Presentation</vt:lpstr>
      <vt:lpstr>REFFERENCES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Classification using Machine Learning and Deep Learning</dc:title>
  <dc:creator>Pravek Sharma</dc:creator>
  <cp:lastModifiedBy>Pravek Sharma</cp:lastModifiedBy>
  <cp:revision>7</cp:revision>
  <dcterms:created xsi:type="dcterms:W3CDTF">2021-09-15T19:55:25Z</dcterms:created>
  <dcterms:modified xsi:type="dcterms:W3CDTF">2022-02-02T16:20:01Z</dcterms:modified>
</cp:coreProperties>
</file>