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2" r:id="rId18"/>
    <p:sldId id="271" r:id="rId19"/>
    <p:sldId id="273" r:id="rId20"/>
    <p:sldId id="274" r:id="rId21"/>
    <p:sldId id="275"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190" autoAdjust="0"/>
  </p:normalViewPr>
  <p:slideViewPr>
    <p:cSldViewPr snapToGrid="0">
      <p:cViewPr varScale="1">
        <p:scale>
          <a:sx n="49" d="100"/>
          <a:sy n="49" d="100"/>
        </p:scale>
        <p:origin x="1336" y="4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B9F58-3D2E-415E-ABE2-D0C7BBAE30EE}" type="datetimeFigureOut">
              <a:rPr lang="it-IT" smtClean="0"/>
              <a:t>11/07/2024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81382-D583-41DB-9687-B297218A6E74}" type="slidenum">
              <a:rPr lang="it-IT" smtClean="0"/>
              <a:t>‹N›</a:t>
            </a:fld>
            <a:endParaRPr lang="it-IT"/>
          </a:p>
        </p:txBody>
      </p:sp>
    </p:spTree>
    <p:extLst>
      <p:ext uri="{BB962C8B-B14F-4D97-AF65-F5344CB8AC3E}">
        <p14:creationId xmlns:p14="http://schemas.microsoft.com/office/powerpoint/2010/main" val="1720567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B781382-D583-41DB-9687-B297218A6E74}" type="slidenum">
              <a:rPr lang="it-IT" smtClean="0"/>
              <a:t>1</a:t>
            </a:fld>
            <a:endParaRPr lang="it-IT"/>
          </a:p>
        </p:txBody>
      </p:sp>
    </p:spTree>
    <p:extLst>
      <p:ext uri="{BB962C8B-B14F-4D97-AF65-F5344CB8AC3E}">
        <p14:creationId xmlns:p14="http://schemas.microsoft.com/office/powerpoint/2010/main" val="1137296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 primo tentativo può essere quello di considerare comunque solo gli split che soddisfano la condizione caratterizzante gli alberi. Gli split così ottenuti sono compatibili e quindi possono essere rappresentati con un albero.</a:t>
            </a:r>
          </a:p>
          <a:p>
            <a:r>
              <a:rPr lang="it-IT" dirty="0"/>
              <a:t>Purtroppo questo albero è molto lontano dall’essere risolto, cioè mancano molti archi interni e quindi ci sono nodi diversi che diventano indistinguibili.</a:t>
            </a:r>
          </a:p>
          <a:p>
            <a:r>
              <a:rPr lang="it-IT" dirty="0"/>
              <a:t>Nel nostro esempio vengono selezionati solo gli split banali, cioè quelli che separano un solo elemento da tutti gli altri.</a:t>
            </a:r>
          </a:p>
          <a:p>
            <a:endParaRPr lang="it-IT" dirty="0"/>
          </a:p>
          <a:p>
            <a:r>
              <a:rPr lang="it-IT" dirty="0"/>
              <a:t>Possiamo rilassare la condizione e non chiedere che le due somme più grandi debbano essere uguali o, equivalentemente, che quella più piccola sia minore del minimo delle altre due. Questo equivale a scegliere una topologia tra le 3 possibili, nel nostro esempio quella a sinistra.</a:t>
            </a:r>
          </a:p>
          <a:p>
            <a:r>
              <a:rPr lang="it-IT" dirty="0"/>
              <a:t>Anche in questo caso gli split sono compatibili, e il risultato è il cosiddetto </a:t>
            </a:r>
            <a:r>
              <a:rPr lang="it-IT" b="1" i="1" dirty="0" err="1"/>
              <a:t>Buneman</a:t>
            </a:r>
            <a:r>
              <a:rPr lang="it-IT" b="1" i="1" dirty="0"/>
              <a:t> </a:t>
            </a:r>
            <a:r>
              <a:rPr lang="it-IT" b="1" i="1" dirty="0" err="1"/>
              <a:t>tree</a:t>
            </a:r>
            <a:r>
              <a:rPr lang="it-IT" i="1" dirty="0"/>
              <a:t> </a:t>
            </a:r>
            <a:r>
              <a:rPr lang="it-IT" dirty="0"/>
              <a:t>(albero di </a:t>
            </a:r>
            <a:r>
              <a:rPr lang="it-IT" dirty="0" err="1"/>
              <a:t>Buneman</a:t>
            </a:r>
            <a:r>
              <a:rPr lang="it-IT" dirty="0"/>
              <a:t>).</a:t>
            </a:r>
          </a:p>
          <a:p>
            <a:r>
              <a:rPr lang="it-IT" dirty="0"/>
              <a:t>Questo metodo ha molte belle proprietà, in particolare la mappa che prende la distanza in input e dà l’albero in output è continua. Purtroppo, </a:t>
            </a:r>
            <a:r>
              <a:rPr lang="it-IT" i="1" dirty="0"/>
              <a:t>il prezzo da pagare per la continuità</a:t>
            </a:r>
            <a:r>
              <a:rPr lang="it-IT" i="0" dirty="0"/>
              <a:t> – come dice </a:t>
            </a:r>
            <a:r>
              <a:rPr lang="it-IT" i="0" dirty="0" err="1"/>
              <a:t>Buneman</a:t>
            </a:r>
            <a:r>
              <a:rPr lang="it-IT" i="0" dirty="0"/>
              <a:t> – è che l’albero è spesso molto irrisolto. Di conseguenza, questo metodo non è stato molto utilizzato, a favore invece di altri metodi che, magari hanno meno belle proprietà, ma restituiscono alberi sempre risolti.</a:t>
            </a:r>
            <a:endParaRPr lang="it-IT" dirty="0"/>
          </a:p>
          <a:p>
            <a:endParaRPr lang="it-IT" dirty="0"/>
          </a:p>
          <a:p>
            <a:r>
              <a:rPr lang="it-IT" dirty="0"/>
              <a:t>Nel 1992, </a:t>
            </a:r>
            <a:r>
              <a:rPr lang="it-IT" dirty="0" err="1"/>
              <a:t>Bandelt</a:t>
            </a:r>
            <a:r>
              <a:rPr lang="it-IT" dirty="0"/>
              <a:t> e Dress propongono una variazione molto semplice – sostituire il minimo con un massimo – che sostanzialmente equivale a scegliere fino a </a:t>
            </a:r>
            <a:r>
              <a:rPr lang="it-IT" u="sng" dirty="0"/>
              <a:t>due</a:t>
            </a:r>
            <a:r>
              <a:rPr lang="it-IT" dirty="0"/>
              <a:t> topologie. Queste due topologie possono essere rappresentate simultaneamente in un grafo o network, che non è necessariamente un albero.</a:t>
            </a:r>
          </a:p>
        </p:txBody>
      </p:sp>
      <p:sp>
        <p:nvSpPr>
          <p:cNvPr id="4" name="Segnaposto numero diapositiva 3"/>
          <p:cNvSpPr>
            <a:spLocks noGrp="1"/>
          </p:cNvSpPr>
          <p:nvPr>
            <p:ph type="sldNum" sz="quarter" idx="5"/>
          </p:nvPr>
        </p:nvSpPr>
        <p:spPr/>
        <p:txBody>
          <a:bodyPr/>
          <a:lstStyle/>
          <a:p>
            <a:fld id="{FB781382-D583-41DB-9687-B297218A6E74}" type="slidenum">
              <a:rPr lang="it-IT" smtClean="0"/>
              <a:t>11</a:t>
            </a:fld>
            <a:endParaRPr lang="it-IT"/>
          </a:p>
        </p:txBody>
      </p:sp>
    </p:spTree>
    <p:extLst>
      <p:ext uri="{BB962C8B-B14F-4D97-AF65-F5344CB8AC3E}">
        <p14:creationId xmlns:p14="http://schemas.microsoft.com/office/powerpoint/2010/main" val="3468886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Abbiamo investigato il problema della forma del diagramma, ora resta da capire come determinare la lunghezza dei vari archi.</a:t>
            </a:r>
          </a:p>
          <a:p>
            <a:endParaRPr lang="it-IT" dirty="0"/>
          </a:p>
          <a:p>
            <a:r>
              <a:rPr lang="it-IT" dirty="0"/>
              <a:t>Consideriamo un albero su 4 elementi (quindi qui la topologia in grigio è già fissata). Se facciamo la differenza tra le distanze in azzurro otteniamo la lunghezza dell’arco interno contata due volte.</a:t>
            </a:r>
          </a:p>
          <a:p>
            <a:endParaRPr lang="it-IT" dirty="0"/>
          </a:p>
          <a:p>
            <a:r>
              <a:rPr lang="it-IT" dirty="0"/>
              <a:t>Questo suggerisce che possiamo assegnare a ogni split (e quindi all’arco corrispondente) un indice dato dalla seguente formula.</a:t>
            </a:r>
          </a:p>
          <a:p>
            <a:r>
              <a:rPr lang="it-IT" dirty="0"/>
              <a:t>Il massimo serve a renderlo coerente con la terza condizione, quella della </a:t>
            </a:r>
            <a:r>
              <a:rPr lang="it-IT" i="1" dirty="0"/>
              <a:t>split </a:t>
            </a:r>
            <a:r>
              <a:rPr lang="it-IT" i="1" dirty="0" err="1"/>
              <a:t>decomposition</a:t>
            </a:r>
            <a:r>
              <a:rPr lang="it-IT" dirty="0"/>
              <a:t>.</a:t>
            </a:r>
          </a:p>
          <a:p>
            <a:r>
              <a:rPr lang="it-IT" dirty="0"/>
              <a:t>Inoltre andiamo a minimizzare sopra tutte le quaterne separate dallo split in questione. In un certo senso questo indice quantifica la separazione tra le parti dello split, e viene perciò chiamato </a:t>
            </a:r>
            <a:r>
              <a:rPr lang="it-IT" b="1" i="1" dirty="0" err="1"/>
              <a:t>isolation</a:t>
            </a:r>
            <a:r>
              <a:rPr lang="it-IT" b="1" i="1" dirty="0"/>
              <a:t> index</a:t>
            </a:r>
            <a:r>
              <a:rPr lang="it-IT" dirty="0"/>
              <a:t>.</a:t>
            </a:r>
          </a:p>
        </p:txBody>
      </p:sp>
      <p:sp>
        <p:nvSpPr>
          <p:cNvPr id="4" name="Segnaposto numero diapositiva 3"/>
          <p:cNvSpPr>
            <a:spLocks noGrp="1"/>
          </p:cNvSpPr>
          <p:nvPr>
            <p:ph type="sldNum" sz="quarter" idx="5"/>
          </p:nvPr>
        </p:nvSpPr>
        <p:spPr/>
        <p:txBody>
          <a:bodyPr/>
          <a:lstStyle/>
          <a:p>
            <a:fld id="{FB781382-D583-41DB-9687-B297218A6E74}" type="slidenum">
              <a:rPr lang="it-IT" smtClean="0"/>
              <a:t>12</a:t>
            </a:fld>
            <a:endParaRPr lang="it-IT"/>
          </a:p>
        </p:txBody>
      </p:sp>
    </p:spTree>
    <p:extLst>
      <p:ext uri="{BB962C8B-B14F-4D97-AF65-F5344CB8AC3E}">
        <p14:creationId xmlns:p14="http://schemas.microsoft.com/office/powerpoint/2010/main" val="2258347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Questo è quindi il network completo. </a:t>
            </a:r>
          </a:p>
          <a:p>
            <a:r>
              <a:rPr lang="it-IT" dirty="0"/>
              <a:t>A ogni arco viene assegnata come lunghezza l’indice dello split corrispondente. Notare che lo split escluso dalla decomposizione ha indice 0.</a:t>
            </a:r>
          </a:p>
        </p:txBody>
      </p:sp>
      <p:sp>
        <p:nvSpPr>
          <p:cNvPr id="4" name="Segnaposto numero diapositiva 3"/>
          <p:cNvSpPr>
            <a:spLocks noGrp="1"/>
          </p:cNvSpPr>
          <p:nvPr>
            <p:ph type="sldNum" sz="quarter" idx="5"/>
          </p:nvPr>
        </p:nvSpPr>
        <p:spPr/>
        <p:txBody>
          <a:bodyPr/>
          <a:lstStyle/>
          <a:p>
            <a:fld id="{FB781382-D583-41DB-9687-B297218A6E74}" type="slidenum">
              <a:rPr lang="it-IT" smtClean="0"/>
              <a:t>13</a:t>
            </a:fld>
            <a:endParaRPr lang="it-IT"/>
          </a:p>
        </p:txBody>
      </p:sp>
    </p:spTree>
    <p:extLst>
      <p:ext uri="{BB962C8B-B14F-4D97-AF65-F5344CB8AC3E}">
        <p14:creationId xmlns:p14="http://schemas.microsoft.com/office/powerpoint/2010/main" val="647239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Segnaposto note 2"/>
              <p:cNvSpPr>
                <a:spLocks noGrp="1"/>
              </p:cNvSpPr>
              <p:nvPr>
                <p:ph type="body" idx="1"/>
              </p:nvPr>
            </p:nvSpPr>
            <p:spPr/>
            <p:txBody>
              <a:bodyPr/>
              <a:lstStyle/>
              <a:p>
                <a:r>
                  <a:rPr lang="it-IT" dirty="0"/>
                  <a:t>Nello stesso anno, </a:t>
                </a:r>
                <a:r>
                  <a:rPr lang="it-IT" dirty="0" err="1"/>
                  <a:t>Bandelt</a:t>
                </a:r>
                <a:r>
                  <a:rPr lang="it-IT" dirty="0"/>
                  <a:t> e Dress hanno pubblicato un articolo che getta le basi teoriche della </a:t>
                </a:r>
                <a:r>
                  <a:rPr lang="it-IT" i="1" dirty="0"/>
                  <a:t>split </a:t>
                </a:r>
                <a:r>
                  <a:rPr lang="it-IT" i="1" dirty="0" err="1"/>
                  <a:t>decomposition</a:t>
                </a:r>
                <a:r>
                  <a:rPr lang="it-IT" i="1" dirty="0"/>
                  <a:t>.</a:t>
                </a:r>
              </a:p>
              <a:p>
                <a:r>
                  <a:rPr lang="it-IT" dirty="0"/>
                  <a:t>Il risultato centrale della teoria è che una funzione simmetrica qualsiasi può essere decomposta in un termine irriducibile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𝑑</m:t>
                        </m:r>
                      </m:e>
                      <m:sub>
                        <m:r>
                          <a:rPr lang="it-IT" b="0" i="1" smtClean="0">
                            <a:latin typeface="Cambria Math" panose="02040503050406030204" pitchFamily="18" charset="0"/>
                          </a:rPr>
                          <m:t>0</m:t>
                        </m:r>
                      </m:sub>
                    </m:sSub>
                  </m:oMath>
                </a14:m>
                <a:r>
                  <a:rPr lang="it-IT" dirty="0"/>
                  <a:t> (che possiamo interpretare</a:t>
                </a:r>
                <a:r>
                  <a:rPr lang="it-IT" baseline="0" dirty="0"/>
                  <a:t> come rumore</a:t>
                </a:r>
                <a:r>
                  <a:rPr lang="it-IT" dirty="0"/>
                  <a:t>), e un certo numero di fattori</a:t>
                </a:r>
                <a:r>
                  <a:rPr lang="it-IT" baseline="0" dirty="0"/>
                  <a:t>, uno per split, pesati dal corrispondente indice.</a:t>
                </a:r>
              </a:p>
              <a:p>
                <a:r>
                  <a:rPr lang="it-IT" baseline="0" dirty="0"/>
                  <a:t>Questi fattori </a:t>
                </a:r>
                <a14:m>
                  <m:oMath xmlns:m="http://schemas.openxmlformats.org/officeDocument/2006/math">
                    <m:r>
                      <a:rPr lang="it-IT" b="0" i="1" baseline="0" smtClean="0">
                        <a:latin typeface="Cambria Math" panose="02040503050406030204" pitchFamily="18" charset="0"/>
                      </a:rPr>
                      <m:t>𝛿</m:t>
                    </m:r>
                  </m:oMath>
                </a14:m>
                <a:r>
                  <a:rPr lang="it-IT" dirty="0"/>
                  <a:t> sono delle distanze,</a:t>
                </a:r>
                <a:r>
                  <a:rPr lang="it-IT" baseline="0" dirty="0"/>
                  <a:t> chiamate </a:t>
                </a:r>
                <a:r>
                  <a:rPr lang="it-IT" i="1" baseline="0" dirty="0"/>
                  <a:t>split </a:t>
                </a:r>
                <a:r>
                  <a:rPr lang="it-IT" i="1" baseline="0" dirty="0" err="1"/>
                  <a:t>metric</a:t>
                </a:r>
                <a:r>
                  <a:rPr lang="it-IT" baseline="0" dirty="0"/>
                  <a:t>, e in un certo senso sono simili a delle funzioni caratteristiche: infatti valgono 0 sugli elementi che stanno dalla stessa parte dello split, e valgono 1 sugli elementi che sono separati dallo split.</a:t>
                </a:r>
                <a:endParaRPr lang="it-IT" dirty="0"/>
              </a:p>
            </p:txBody>
          </p:sp>
        </mc:Choice>
        <mc:Fallback>
          <p:sp>
            <p:nvSpPr>
              <p:cNvPr id="3" name="Segnaposto note 2"/>
              <p:cNvSpPr>
                <a:spLocks noGrp="1"/>
              </p:cNvSpPr>
              <p:nvPr>
                <p:ph type="body" idx="1"/>
              </p:nvPr>
            </p:nvSpPr>
            <p:spPr/>
            <p:txBody>
              <a:bodyPr/>
              <a:lstStyle/>
              <a:p>
                <a:r>
                  <a:rPr lang="it-IT" dirty="0"/>
                  <a:t>Nello stesso anno, </a:t>
                </a:r>
                <a:r>
                  <a:rPr lang="it-IT" dirty="0" err="1"/>
                  <a:t>Bandelt</a:t>
                </a:r>
                <a:r>
                  <a:rPr lang="it-IT" dirty="0"/>
                  <a:t> e Dress hanno pubblicato un articolo che getta le basi teoriche della </a:t>
                </a:r>
                <a:r>
                  <a:rPr lang="it-IT" i="1" dirty="0"/>
                  <a:t>split </a:t>
                </a:r>
                <a:r>
                  <a:rPr lang="it-IT" i="1" dirty="0" err="1"/>
                  <a:t>decomposition</a:t>
                </a:r>
                <a:r>
                  <a:rPr lang="it-IT" i="1" dirty="0"/>
                  <a:t>.</a:t>
                </a:r>
              </a:p>
              <a:p>
                <a:r>
                  <a:rPr lang="it-IT" dirty="0"/>
                  <a:t>Il risultato centrale della teoria è che una funzione simmetrica qualsiasi può essere decomposta in un termine irriducibile </a:t>
                </a:r>
                <a:r>
                  <a:rPr lang="it-IT" b="0" i="0">
                    <a:latin typeface="Cambria Math" panose="02040503050406030204" pitchFamily="18" charset="0"/>
                  </a:rPr>
                  <a:t>𝑑_0</a:t>
                </a:r>
                <a:r>
                  <a:rPr lang="it-IT" dirty="0"/>
                  <a:t> (che possiamo interpretare</a:t>
                </a:r>
                <a:r>
                  <a:rPr lang="it-IT" baseline="0" dirty="0"/>
                  <a:t> come rumore</a:t>
                </a:r>
                <a:r>
                  <a:rPr lang="it-IT" dirty="0"/>
                  <a:t>), e un certo numero di fattori</a:t>
                </a:r>
                <a:r>
                  <a:rPr lang="it-IT" baseline="0" dirty="0"/>
                  <a:t>, uno per split, pesati dal corrispondente indice.</a:t>
                </a:r>
              </a:p>
              <a:p>
                <a:r>
                  <a:rPr lang="it-IT" baseline="0" dirty="0"/>
                  <a:t>Questi fattori </a:t>
                </a:r>
                <a:r>
                  <a:rPr lang="it-IT" b="0" i="0" baseline="0">
                    <a:latin typeface="Cambria Math" panose="02040503050406030204" pitchFamily="18" charset="0"/>
                  </a:rPr>
                  <a:t>𝛿</a:t>
                </a:r>
                <a:r>
                  <a:rPr lang="it-IT" dirty="0"/>
                  <a:t> sono delle distanze,</a:t>
                </a:r>
                <a:r>
                  <a:rPr lang="it-IT" baseline="0" dirty="0"/>
                  <a:t> chiamate </a:t>
                </a:r>
                <a:r>
                  <a:rPr lang="it-IT" i="1" baseline="0" dirty="0"/>
                  <a:t>split </a:t>
                </a:r>
                <a:r>
                  <a:rPr lang="it-IT" i="1" baseline="0" dirty="0" err="1"/>
                  <a:t>metric</a:t>
                </a:r>
                <a:r>
                  <a:rPr lang="it-IT" baseline="0" dirty="0"/>
                  <a:t>, e in un certo senso sono simili a delle funzioni caratteristiche: infatti valgono 0 sugli elementi che stanno dalla stessa parte dello split, e valgono 1 sugli elementi che sono separati dallo split.</a:t>
                </a:r>
                <a:endParaRPr lang="it-IT" dirty="0"/>
              </a:p>
            </p:txBody>
          </p:sp>
        </mc:Fallback>
      </mc:AlternateContent>
      <p:sp>
        <p:nvSpPr>
          <p:cNvPr id="4" name="Segnaposto numero diapositiva 3"/>
          <p:cNvSpPr>
            <a:spLocks noGrp="1"/>
          </p:cNvSpPr>
          <p:nvPr>
            <p:ph type="sldNum" sz="quarter" idx="5"/>
          </p:nvPr>
        </p:nvSpPr>
        <p:spPr/>
        <p:txBody>
          <a:bodyPr/>
          <a:lstStyle/>
          <a:p>
            <a:fld id="{FB781382-D583-41DB-9687-B297218A6E74}" type="slidenum">
              <a:rPr lang="it-IT" smtClean="0"/>
              <a:t>14</a:t>
            </a:fld>
            <a:endParaRPr lang="it-IT"/>
          </a:p>
        </p:txBody>
      </p:sp>
    </p:spTree>
    <p:extLst>
      <p:ext uri="{BB962C8B-B14F-4D97-AF65-F5344CB8AC3E}">
        <p14:creationId xmlns:p14="http://schemas.microsoft.com/office/powerpoint/2010/main" val="2319830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Possiamo quindi riassumere il metodo della </a:t>
            </a:r>
            <a:r>
              <a:rPr lang="it-IT" i="1" dirty="0"/>
              <a:t>split </a:t>
            </a:r>
            <a:r>
              <a:rPr lang="it-IT" i="1" dirty="0" err="1"/>
              <a:t>decomposition</a:t>
            </a:r>
            <a:r>
              <a:rPr lang="it-IT" i="0" dirty="0"/>
              <a:t> in questo modo: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i="0" dirty="0"/>
              <a:t>viene calcolata la decomposizione della distanza in input (in realtà ci basta calcolare gli indici degli split)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i="0" dirty="0"/>
              <a:t>si scartano gli split che hanno indice 0 e si tengono gli altri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i="0" dirty="0"/>
              <a:t>si costruisce un network a partire da questi split.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it-IT"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it-IT" i="0" dirty="0"/>
              <a:t>Gli split network sono una generalizzazione degli alberi filogenetici, dove archi paralleli corrispondono allo stesso split.</a:t>
            </a:r>
          </a:p>
        </p:txBody>
      </p:sp>
      <p:sp>
        <p:nvSpPr>
          <p:cNvPr id="4" name="Segnaposto numero diapositiva 3"/>
          <p:cNvSpPr>
            <a:spLocks noGrp="1"/>
          </p:cNvSpPr>
          <p:nvPr>
            <p:ph type="sldNum" sz="quarter" idx="5"/>
          </p:nvPr>
        </p:nvSpPr>
        <p:spPr/>
        <p:txBody>
          <a:bodyPr/>
          <a:lstStyle/>
          <a:p>
            <a:fld id="{FB781382-D583-41DB-9687-B297218A6E74}" type="slidenum">
              <a:rPr lang="it-IT" smtClean="0"/>
              <a:t>15</a:t>
            </a:fld>
            <a:endParaRPr lang="it-IT"/>
          </a:p>
        </p:txBody>
      </p:sp>
    </p:spTree>
    <p:extLst>
      <p:ext uri="{BB962C8B-B14F-4D97-AF65-F5344CB8AC3E}">
        <p14:creationId xmlns:p14="http://schemas.microsoft.com/office/powerpoint/2010/main" val="1838617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Questo è il tipo di diagrammi che si possono ottenere.</a:t>
            </a:r>
          </a:p>
        </p:txBody>
      </p:sp>
      <p:sp>
        <p:nvSpPr>
          <p:cNvPr id="4" name="Segnaposto numero diapositiva 3"/>
          <p:cNvSpPr>
            <a:spLocks noGrp="1"/>
          </p:cNvSpPr>
          <p:nvPr>
            <p:ph type="sldNum" sz="quarter" idx="5"/>
          </p:nvPr>
        </p:nvSpPr>
        <p:spPr/>
        <p:txBody>
          <a:bodyPr/>
          <a:lstStyle/>
          <a:p>
            <a:fld id="{FB781382-D583-41DB-9687-B297218A6E74}" type="slidenum">
              <a:rPr lang="it-IT" smtClean="0"/>
              <a:t>16</a:t>
            </a:fld>
            <a:endParaRPr lang="it-IT"/>
          </a:p>
        </p:txBody>
      </p:sp>
    </p:spTree>
    <p:extLst>
      <p:ext uri="{BB962C8B-B14F-4D97-AF65-F5344CB8AC3E}">
        <p14:creationId xmlns:p14="http://schemas.microsoft.com/office/powerpoint/2010/main" val="2959575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 questo punto potrebbe sorgere la domanda: qual è l’interesse nell’ottenere un network? Dopotutto quello che stavamo cercando era un albero, no?</a:t>
            </a:r>
          </a:p>
          <a:p>
            <a:endParaRPr lang="it-IT" dirty="0"/>
          </a:p>
          <a:p>
            <a:r>
              <a:rPr lang="it-IT" dirty="0"/>
              <a:t>Una possibile motivazione è quella che si diceva prima: le distanze con cui abbiamo a che fare sono soggette a rumore; un network ci permette di visualizzare eventuali incoerenze nei dati senza dover sbilanciarci su quale sia il vero albero.</a:t>
            </a:r>
          </a:p>
          <a:p>
            <a:endParaRPr lang="it-IT" dirty="0"/>
          </a:p>
          <a:p>
            <a:r>
              <a:rPr lang="it-IT" dirty="0"/>
              <a:t>Ma c’è una motivazione più profonda: è possibile che il «vero albero» non esista.</a:t>
            </a:r>
          </a:p>
        </p:txBody>
      </p:sp>
      <p:sp>
        <p:nvSpPr>
          <p:cNvPr id="4" name="Segnaposto numero diapositiva 3"/>
          <p:cNvSpPr>
            <a:spLocks noGrp="1"/>
          </p:cNvSpPr>
          <p:nvPr>
            <p:ph type="sldNum" sz="quarter" idx="5"/>
          </p:nvPr>
        </p:nvSpPr>
        <p:spPr/>
        <p:txBody>
          <a:bodyPr/>
          <a:lstStyle/>
          <a:p>
            <a:fld id="{FB781382-D583-41DB-9687-B297218A6E74}" type="slidenum">
              <a:rPr lang="it-IT" smtClean="0"/>
              <a:t>17</a:t>
            </a:fld>
            <a:endParaRPr lang="it-IT"/>
          </a:p>
        </p:txBody>
      </p:sp>
    </p:spTree>
    <p:extLst>
      <p:ext uri="{BB962C8B-B14F-4D97-AF65-F5344CB8AC3E}">
        <p14:creationId xmlns:p14="http://schemas.microsoft.com/office/powerpoint/2010/main" val="1715692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Esiste una serie di fenomeni biologici che permettono la diffusione dei tratti ereditari in modo diverso dal più comune processo di riproduzione, dove c’è una trasmissione verticale di materiale genetico da genitore a prole.</a:t>
            </a:r>
          </a:p>
          <a:p>
            <a:r>
              <a:rPr lang="it-IT" dirty="0"/>
              <a:t>Tra questi ci sono meccanismi di trasferimento genetico orizzontale, comuni nei batteri; riassortimento, in alcuni tipi di virus; ibridazione, in piante e animali; e ricombinazione.</a:t>
            </a:r>
          </a:p>
          <a:p>
            <a:r>
              <a:rPr lang="it-IT" dirty="0"/>
              <a:t>Gli alberi filogenetici non sono adatti a modellare tali meccanismi di </a:t>
            </a:r>
            <a:r>
              <a:rPr lang="it-IT" i="1" dirty="0"/>
              <a:t>evoluzione reticolare</a:t>
            </a:r>
            <a:r>
              <a:rPr lang="it-IT" dirty="0"/>
              <a:t>.</a:t>
            </a:r>
          </a:p>
          <a:p>
            <a:endParaRPr lang="it-IT" dirty="0"/>
          </a:p>
          <a:p>
            <a:r>
              <a:rPr lang="it-IT" dirty="0"/>
              <a:t>Un fenomeno ancora più insidioso è dato dalla possibilità che sequenze diverse diano supporto ad alberi diversi, in particolare discordanti con l’albero al livello delle specie.</a:t>
            </a:r>
          </a:p>
          <a:p>
            <a:r>
              <a:rPr lang="it-IT" dirty="0"/>
              <a:t>Anche in questo caso i network possono aiutare a visualizzare eventuali incompatibilità nei dati.</a:t>
            </a:r>
          </a:p>
        </p:txBody>
      </p:sp>
      <p:sp>
        <p:nvSpPr>
          <p:cNvPr id="4" name="Segnaposto numero diapositiva 3"/>
          <p:cNvSpPr>
            <a:spLocks noGrp="1"/>
          </p:cNvSpPr>
          <p:nvPr>
            <p:ph type="sldNum" sz="quarter" idx="5"/>
          </p:nvPr>
        </p:nvSpPr>
        <p:spPr/>
        <p:txBody>
          <a:bodyPr/>
          <a:lstStyle/>
          <a:p>
            <a:fld id="{FB781382-D583-41DB-9687-B297218A6E74}" type="slidenum">
              <a:rPr lang="it-IT" smtClean="0"/>
              <a:t>18</a:t>
            </a:fld>
            <a:endParaRPr lang="it-IT"/>
          </a:p>
        </p:txBody>
      </p:sp>
    </p:spTree>
    <p:extLst>
      <p:ext uri="{BB962C8B-B14F-4D97-AF65-F5344CB8AC3E}">
        <p14:creationId xmlns:p14="http://schemas.microsoft.com/office/powerpoint/2010/main" val="139885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Voglio concludere con una piccola riflessione.</a:t>
            </a:r>
          </a:p>
          <a:p>
            <a:r>
              <a:rPr lang="it-IT" dirty="0"/>
              <a:t>Come potreste aver intuito, oggi la filogenetica è un settore interdisciplinare a cavallo tra biologia, matematica, informatica.</a:t>
            </a:r>
          </a:p>
          <a:p>
            <a:r>
              <a:rPr lang="it-IT" dirty="0"/>
              <a:t>Potrebbe non essere evidente perché i biologi dovrebbero interessarsi a una teoria astratta riguardo spazi pseudo-metrici, quale è la </a:t>
            </a:r>
            <a:r>
              <a:rPr lang="it-IT" i="1" dirty="0"/>
              <a:t>split </a:t>
            </a:r>
            <a:r>
              <a:rPr lang="it-IT" i="1" dirty="0" err="1"/>
              <a:t>decomposition</a:t>
            </a:r>
            <a:r>
              <a:rPr lang="it-IT" dirty="0"/>
              <a:t>; oppure perché i matematici dovrebbero interessarsi al problema della ricostruzione di alberi filogenetici.</a:t>
            </a:r>
          </a:p>
          <a:p>
            <a:endParaRPr lang="it-IT" dirty="0"/>
          </a:p>
          <a:p>
            <a:r>
              <a:rPr lang="it-IT" dirty="0"/>
              <a:t>In effetti ci sono delle buone ragioni da ambo le parti, per esempio:</a:t>
            </a:r>
          </a:p>
          <a:p>
            <a:pPr marL="171450" indent="-171450">
              <a:buFont typeface="Arial" panose="020B0604020202020204" pitchFamily="34" charset="0"/>
              <a:buChar char="•"/>
            </a:pPr>
            <a:r>
              <a:rPr lang="it-IT" dirty="0"/>
              <a:t>la quantità di dati che abbiamo a disposizione oggi ci forza ad affidarci a metodi di elaborazione automatizzati; pertanto è desiderabile avere garanzie di solidità e robustezza;</a:t>
            </a:r>
          </a:p>
          <a:p>
            <a:pPr marL="171450" indent="-171450">
              <a:buFont typeface="Arial" panose="020B0604020202020204" pitchFamily="34" charset="0"/>
              <a:buChar char="•"/>
            </a:pPr>
            <a:r>
              <a:rPr lang="it-IT" dirty="0"/>
              <a:t>le tecniche filogenetiche (in particolare i metodi basati sulle distanze) sono molto flessibili e trovano applicazione anche fuori dal campo della filogenetica, per esempio epidemiologia, ecologia, medicina, linguistica, filologia, psicologia; è quindi necessario avere una teoria che prescinda dallo specifico campo di applicazione;</a:t>
            </a:r>
          </a:p>
          <a:p>
            <a:pPr marL="171450" indent="-171450">
              <a:buFont typeface="Arial" panose="020B0604020202020204" pitchFamily="34" charset="0"/>
              <a:buChar char="•"/>
            </a:pPr>
            <a:r>
              <a:rPr lang="it-IT" dirty="0"/>
              <a:t>infine affrontare le sfide relative ai problemi proposti dalla filogenetica, dà inspirazione per esplorare nuove aree della matematica.</a:t>
            </a:r>
          </a:p>
        </p:txBody>
      </p:sp>
      <p:sp>
        <p:nvSpPr>
          <p:cNvPr id="4" name="Segnaposto numero diapositiva 3"/>
          <p:cNvSpPr>
            <a:spLocks noGrp="1"/>
          </p:cNvSpPr>
          <p:nvPr>
            <p:ph type="sldNum" sz="quarter" idx="5"/>
          </p:nvPr>
        </p:nvSpPr>
        <p:spPr/>
        <p:txBody>
          <a:bodyPr/>
          <a:lstStyle/>
          <a:p>
            <a:fld id="{FB781382-D583-41DB-9687-B297218A6E74}" type="slidenum">
              <a:rPr lang="it-IT" smtClean="0"/>
              <a:t>19</a:t>
            </a:fld>
            <a:endParaRPr lang="it-IT"/>
          </a:p>
        </p:txBody>
      </p:sp>
    </p:spTree>
    <p:extLst>
      <p:ext uri="{BB962C8B-B14F-4D97-AF65-F5344CB8AC3E}">
        <p14:creationId xmlns:p14="http://schemas.microsoft.com/office/powerpoint/2010/main" val="86151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questo articolo del 2004, Cohen sostiene che la matematica è il nuovo microscopio della biologia, in quanto permette di svelare dei mondi che prima erano invisibili; e d’altro canto, la biologia ha la potenzialità per diventare la nuova fisica per la matematica, per la ricchezza di complessità che i sistemi biologici offrono.</a:t>
            </a:r>
          </a:p>
          <a:p>
            <a:endParaRPr lang="it-IT" dirty="0"/>
          </a:p>
          <a:p>
            <a:r>
              <a:rPr lang="it-IT" dirty="0"/>
              <a:t>E non sto parlando soltanto della matematica applicata. In quest’altro articolo, </a:t>
            </a:r>
            <a:r>
              <a:rPr lang="it-IT" dirty="0" err="1"/>
              <a:t>Sturmfels</a:t>
            </a:r>
            <a:r>
              <a:rPr lang="it-IT" dirty="0"/>
              <a:t> presenta alcuni teoremi inspirati dalla </a:t>
            </a:r>
            <a:r>
              <a:rPr lang="it-IT"/>
              <a:t>biologia in algebra</a:t>
            </a:r>
            <a:r>
              <a:rPr lang="it-IT" dirty="0"/>
              <a:t>, geometria e combinatoria.</a:t>
            </a:r>
          </a:p>
        </p:txBody>
      </p:sp>
      <p:sp>
        <p:nvSpPr>
          <p:cNvPr id="4" name="Segnaposto numero diapositiva 3"/>
          <p:cNvSpPr>
            <a:spLocks noGrp="1"/>
          </p:cNvSpPr>
          <p:nvPr>
            <p:ph type="sldNum" sz="quarter" idx="5"/>
          </p:nvPr>
        </p:nvSpPr>
        <p:spPr/>
        <p:txBody>
          <a:bodyPr/>
          <a:lstStyle/>
          <a:p>
            <a:fld id="{FB781382-D583-41DB-9687-B297218A6E74}" type="slidenum">
              <a:rPr lang="it-IT" smtClean="0"/>
              <a:t>20</a:t>
            </a:fld>
            <a:endParaRPr lang="it-IT"/>
          </a:p>
        </p:txBody>
      </p:sp>
    </p:spTree>
    <p:extLst>
      <p:ext uri="{BB962C8B-B14F-4D97-AF65-F5344CB8AC3E}">
        <p14:creationId xmlns:p14="http://schemas.microsoft.com/office/powerpoint/2010/main" val="344124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Nella filosofia naturale, sulla base di idee di Platone e Aristotele, c’era la concezione che le specie fossero create, fisse e immutabili, e che potessero essere ordinate in una gerarchia in ordine di complessità. L’idea di una </a:t>
            </a:r>
            <a:r>
              <a:rPr lang="it-IT" i="1" dirty="0"/>
              <a:t>scala </a:t>
            </a:r>
            <a:r>
              <a:rPr lang="it-IT" i="1" dirty="0" err="1"/>
              <a:t>naturae</a:t>
            </a:r>
            <a:r>
              <a:rPr lang="it-IT" dirty="0"/>
              <a:t> rimarrà popolare per secoli.</a:t>
            </a:r>
          </a:p>
          <a:p>
            <a:r>
              <a:rPr lang="it-IT" dirty="0"/>
              <a:t>Allo stesso tempo però, esisteva la concezione opposta che le specie potessero cambiare e derivare l’una dall’altra, ma non era chiaro come (o perché) questo potesse essere possibile. È solo nell’800 che vengono proposte delle spiegazioni più precise dei meccanismi che governano i fenomeni evolutivi.</a:t>
            </a:r>
          </a:p>
          <a:p>
            <a:r>
              <a:rPr lang="it-IT" dirty="0"/>
              <a:t>In particolare, si affermerà la teoria dell’evoluzione per mezzo della selezione naturale da parte di Darwin e Wallace.</a:t>
            </a:r>
          </a:p>
        </p:txBody>
      </p:sp>
      <p:sp>
        <p:nvSpPr>
          <p:cNvPr id="4" name="Segnaposto numero diapositiva 3"/>
          <p:cNvSpPr>
            <a:spLocks noGrp="1"/>
          </p:cNvSpPr>
          <p:nvPr>
            <p:ph type="sldNum" sz="quarter" idx="5"/>
          </p:nvPr>
        </p:nvSpPr>
        <p:spPr/>
        <p:txBody>
          <a:bodyPr/>
          <a:lstStyle/>
          <a:p>
            <a:fld id="{FB781382-D583-41DB-9687-B297218A6E74}" type="slidenum">
              <a:rPr lang="it-IT" smtClean="0"/>
              <a:t>2</a:t>
            </a:fld>
            <a:endParaRPr lang="it-IT"/>
          </a:p>
        </p:txBody>
      </p:sp>
    </p:spTree>
    <p:extLst>
      <p:ext uri="{BB962C8B-B14F-4D97-AF65-F5344CB8AC3E}">
        <p14:creationId xmlns:p14="http://schemas.microsoft.com/office/powerpoint/2010/main" val="398330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la proposta della teoria dell’evoluzione, nasce il problema di capire quali sono le relazioni in un gruppo di specie dal punto di vista storico-evolutivo: in particolare, come sono imparentate specie diverse a partire da un antenato comune.</a:t>
            </a:r>
          </a:p>
          <a:p>
            <a:r>
              <a:rPr lang="it-IT" dirty="0"/>
              <a:t>Tipicamente queste relazioni sono rappresentate per mezzo di un albero.</a:t>
            </a:r>
          </a:p>
          <a:p>
            <a:r>
              <a:rPr lang="it-IT" dirty="0"/>
              <a:t>Oltre alla struttura dell’albero i biologi sono interessati a sapere: a quando risalgono le divergenze fra le varie linee evolutive, quali sono i processi coinvolti nella speciazione o nell’evoluzione dei tratti studiati, quali sono le assunzioni richieste per ricostruire correttamente l’albero filogenetico sottostante?</a:t>
            </a:r>
          </a:p>
        </p:txBody>
      </p:sp>
      <p:sp>
        <p:nvSpPr>
          <p:cNvPr id="4" name="Segnaposto numero diapositiva 3"/>
          <p:cNvSpPr>
            <a:spLocks noGrp="1"/>
          </p:cNvSpPr>
          <p:nvPr>
            <p:ph type="sldNum" sz="quarter" idx="5"/>
          </p:nvPr>
        </p:nvSpPr>
        <p:spPr/>
        <p:txBody>
          <a:bodyPr/>
          <a:lstStyle/>
          <a:p>
            <a:fld id="{FB781382-D583-41DB-9687-B297218A6E74}" type="slidenum">
              <a:rPr lang="it-IT" smtClean="0"/>
              <a:t>3</a:t>
            </a:fld>
            <a:endParaRPr lang="it-IT"/>
          </a:p>
        </p:txBody>
      </p:sp>
    </p:spTree>
    <p:extLst>
      <p:ext uri="{BB962C8B-B14F-4D97-AF65-F5344CB8AC3E}">
        <p14:creationId xmlns:p14="http://schemas.microsoft.com/office/powerpoint/2010/main" val="2082351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Inizialmente per rispondere a queste domande ci si basava sul confronto dei tratti fisici, cioè la morfologia e la fisiologia degli organismi.</a:t>
            </a:r>
          </a:p>
          <a:p>
            <a:r>
              <a:rPr lang="it-IT" dirty="0"/>
              <a:t>Dagli anni ‘60-’70, grazie alla biologia molecolare, abbiamo a disposizione dati relativi a sequenze proteiche e genomiche.</a:t>
            </a:r>
          </a:p>
          <a:p>
            <a:endParaRPr lang="it-IT" dirty="0"/>
          </a:p>
          <a:p>
            <a:r>
              <a:rPr lang="it-IT" dirty="0"/>
              <a:t>Ci sono diversi modi di usare queste sequenze per affrontare il problema della ricostruzione filogenetica.</a:t>
            </a:r>
          </a:p>
          <a:p>
            <a:r>
              <a:rPr lang="it-IT" dirty="0"/>
              <a:t>L’approccio che seguiremo è quello dei cosiddetti metodi basati sulle distanze: dopo aver opportunamente allineato le sequenze, associamo a ogni coppia una distanza proporzionale al numero di differenze nelle sequenze.</a:t>
            </a:r>
          </a:p>
        </p:txBody>
      </p:sp>
      <p:sp>
        <p:nvSpPr>
          <p:cNvPr id="4" name="Segnaposto numero diapositiva 3"/>
          <p:cNvSpPr>
            <a:spLocks noGrp="1"/>
          </p:cNvSpPr>
          <p:nvPr>
            <p:ph type="sldNum" sz="quarter" idx="5"/>
          </p:nvPr>
        </p:nvSpPr>
        <p:spPr/>
        <p:txBody>
          <a:bodyPr/>
          <a:lstStyle/>
          <a:p>
            <a:fld id="{FB781382-D583-41DB-9687-B297218A6E74}" type="slidenum">
              <a:rPr lang="it-IT" smtClean="0"/>
              <a:t>4</a:t>
            </a:fld>
            <a:endParaRPr lang="it-IT"/>
          </a:p>
        </p:txBody>
      </p:sp>
    </p:spTree>
    <p:extLst>
      <p:ext uri="{BB962C8B-B14F-4D97-AF65-F5344CB8AC3E}">
        <p14:creationId xmlns:p14="http://schemas.microsoft.com/office/powerpoint/2010/main" val="347379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Quindi il problema può essere enunciato in questo modo: </a:t>
            </a:r>
            <a:r>
              <a:rPr lang="it-IT" sz="1200" dirty="0"/>
              <a:t>a partire da una matrice di distanze, ricostruire l’albero filogenetico che le induce (o una sua approssimazione).</a:t>
            </a:r>
          </a:p>
          <a:p>
            <a:endParaRPr lang="it-IT"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Con albero filogenetico intendiamo un albero (nel senso della teoria dei grafi), dove tutte e sole le foglie sono etichettate da taxa.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 biologi chiamano taxon (plurale taxa) l’unità tassonomica della quale stiamo studiando la storia evolutiva. Questi possono rappresentare una specie, un gruppo di organismi, un individuo o anche un singolo gene.</a:t>
            </a:r>
            <a:endParaRPr lang="it-IT" sz="1200" dirty="0"/>
          </a:p>
        </p:txBody>
      </p:sp>
      <p:sp>
        <p:nvSpPr>
          <p:cNvPr id="4" name="Segnaposto numero diapositiva 3"/>
          <p:cNvSpPr>
            <a:spLocks noGrp="1"/>
          </p:cNvSpPr>
          <p:nvPr>
            <p:ph type="sldNum" sz="quarter" idx="5"/>
          </p:nvPr>
        </p:nvSpPr>
        <p:spPr/>
        <p:txBody>
          <a:bodyPr/>
          <a:lstStyle/>
          <a:p>
            <a:fld id="{FB781382-D583-41DB-9687-B297218A6E74}" type="slidenum">
              <a:rPr lang="it-IT" smtClean="0"/>
              <a:t>5</a:t>
            </a:fld>
            <a:endParaRPr lang="it-IT"/>
          </a:p>
        </p:txBody>
      </p:sp>
    </p:spTree>
    <p:extLst>
      <p:ext uri="{BB962C8B-B14F-4D97-AF65-F5344CB8AC3E}">
        <p14:creationId xmlns:p14="http://schemas.microsoft.com/office/powerpoint/2010/main" val="3176985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it-IT" dirty="0"/>
                  <a:t>Passiamo ora a definire l’oggetto più importante della teoria; questo farà da ponte tra le distanze sull’insieme dei taxa e la rappresentazione grafica.</a:t>
                </a:r>
              </a:p>
              <a:p>
                <a:endParaRPr lang="it-IT" dirty="0"/>
              </a:p>
              <a:p>
                <a:r>
                  <a:rPr lang="it-IT" dirty="0"/>
                  <a:t>Osserviamo che in un albero filogenetico, tagliare un arco qualsiasi produce due componenti connesse. Queste sono date dall’insieme dei taxa che stanno da una parte o dall’altra del taglio.</a:t>
                </a:r>
              </a:p>
              <a:p>
                <a:r>
                  <a:rPr lang="it-IT" dirty="0"/>
                  <a:t>In generale, uno </a:t>
                </a:r>
                <a:r>
                  <a:rPr lang="it-IT" b="1" dirty="0"/>
                  <a:t>split</a:t>
                </a:r>
                <a:r>
                  <a:rPr lang="it-IT" dirty="0"/>
                  <a:t> di un insieme di taxa è semplicemente</a:t>
                </a:r>
                <a:r>
                  <a:rPr lang="it-IT" baseline="0" dirty="0"/>
                  <a:t> una sua bipartizione. Per esempio, </a:t>
                </a:r>
                <a14:m>
                  <m:oMath xmlns:m="http://schemas.openxmlformats.org/officeDocument/2006/math">
                    <m:r>
                      <a:rPr lang="it-IT" i="1" baseline="0" dirty="0" smtClean="0">
                        <a:latin typeface="Cambria Math" panose="02040503050406030204" pitchFamily="18" charset="0"/>
                      </a:rPr>
                      <m:t>𝑢𝑣</m:t>
                    </m:r>
                  </m:oMath>
                </a14:m>
                <a:r>
                  <a:rPr lang="it-IT" dirty="0"/>
                  <a:t> separati da </a:t>
                </a:r>
                <a14:m>
                  <m:oMath xmlns:m="http://schemas.openxmlformats.org/officeDocument/2006/math">
                    <m:r>
                      <a:rPr lang="it-IT" b="0" i="1" smtClean="0">
                        <a:latin typeface="Cambria Math" panose="02040503050406030204" pitchFamily="18" charset="0"/>
                      </a:rPr>
                      <m:t>𝑥𝑦𝑧</m:t>
                    </m:r>
                  </m:oMath>
                </a14:m>
                <a:r>
                  <a:rPr lang="it-IT" dirty="0"/>
                  <a:t>.</a:t>
                </a:r>
              </a:p>
            </p:txBody>
          </p:sp>
        </mc:Choice>
        <mc:Fallback xmlns="">
          <p:sp>
            <p:nvSpPr>
              <p:cNvPr id="3" name="Segnaposto note 2"/>
              <p:cNvSpPr>
                <a:spLocks noGrp="1"/>
              </p:cNvSpPr>
              <p:nvPr>
                <p:ph type="body" idx="1"/>
              </p:nvPr>
            </p:nvSpPr>
            <p:spPr/>
            <p:txBody>
              <a:bodyPr/>
              <a:lstStyle/>
              <a:p>
                <a:r>
                  <a:rPr lang="it-IT" dirty="0"/>
                  <a:t>Passiamo ora a definire l’oggetto più importante della teoria; questo farà da ponte tra le distanze sull’insieme dei taxa e la rappresentazione grafica.</a:t>
                </a:r>
              </a:p>
              <a:p>
                <a:endParaRPr lang="it-IT" dirty="0"/>
              </a:p>
              <a:p>
                <a:r>
                  <a:rPr lang="it-IT" dirty="0"/>
                  <a:t>Osserviamo che in un albero filogenetico, tagliare un arco qualsiasi produce due componenti connesse. Queste sono date dall’insieme dei taxa che stanno da una parte o dall’altra del taglio.</a:t>
                </a:r>
              </a:p>
              <a:p>
                <a:r>
                  <a:rPr lang="it-IT" dirty="0"/>
                  <a:t>In generale, uno </a:t>
                </a:r>
                <a:r>
                  <a:rPr lang="it-IT" b="1" dirty="0"/>
                  <a:t>split</a:t>
                </a:r>
                <a:r>
                  <a:rPr lang="it-IT" dirty="0"/>
                  <a:t> di un insieme di taxa è semplicemente</a:t>
                </a:r>
                <a:r>
                  <a:rPr lang="it-IT" baseline="0" dirty="0"/>
                  <a:t> una sua bipartizione. Per esempio, </a:t>
                </a:r>
                <a:r>
                  <a:rPr lang="it-IT" i="0" baseline="0" dirty="0">
                    <a:latin typeface="Cambria Math" panose="02040503050406030204" pitchFamily="18" charset="0"/>
                  </a:rPr>
                  <a:t>𝑢𝑣</a:t>
                </a:r>
                <a:r>
                  <a:rPr lang="it-IT" dirty="0"/>
                  <a:t> separati da </a:t>
                </a:r>
                <a:r>
                  <a:rPr lang="it-IT" b="0" i="0">
                    <a:latin typeface="Cambria Math" panose="02040503050406030204" pitchFamily="18" charset="0"/>
                  </a:rPr>
                  <a:t>𝑥𝑦𝑧</a:t>
                </a:r>
                <a:r>
                  <a:rPr lang="it-IT" dirty="0"/>
                  <a:t>.</a:t>
                </a:r>
              </a:p>
            </p:txBody>
          </p:sp>
        </mc:Fallback>
      </mc:AlternateContent>
      <p:sp>
        <p:nvSpPr>
          <p:cNvPr id="4" name="Segnaposto numero diapositiva 3"/>
          <p:cNvSpPr>
            <a:spLocks noGrp="1"/>
          </p:cNvSpPr>
          <p:nvPr>
            <p:ph type="sldNum" sz="quarter" idx="5"/>
          </p:nvPr>
        </p:nvSpPr>
        <p:spPr/>
        <p:txBody>
          <a:bodyPr/>
          <a:lstStyle/>
          <a:p>
            <a:fld id="{FB781382-D583-41DB-9687-B297218A6E74}" type="slidenum">
              <a:rPr lang="it-IT" smtClean="0"/>
              <a:t>7</a:t>
            </a:fld>
            <a:endParaRPr lang="it-IT"/>
          </a:p>
        </p:txBody>
      </p:sp>
    </p:spTree>
    <p:extLst>
      <p:ext uri="{BB962C8B-B14F-4D97-AF65-F5344CB8AC3E}">
        <p14:creationId xmlns:p14="http://schemas.microsoft.com/office/powerpoint/2010/main" val="782084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it-IT" sz="3000" dirty="0"/>
                  <a:t>Ci sono due risultati classici che caratterizzano split e alberi.</a:t>
                </a:r>
              </a:p>
              <a:p>
                <a:endParaRPr lang="it-IT" sz="3000" dirty="0"/>
              </a:p>
              <a:p>
                <a:r>
                  <a:rPr lang="it-IT" sz="3000" dirty="0"/>
                  <a:t>Il primo dice che uno split fa parte di un albero se e solo se la distanza indotta soddisfa questa condizione a quattro punti.</a:t>
                </a:r>
              </a:p>
              <a:p>
                <a:r>
                  <a:rPr lang="it-IT" sz="3000" dirty="0"/>
                  <a:t>Per alleggerire la notazione, talvolta ometterò di scrivere la </a:t>
                </a:r>
                <a14:m>
                  <m:oMath xmlns:m="http://schemas.openxmlformats.org/officeDocument/2006/math">
                    <m:r>
                      <a:rPr lang="it-IT" sz="3000" b="0" i="1" smtClean="0">
                        <a:latin typeface="Cambria Math" panose="02040503050406030204" pitchFamily="18" charset="0"/>
                      </a:rPr>
                      <m:t>𝑑</m:t>
                    </m:r>
                  </m:oMath>
                </a14:m>
                <a:r>
                  <a:rPr lang="it-IT" sz="3000" dirty="0"/>
                  <a:t>: quindi </a:t>
                </a:r>
                <a14:m>
                  <m:oMath xmlns:m="http://schemas.openxmlformats.org/officeDocument/2006/math">
                    <m:r>
                      <a:rPr lang="it-IT" sz="3000" b="0" i="1" smtClean="0">
                        <a:latin typeface="Cambria Math" panose="02040503050406030204" pitchFamily="18" charset="0"/>
                      </a:rPr>
                      <m:t>𝑎𝑏</m:t>
                    </m:r>
                  </m:oMath>
                </a14:m>
                <a:r>
                  <a:rPr lang="it-IT" sz="3000" dirty="0"/>
                  <a:t> significa la distanza</a:t>
                </a:r>
                <a:r>
                  <a:rPr lang="it-IT" sz="3000" baseline="0" dirty="0"/>
                  <a:t> tra </a:t>
                </a:r>
                <a14:m>
                  <m:oMath xmlns:m="http://schemas.openxmlformats.org/officeDocument/2006/math">
                    <m:r>
                      <a:rPr lang="it-IT" sz="3000" b="0" i="1" baseline="0" smtClean="0">
                        <a:latin typeface="Cambria Math" panose="02040503050406030204" pitchFamily="18" charset="0"/>
                      </a:rPr>
                      <m:t>𝑎</m:t>
                    </m:r>
                  </m:oMath>
                </a14:m>
                <a:r>
                  <a:rPr lang="it-IT" sz="3000" dirty="0"/>
                  <a:t> e </a:t>
                </a:r>
                <a14:m>
                  <m:oMath xmlns:m="http://schemas.openxmlformats.org/officeDocument/2006/math">
                    <m:r>
                      <a:rPr lang="it-IT" sz="3000" b="0" i="1" smtClean="0">
                        <a:latin typeface="Cambria Math" panose="02040503050406030204" pitchFamily="18" charset="0"/>
                      </a:rPr>
                      <m:t>𝑏</m:t>
                    </m:r>
                  </m:oMath>
                </a14:m>
                <a:r>
                  <a:rPr lang="it-IT" sz="3000" dirty="0"/>
                  <a:t>, e questa è data dalla lunghezza del cammino che va da </a:t>
                </a:r>
                <a14:m>
                  <m:oMath xmlns:m="http://schemas.openxmlformats.org/officeDocument/2006/math">
                    <m:r>
                      <a:rPr lang="it-IT" sz="3000" b="0" i="1" baseline="0" smtClean="0">
                        <a:latin typeface="Cambria Math" panose="02040503050406030204" pitchFamily="18" charset="0"/>
                      </a:rPr>
                      <m:t>𝑎</m:t>
                    </m:r>
                  </m:oMath>
                </a14:m>
                <a:r>
                  <a:rPr lang="it-IT" sz="3000" dirty="0"/>
                  <a:t> a </a:t>
                </a:r>
                <a14:m>
                  <m:oMath xmlns:m="http://schemas.openxmlformats.org/officeDocument/2006/math">
                    <m:r>
                      <a:rPr lang="it-IT" sz="3000" b="0" i="1" smtClean="0">
                        <a:latin typeface="Cambria Math" panose="02040503050406030204" pitchFamily="18" charset="0"/>
                      </a:rPr>
                      <m:t>𝑏</m:t>
                    </m:r>
                  </m:oMath>
                </a14:m>
                <a:r>
                  <a:rPr lang="it-IT" sz="30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3000" dirty="0"/>
                  <a:t>Nell’esempio qui sotto vediamo che lo split che corrisponde all’arco interno,</a:t>
                </a:r>
                <a:r>
                  <a:rPr lang="it-IT" sz="3000" baseline="0" dirty="0"/>
                  <a:t> cioè</a:t>
                </a:r>
                <a:r>
                  <a:rPr lang="it-IT" sz="3000" dirty="0"/>
                  <a:t> </a:t>
                </a:r>
                <a14:m>
                  <m:oMath xmlns:m="http://schemas.openxmlformats.org/officeDocument/2006/math">
                    <m:r>
                      <a:rPr lang="it-IT" sz="3000" b="0" i="1" smtClean="0">
                        <a:latin typeface="Cambria Math" panose="02040503050406030204" pitchFamily="18" charset="0"/>
                      </a:rPr>
                      <m:t>𝑢𝑥</m:t>
                    </m:r>
                    <m:r>
                      <a:rPr lang="it-IT" sz="3000" b="0" i="1" smtClean="0">
                        <a:latin typeface="Cambria Math" panose="02040503050406030204" pitchFamily="18" charset="0"/>
                      </a:rPr>
                      <m:t>|</m:t>
                    </m:r>
                    <m:r>
                      <a:rPr lang="it-IT" sz="3000" b="0" i="1" smtClean="0">
                        <a:latin typeface="Cambria Math" panose="02040503050406030204" pitchFamily="18" charset="0"/>
                      </a:rPr>
                      <m:t>𝑦𝑣</m:t>
                    </m:r>
                  </m:oMath>
                </a14:m>
                <a:r>
                  <a:rPr lang="it-IT" sz="3000" dirty="0"/>
                  <a:t>, soddisfa la condizione: infatti la somma</a:t>
                </a:r>
                <a:r>
                  <a:rPr lang="it-IT" sz="3000" baseline="0" dirty="0"/>
                  <a:t> sulla sinistra è più piccola delle altre due che a loro volta sono uguali tra loro.</a:t>
                </a:r>
                <a:endParaRPr lang="it-IT" sz="3000" dirty="0"/>
              </a:p>
            </p:txBody>
          </p:sp>
        </mc:Choice>
        <mc:Fallback xmlns="">
          <p:sp>
            <p:nvSpPr>
              <p:cNvPr id="3" name="Segnaposto note 2"/>
              <p:cNvSpPr>
                <a:spLocks noGrp="1"/>
              </p:cNvSpPr>
              <p:nvPr>
                <p:ph type="body" idx="1"/>
              </p:nvPr>
            </p:nvSpPr>
            <p:spPr/>
            <p:txBody>
              <a:bodyPr/>
              <a:lstStyle/>
              <a:p>
                <a:r>
                  <a:rPr lang="it-IT" sz="3000" dirty="0"/>
                  <a:t>Ci sono due risultati classici che caratterizzano split e alberi.</a:t>
                </a:r>
              </a:p>
              <a:p>
                <a:endParaRPr lang="it-IT" sz="3000" dirty="0"/>
              </a:p>
              <a:p>
                <a:r>
                  <a:rPr lang="it-IT" sz="3000" dirty="0"/>
                  <a:t>Il primo dice che uno split fa parte di un albero se e solo se la distanza indotta soddisfa questa condizione a quattro punti.</a:t>
                </a:r>
              </a:p>
              <a:p>
                <a:r>
                  <a:rPr lang="it-IT" sz="3000" dirty="0"/>
                  <a:t>Per alleggerire la notazione, talvolta ometterò di scrivere la </a:t>
                </a:r>
                <a:r>
                  <a:rPr lang="it-IT" sz="3000" b="0" i="0">
                    <a:latin typeface="Cambria Math" panose="02040503050406030204" pitchFamily="18" charset="0"/>
                  </a:rPr>
                  <a:t>𝑑</a:t>
                </a:r>
                <a:r>
                  <a:rPr lang="it-IT" sz="3000" dirty="0"/>
                  <a:t>: quindi </a:t>
                </a:r>
                <a:r>
                  <a:rPr lang="it-IT" sz="3000" b="0" i="0">
                    <a:latin typeface="Cambria Math" panose="02040503050406030204" pitchFamily="18" charset="0"/>
                  </a:rPr>
                  <a:t>𝑎𝑏</a:t>
                </a:r>
                <a:r>
                  <a:rPr lang="it-IT" sz="3000" dirty="0"/>
                  <a:t> significa la distanza</a:t>
                </a:r>
                <a:r>
                  <a:rPr lang="it-IT" sz="3000" baseline="0" dirty="0"/>
                  <a:t> tra </a:t>
                </a:r>
                <a:r>
                  <a:rPr lang="it-IT" sz="3000" b="0" i="0" baseline="0">
                    <a:latin typeface="Cambria Math" panose="02040503050406030204" pitchFamily="18" charset="0"/>
                  </a:rPr>
                  <a:t>𝑎</a:t>
                </a:r>
                <a:r>
                  <a:rPr lang="it-IT" sz="3000" dirty="0"/>
                  <a:t> e </a:t>
                </a:r>
                <a:r>
                  <a:rPr lang="it-IT" sz="3000" b="0" i="0">
                    <a:latin typeface="Cambria Math" panose="02040503050406030204" pitchFamily="18" charset="0"/>
                  </a:rPr>
                  <a:t>𝑏</a:t>
                </a:r>
                <a:r>
                  <a:rPr lang="it-IT" sz="3000" dirty="0"/>
                  <a:t>, e questa è data dalla lunghezza del cammino che va da </a:t>
                </a:r>
                <a:r>
                  <a:rPr lang="it-IT" sz="3000" b="0" i="0" baseline="0">
                    <a:latin typeface="Cambria Math" panose="02040503050406030204" pitchFamily="18" charset="0"/>
                  </a:rPr>
                  <a:t>𝑎</a:t>
                </a:r>
                <a:r>
                  <a:rPr lang="it-IT" sz="3000" dirty="0"/>
                  <a:t> a </a:t>
                </a:r>
                <a:r>
                  <a:rPr lang="it-IT" sz="3000" b="0" i="0">
                    <a:latin typeface="Cambria Math" panose="02040503050406030204" pitchFamily="18" charset="0"/>
                  </a:rPr>
                  <a:t>𝑏</a:t>
                </a:r>
                <a:r>
                  <a:rPr lang="it-IT" sz="30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3000" dirty="0"/>
                  <a:t>Nell’esempio qui sotto vediamo che lo split che corrisponde all’arco interno,</a:t>
                </a:r>
                <a:r>
                  <a:rPr lang="it-IT" sz="3000" baseline="0" dirty="0"/>
                  <a:t> cioè</a:t>
                </a:r>
                <a:r>
                  <a:rPr lang="it-IT" sz="3000" dirty="0"/>
                  <a:t> </a:t>
                </a:r>
                <a:r>
                  <a:rPr lang="it-IT" sz="3000" b="0" i="0">
                    <a:latin typeface="Cambria Math" panose="02040503050406030204" pitchFamily="18" charset="0"/>
                  </a:rPr>
                  <a:t>𝑢𝑥|𝑦𝑣</a:t>
                </a:r>
                <a:r>
                  <a:rPr lang="it-IT" sz="3000" dirty="0"/>
                  <a:t>, soddisfa la condizione: infatti la somma</a:t>
                </a:r>
                <a:r>
                  <a:rPr lang="it-IT" sz="3000" baseline="0" dirty="0"/>
                  <a:t> sulla sinistra è più piccola delle altre due che a loro volta sono uguali tra loro.</a:t>
                </a:r>
                <a:endParaRPr lang="it-IT" sz="3000" dirty="0"/>
              </a:p>
            </p:txBody>
          </p:sp>
        </mc:Fallback>
      </mc:AlternateContent>
      <p:sp>
        <p:nvSpPr>
          <p:cNvPr id="4" name="Segnaposto numero diapositiva 3"/>
          <p:cNvSpPr>
            <a:spLocks noGrp="1"/>
          </p:cNvSpPr>
          <p:nvPr>
            <p:ph type="sldNum" sz="quarter" idx="5"/>
          </p:nvPr>
        </p:nvSpPr>
        <p:spPr/>
        <p:txBody>
          <a:bodyPr/>
          <a:lstStyle/>
          <a:p>
            <a:fld id="{FB781382-D583-41DB-9687-B297218A6E74}" type="slidenum">
              <a:rPr lang="it-IT" smtClean="0"/>
              <a:t>8</a:t>
            </a:fld>
            <a:endParaRPr lang="it-IT"/>
          </a:p>
        </p:txBody>
      </p:sp>
    </p:spTree>
    <p:extLst>
      <p:ext uri="{BB962C8B-B14F-4D97-AF65-F5344CB8AC3E}">
        <p14:creationId xmlns:p14="http://schemas.microsoft.com/office/powerpoint/2010/main" val="744483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seconda caratterizzazione è: </a:t>
            </a:r>
            <a:r>
              <a:rPr lang="it-IT" sz="1200" dirty="0"/>
              <a:t>un </a:t>
            </a:r>
            <a:r>
              <a:rPr lang="it-IT" sz="1200" u="sng" dirty="0"/>
              <a:t>insieme</a:t>
            </a:r>
            <a:r>
              <a:rPr lang="it-IT" sz="1200" dirty="0"/>
              <a:t> di split è realizzato da un albero filogenetico se e solo se è </a:t>
            </a:r>
            <a:r>
              <a:rPr lang="it-IT" sz="1200" b="1" dirty="0">
                <a:solidFill>
                  <a:srgbClr val="0070C0"/>
                </a:solidFill>
              </a:rPr>
              <a:t>compatibile.</a:t>
            </a:r>
          </a:p>
          <a:p>
            <a:r>
              <a:rPr lang="it-IT" b="0" dirty="0"/>
              <a:t>Due split sono compatibili se almeno una delle quattro intersezioni nel diagramma è vuota. Un insieme di split è compatibile se tutti i suoi split sono compatibili a due a due.</a:t>
            </a:r>
          </a:p>
        </p:txBody>
      </p:sp>
      <p:sp>
        <p:nvSpPr>
          <p:cNvPr id="4" name="Segnaposto numero diapositiva 3"/>
          <p:cNvSpPr>
            <a:spLocks noGrp="1"/>
          </p:cNvSpPr>
          <p:nvPr>
            <p:ph type="sldNum" sz="quarter" idx="5"/>
          </p:nvPr>
        </p:nvSpPr>
        <p:spPr/>
        <p:txBody>
          <a:bodyPr/>
          <a:lstStyle/>
          <a:p>
            <a:fld id="{FB781382-D583-41DB-9687-B297218A6E74}" type="slidenum">
              <a:rPr lang="it-IT" smtClean="0"/>
              <a:t>9</a:t>
            </a:fld>
            <a:endParaRPr lang="it-IT"/>
          </a:p>
        </p:txBody>
      </p:sp>
    </p:spTree>
    <p:extLst>
      <p:ext uri="{BB962C8B-B14F-4D97-AF65-F5344CB8AC3E}">
        <p14:creationId xmlns:p14="http://schemas.microsoft.com/office/powerpoint/2010/main" val="101411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it-IT" dirty="0"/>
                  <a:t>Ora vogliamo capire come ricostruire l’albero a partire dalle distanze, rappresentate dalle linee azzurre.</a:t>
                </a:r>
              </a:p>
              <a:p>
                <a:r>
                  <a:rPr lang="it-IT" dirty="0"/>
                  <a:t>Lo vediamo con un esempio su 4 elementi.</a:t>
                </a:r>
              </a:p>
              <a:p>
                <a:endParaRPr lang="it-IT" dirty="0"/>
              </a:p>
              <a:p>
                <a:r>
                  <a:rPr lang="it-IT" dirty="0"/>
                  <a:t>Innanzi tutto, dobbiamo capire qual è la forma dell’albero.</a:t>
                </a:r>
              </a:p>
              <a:p>
                <a:r>
                  <a:rPr lang="it-IT" dirty="0"/>
                  <a:t>Su 4 taxa ci sono 3 topologie possibili.</a:t>
                </a:r>
              </a:p>
              <a:p>
                <a:r>
                  <a:rPr lang="it-IT" dirty="0"/>
                  <a:t>Infatti possiamo accoppiare prima i nodi laterali … oppure quelli sopra e sotto … oppure in diagonale.</a:t>
                </a:r>
              </a:p>
              <a:p>
                <a:r>
                  <a:rPr lang="it-IT" dirty="0"/>
                  <a:t>Quindi dobbiamo scegliere tra queste topologie.</a:t>
                </a:r>
              </a:p>
              <a:p>
                <a:endParaRPr lang="it-IT" dirty="0"/>
              </a:p>
              <a:p>
                <a:r>
                  <a:rPr lang="it-IT" dirty="0"/>
                  <a:t>Ora, se </a:t>
                </a:r>
                <a14:m>
                  <m:oMath xmlns:m="http://schemas.openxmlformats.org/officeDocument/2006/math">
                    <m:r>
                      <a:rPr lang="it-IT" b="0" i="1" smtClean="0">
                        <a:latin typeface="Cambria Math" panose="02040503050406030204" pitchFamily="18" charset="0"/>
                      </a:rPr>
                      <m:t>𝑑</m:t>
                    </m:r>
                  </m:oMath>
                </a14:m>
                <a:r>
                  <a:rPr lang="it-IT" dirty="0"/>
                  <a:t> fosse una distanza indotta da un albero basterebbe selezionare gli split che soddisfano la condizione che abbiamo visto prima.</a:t>
                </a:r>
              </a:p>
              <a:p>
                <a:r>
                  <a:rPr lang="it-IT" dirty="0"/>
                  <a:t>Il problema è che, nella pratica, le distanze con cui abbiamo a che fare sono stime derivate in modo empirico e soggette a rumore. Ciò significa che in generale, quella condizione non sarà soddisfatta in modo esatto. Cosa possiamo dire nel caso generale?</a:t>
                </a:r>
              </a:p>
            </p:txBody>
          </p:sp>
        </mc:Choice>
        <mc:Fallback xmlns="">
          <p:sp>
            <p:nvSpPr>
              <p:cNvPr id="3" name="Segnaposto note 2"/>
              <p:cNvSpPr>
                <a:spLocks noGrp="1"/>
              </p:cNvSpPr>
              <p:nvPr>
                <p:ph type="body" idx="1"/>
              </p:nvPr>
            </p:nvSpPr>
            <p:spPr/>
            <p:txBody>
              <a:bodyPr/>
              <a:lstStyle/>
              <a:p>
                <a:r>
                  <a:rPr lang="it-IT" dirty="0"/>
                  <a:t>Ora vogliamo capire come ricostruire l’albero a partire dalle distanze, rappresentate dalle linee azzurre.</a:t>
                </a:r>
              </a:p>
              <a:p>
                <a:r>
                  <a:rPr lang="it-IT" dirty="0"/>
                  <a:t>Lo vediamo con un esempio su 4 elementi.</a:t>
                </a:r>
              </a:p>
              <a:p>
                <a:endParaRPr lang="it-IT" dirty="0"/>
              </a:p>
              <a:p>
                <a:r>
                  <a:rPr lang="it-IT" dirty="0"/>
                  <a:t>Innanzi tutto, dobbiamo capire qual è la forma dell’albero.</a:t>
                </a:r>
              </a:p>
              <a:p>
                <a:r>
                  <a:rPr lang="it-IT" dirty="0"/>
                  <a:t>Su 4 taxa ci sono 3 topologie possibili.</a:t>
                </a:r>
              </a:p>
              <a:p>
                <a:r>
                  <a:rPr lang="it-IT" dirty="0"/>
                  <a:t>Infatti possiamo accoppiare prima i nodi laterali … oppure quelli sopra e sotto … oppure in diagonale.</a:t>
                </a:r>
              </a:p>
              <a:p>
                <a:r>
                  <a:rPr lang="it-IT" dirty="0"/>
                  <a:t>Quindi dobbiamo scegliere tra queste topologie.</a:t>
                </a:r>
              </a:p>
              <a:p>
                <a:endParaRPr lang="it-IT" dirty="0"/>
              </a:p>
              <a:p>
                <a:r>
                  <a:rPr lang="it-IT" dirty="0"/>
                  <a:t>Ora, se </a:t>
                </a:r>
                <a:r>
                  <a:rPr lang="it-IT" b="0" i="0">
                    <a:latin typeface="Cambria Math" panose="02040503050406030204" pitchFamily="18" charset="0"/>
                  </a:rPr>
                  <a:t>𝑑</a:t>
                </a:r>
                <a:r>
                  <a:rPr lang="it-IT" dirty="0"/>
                  <a:t> fosse una distanza indotta da un albero basterebbe selezionare gli split che soddisfano la condizione che abbiamo visto prima.</a:t>
                </a:r>
              </a:p>
              <a:p>
                <a:r>
                  <a:rPr lang="it-IT" dirty="0"/>
                  <a:t>Il problema è che, nella pratica, le distanze con cui abbiamo a che fare sono stime derivate in modo empirico e soggette a rumore. Ciò significa che in generale, quella condizione non sarà soddisfatta in modo esatto. Cosa possiamo dire nel caso generale?</a:t>
                </a:r>
              </a:p>
            </p:txBody>
          </p:sp>
        </mc:Fallback>
      </mc:AlternateContent>
      <p:sp>
        <p:nvSpPr>
          <p:cNvPr id="4" name="Segnaposto numero diapositiva 3"/>
          <p:cNvSpPr>
            <a:spLocks noGrp="1"/>
          </p:cNvSpPr>
          <p:nvPr>
            <p:ph type="sldNum" sz="quarter" idx="5"/>
          </p:nvPr>
        </p:nvSpPr>
        <p:spPr/>
        <p:txBody>
          <a:bodyPr/>
          <a:lstStyle/>
          <a:p>
            <a:fld id="{FB781382-D583-41DB-9687-B297218A6E74}" type="slidenum">
              <a:rPr lang="it-IT" smtClean="0"/>
              <a:t>10</a:t>
            </a:fld>
            <a:endParaRPr lang="it-IT"/>
          </a:p>
        </p:txBody>
      </p:sp>
    </p:spTree>
    <p:extLst>
      <p:ext uri="{BB962C8B-B14F-4D97-AF65-F5344CB8AC3E}">
        <p14:creationId xmlns:p14="http://schemas.microsoft.com/office/powerpoint/2010/main" val="2593022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CC60A9-C341-4BED-F353-4711043840F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4663341-302D-5E6C-FE20-995BB8A00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A6C5936-B751-6C9B-7F47-F061C531FC1D}"/>
              </a:ext>
            </a:extLst>
          </p:cNvPr>
          <p:cNvSpPr>
            <a:spLocks noGrp="1"/>
          </p:cNvSpPr>
          <p:nvPr>
            <p:ph type="dt" sz="half" idx="10"/>
          </p:nvPr>
        </p:nvSpPr>
        <p:spPr/>
        <p:txBody>
          <a:bodyPr/>
          <a:lstStyle/>
          <a:p>
            <a:fld id="{0A815310-4AC9-4A2A-A4AA-E218464C8376}" type="datetimeFigureOut">
              <a:rPr lang="it-IT" smtClean="0"/>
              <a:t>11/07/2024</a:t>
            </a:fld>
            <a:endParaRPr lang="it-IT"/>
          </a:p>
        </p:txBody>
      </p:sp>
      <p:sp>
        <p:nvSpPr>
          <p:cNvPr id="5" name="Segnaposto piè di pagina 4">
            <a:extLst>
              <a:ext uri="{FF2B5EF4-FFF2-40B4-BE49-F238E27FC236}">
                <a16:creationId xmlns:a16="http://schemas.microsoft.com/office/drawing/2014/main" id="{6F101084-B5A9-F7DB-5080-A042A31000B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D2BE42-043E-C885-EF29-2FEA34A6D2F8}"/>
              </a:ext>
            </a:extLst>
          </p:cNvPr>
          <p:cNvSpPr>
            <a:spLocks noGrp="1"/>
          </p:cNvSpPr>
          <p:nvPr>
            <p:ph type="sldNum" sz="quarter" idx="12"/>
          </p:nvPr>
        </p:nvSpPr>
        <p:spPr/>
        <p:txBody>
          <a:bodyPr/>
          <a:lstStyle/>
          <a:p>
            <a:fld id="{956C15F7-E4A9-4673-94E8-85A70C1C602A}" type="slidenum">
              <a:rPr lang="it-IT" smtClean="0"/>
              <a:t>‹N›</a:t>
            </a:fld>
            <a:endParaRPr lang="it-IT"/>
          </a:p>
        </p:txBody>
      </p:sp>
    </p:spTree>
    <p:extLst>
      <p:ext uri="{BB962C8B-B14F-4D97-AF65-F5344CB8AC3E}">
        <p14:creationId xmlns:p14="http://schemas.microsoft.com/office/powerpoint/2010/main" val="293429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4F6945-2985-41EC-C8C2-BEFE4BBC55E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47834D8-CADF-4D20-A17F-96C8E031EFF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925A291-2EE6-7847-8441-5019E9B21239}"/>
              </a:ext>
            </a:extLst>
          </p:cNvPr>
          <p:cNvSpPr>
            <a:spLocks noGrp="1"/>
          </p:cNvSpPr>
          <p:nvPr>
            <p:ph type="dt" sz="half" idx="10"/>
          </p:nvPr>
        </p:nvSpPr>
        <p:spPr/>
        <p:txBody>
          <a:bodyPr/>
          <a:lstStyle/>
          <a:p>
            <a:fld id="{0A815310-4AC9-4A2A-A4AA-E218464C8376}" type="datetimeFigureOut">
              <a:rPr lang="it-IT" smtClean="0"/>
              <a:t>11/07/2024</a:t>
            </a:fld>
            <a:endParaRPr lang="it-IT"/>
          </a:p>
        </p:txBody>
      </p:sp>
      <p:sp>
        <p:nvSpPr>
          <p:cNvPr id="5" name="Segnaposto piè di pagina 4">
            <a:extLst>
              <a:ext uri="{FF2B5EF4-FFF2-40B4-BE49-F238E27FC236}">
                <a16:creationId xmlns:a16="http://schemas.microsoft.com/office/drawing/2014/main" id="{C09FC95F-DF4C-FB2F-0483-F28FCF48575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D313B35-211E-4AFA-816D-C84E70025F17}"/>
              </a:ext>
            </a:extLst>
          </p:cNvPr>
          <p:cNvSpPr>
            <a:spLocks noGrp="1"/>
          </p:cNvSpPr>
          <p:nvPr>
            <p:ph type="sldNum" sz="quarter" idx="12"/>
          </p:nvPr>
        </p:nvSpPr>
        <p:spPr/>
        <p:txBody>
          <a:bodyPr/>
          <a:lstStyle/>
          <a:p>
            <a:fld id="{956C15F7-E4A9-4673-94E8-85A70C1C602A}" type="slidenum">
              <a:rPr lang="it-IT" smtClean="0"/>
              <a:t>‹N›</a:t>
            </a:fld>
            <a:endParaRPr lang="it-IT"/>
          </a:p>
        </p:txBody>
      </p:sp>
    </p:spTree>
    <p:extLst>
      <p:ext uri="{BB962C8B-B14F-4D97-AF65-F5344CB8AC3E}">
        <p14:creationId xmlns:p14="http://schemas.microsoft.com/office/powerpoint/2010/main" val="403277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9FDEDFC-BF48-BE4A-A489-00120F0FA2A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9686EA6-FCC8-73A3-F715-07D3DFBE89E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596EDB8-5ED2-2543-DDAB-5A199C8CEA21}"/>
              </a:ext>
            </a:extLst>
          </p:cNvPr>
          <p:cNvSpPr>
            <a:spLocks noGrp="1"/>
          </p:cNvSpPr>
          <p:nvPr>
            <p:ph type="dt" sz="half" idx="10"/>
          </p:nvPr>
        </p:nvSpPr>
        <p:spPr/>
        <p:txBody>
          <a:bodyPr/>
          <a:lstStyle/>
          <a:p>
            <a:fld id="{0A815310-4AC9-4A2A-A4AA-E218464C8376}" type="datetimeFigureOut">
              <a:rPr lang="it-IT" smtClean="0"/>
              <a:t>11/07/2024</a:t>
            </a:fld>
            <a:endParaRPr lang="it-IT"/>
          </a:p>
        </p:txBody>
      </p:sp>
      <p:sp>
        <p:nvSpPr>
          <p:cNvPr id="5" name="Segnaposto piè di pagina 4">
            <a:extLst>
              <a:ext uri="{FF2B5EF4-FFF2-40B4-BE49-F238E27FC236}">
                <a16:creationId xmlns:a16="http://schemas.microsoft.com/office/drawing/2014/main" id="{8DD3BD97-4641-4D04-C0F2-B6CC38B348D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51A8A4C-D730-653D-5098-86EA83AFB249}"/>
              </a:ext>
            </a:extLst>
          </p:cNvPr>
          <p:cNvSpPr>
            <a:spLocks noGrp="1"/>
          </p:cNvSpPr>
          <p:nvPr>
            <p:ph type="sldNum" sz="quarter" idx="12"/>
          </p:nvPr>
        </p:nvSpPr>
        <p:spPr/>
        <p:txBody>
          <a:bodyPr/>
          <a:lstStyle/>
          <a:p>
            <a:fld id="{956C15F7-E4A9-4673-94E8-85A70C1C602A}" type="slidenum">
              <a:rPr lang="it-IT" smtClean="0"/>
              <a:t>‹N›</a:t>
            </a:fld>
            <a:endParaRPr lang="it-IT"/>
          </a:p>
        </p:txBody>
      </p:sp>
    </p:spTree>
    <p:extLst>
      <p:ext uri="{BB962C8B-B14F-4D97-AF65-F5344CB8AC3E}">
        <p14:creationId xmlns:p14="http://schemas.microsoft.com/office/powerpoint/2010/main" val="377352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F82806-70AC-62F1-FF38-136D2AF09E8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A4FE41B-E6F4-A42B-2A00-DAD8171E260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C2BD543-4DAF-2480-A8E3-3EA50C233F77}"/>
              </a:ext>
            </a:extLst>
          </p:cNvPr>
          <p:cNvSpPr>
            <a:spLocks noGrp="1"/>
          </p:cNvSpPr>
          <p:nvPr>
            <p:ph type="dt" sz="half" idx="10"/>
          </p:nvPr>
        </p:nvSpPr>
        <p:spPr/>
        <p:txBody>
          <a:bodyPr/>
          <a:lstStyle/>
          <a:p>
            <a:fld id="{0A815310-4AC9-4A2A-A4AA-E218464C8376}" type="datetimeFigureOut">
              <a:rPr lang="it-IT" smtClean="0"/>
              <a:t>11/07/2024</a:t>
            </a:fld>
            <a:endParaRPr lang="it-IT"/>
          </a:p>
        </p:txBody>
      </p:sp>
      <p:sp>
        <p:nvSpPr>
          <p:cNvPr id="5" name="Segnaposto piè di pagina 4">
            <a:extLst>
              <a:ext uri="{FF2B5EF4-FFF2-40B4-BE49-F238E27FC236}">
                <a16:creationId xmlns:a16="http://schemas.microsoft.com/office/drawing/2014/main" id="{F51E4C23-4A8B-6483-D15C-0EAAF1B8DC2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84D177A-8B2D-7457-7FB0-5292872F577B}"/>
              </a:ext>
            </a:extLst>
          </p:cNvPr>
          <p:cNvSpPr>
            <a:spLocks noGrp="1"/>
          </p:cNvSpPr>
          <p:nvPr>
            <p:ph type="sldNum" sz="quarter" idx="12"/>
          </p:nvPr>
        </p:nvSpPr>
        <p:spPr/>
        <p:txBody>
          <a:bodyPr/>
          <a:lstStyle/>
          <a:p>
            <a:fld id="{956C15F7-E4A9-4673-94E8-85A70C1C602A}" type="slidenum">
              <a:rPr lang="it-IT" smtClean="0"/>
              <a:t>‹N›</a:t>
            </a:fld>
            <a:endParaRPr lang="it-IT"/>
          </a:p>
        </p:txBody>
      </p:sp>
    </p:spTree>
    <p:extLst>
      <p:ext uri="{BB962C8B-B14F-4D97-AF65-F5344CB8AC3E}">
        <p14:creationId xmlns:p14="http://schemas.microsoft.com/office/powerpoint/2010/main" val="1797649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AEF1B9-6B9A-FE8B-4AF0-19A7769AEC0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521A8DF-D6BA-0BF1-9459-830FC58093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093AE3F-C8B0-21D8-773C-305C1EC479BA}"/>
              </a:ext>
            </a:extLst>
          </p:cNvPr>
          <p:cNvSpPr>
            <a:spLocks noGrp="1"/>
          </p:cNvSpPr>
          <p:nvPr>
            <p:ph type="dt" sz="half" idx="10"/>
          </p:nvPr>
        </p:nvSpPr>
        <p:spPr/>
        <p:txBody>
          <a:bodyPr/>
          <a:lstStyle/>
          <a:p>
            <a:fld id="{0A815310-4AC9-4A2A-A4AA-E218464C8376}" type="datetimeFigureOut">
              <a:rPr lang="it-IT" smtClean="0"/>
              <a:t>11/07/2024</a:t>
            </a:fld>
            <a:endParaRPr lang="it-IT"/>
          </a:p>
        </p:txBody>
      </p:sp>
      <p:sp>
        <p:nvSpPr>
          <p:cNvPr id="5" name="Segnaposto piè di pagina 4">
            <a:extLst>
              <a:ext uri="{FF2B5EF4-FFF2-40B4-BE49-F238E27FC236}">
                <a16:creationId xmlns:a16="http://schemas.microsoft.com/office/drawing/2014/main" id="{95CEA984-93F3-060E-4A27-DBBCA9DD60F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9D4E7B8-2045-BC4F-703B-0868A9C93125}"/>
              </a:ext>
            </a:extLst>
          </p:cNvPr>
          <p:cNvSpPr>
            <a:spLocks noGrp="1"/>
          </p:cNvSpPr>
          <p:nvPr>
            <p:ph type="sldNum" sz="quarter" idx="12"/>
          </p:nvPr>
        </p:nvSpPr>
        <p:spPr/>
        <p:txBody>
          <a:bodyPr/>
          <a:lstStyle/>
          <a:p>
            <a:fld id="{956C15F7-E4A9-4673-94E8-85A70C1C602A}" type="slidenum">
              <a:rPr lang="it-IT" smtClean="0"/>
              <a:t>‹N›</a:t>
            </a:fld>
            <a:endParaRPr lang="it-IT"/>
          </a:p>
        </p:txBody>
      </p:sp>
    </p:spTree>
    <p:extLst>
      <p:ext uri="{BB962C8B-B14F-4D97-AF65-F5344CB8AC3E}">
        <p14:creationId xmlns:p14="http://schemas.microsoft.com/office/powerpoint/2010/main" val="255611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D6F4FA-1814-4942-AF98-C7AB7A71010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CB835AB-B021-CBAA-7D77-84615BDF4EC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6FFE743-1506-7EA6-9F4A-6C676EF337C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EA7CDDC-C5A2-D96F-2A7A-04F474AC4976}"/>
              </a:ext>
            </a:extLst>
          </p:cNvPr>
          <p:cNvSpPr>
            <a:spLocks noGrp="1"/>
          </p:cNvSpPr>
          <p:nvPr>
            <p:ph type="dt" sz="half" idx="10"/>
          </p:nvPr>
        </p:nvSpPr>
        <p:spPr/>
        <p:txBody>
          <a:bodyPr/>
          <a:lstStyle/>
          <a:p>
            <a:fld id="{0A815310-4AC9-4A2A-A4AA-E218464C8376}" type="datetimeFigureOut">
              <a:rPr lang="it-IT" smtClean="0"/>
              <a:t>11/07/2024</a:t>
            </a:fld>
            <a:endParaRPr lang="it-IT"/>
          </a:p>
        </p:txBody>
      </p:sp>
      <p:sp>
        <p:nvSpPr>
          <p:cNvPr id="6" name="Segnaposto piè di pagina 5">
            <a:extLst>
              <a:ext uri="{FF2B5EF4-FFF2-40B4-BE49-F238E27FC236}">
                <a16:creationId xmlns:a16="http://schemas.microsoft.com/office/drawing/2014/main" id="{B4A0BC83-8388-D135-ACCD-5B6CD1A684C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AF5B8EA-A2F6-1EFC-59EC-E8EFC366F63D}"/>
              </a:ext>
            </a:extLst>
          </p:cNvPr>
          <p:cNvSpPr>
            <a:spLocks noGrp="1"/>
          </p:cNvSpPr>
          <p:nvPr>
            <p:ph type="sldNum" sz="quarter" idx="12"/>
          </p:nvPr>
        </p:nvSpPr>
        <p:spPr/>
        <p:txBody>
          <a:bodyPr/>
          <a:lstStyle/>
          <a:p>
            <a:fld id="{956C15F7-E4A9-4673-94E8-85A70C1C602A}" type="slidenum">
              <a:rPr lang="it-IT" smtClean="0"/>
              <a:t>‹N›</a:t>
            </a:fld>
            <a:endParaRPr lang="it-IT"/>
          </a:p>
        </p:txBody>
      </p:sp>
    </p:spTree>
    <p:extLst>
      <p:ext uri="{BB962C8B-B14F-4D97-AF65-F5344CB8AC3E}">
        <p14:creationId xmlns:p14="http://schemas.microsoft.com/office/powerpoint/2010/main" val="261608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867F73-DEC2-4305-2D4C-603769BE14C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F67A274-1483-3EBF-5799-5AB6A72FC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72C7F41-41D4-1A6D-9D88-49BC67149A2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44478A3-CBAF-93A1-5426-016789D154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E10062A-926A-5536-C10C-868BDCB9D7F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7A59652-D092-A042-79A0-AA0A584E09CE}"/>
              </a:ext>
            </a:extLst>
          </p:cNvPr>
          <p:cNvSpPr>
            <a:spLocks noGrp="1"/>
          </p:cNvSpPr>
          <p:nvPr>
            <p:ph type="dt" sz="half" idx="10"/>
          </p:nvPr>
        </p:nvSpPr>
        <p:spPr/>
        <p:txBody>
          <a:bodyPr/>
          <a:lstStyle/>
          <a:p>
            <a:fld id="{0A815310-4AC9-4A2A-A4AA-E218464C8376}" type="datetimeFigureOut">
              <a:rPr lang="it-IT" smtClean="0"/>
              <a:t>11/07/2024</a:t>
            </a:fld>
            <a:endParaRPr lang="it-IT"/>
          </a:p>
        </p:txBody>
      </p:sp>
      <p:sp>
        <p:nvSpPr>
          <p:cNvPr id="8" name="Segnaposto piè di pagina 7">
            <a:extLst>
              <a:ext uri="{FF2B5EF4-FFF2-40B4-BE49-F238E27FC236}">
                <a16:creationId xmlns:a16="http://schemas.microsoft.com/office/drawing/2014/main" id="{757E932E-AC10-3F55-BA44-D18FBCEBF2D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F8A2C6E-995F-64E5-F9DA-DAAC19C550AC}"/>
              </a:ext>
            </a:extLst>
          </p:cNvPr>
          <p:cNvSpPr>
            <a:spLocks noGrp="1"/>
          </p:cNvSpPr>
          <p:nvPr>
            <p:ph type="sldNum" sz="quarter" idx="12"/>
          </p:nvPr>
        </p:nvSpPr>
        <p:spPr/>
        <p:txBody>
          <a:bodyPr/>
          <a:lstStyle/>
          <a:p>
            <a:fld id="{956C15F7-E4A9-4673-94E8-85A70C1C602A}" type="slidenum">
              <a:rPr lang="it-IT" smtClean="0"/>
              <a:t>‹N›</a:t>
            </a:fld>
            <a:endParaRPr lang="it-IT"/>
          </a:p>
        </p:txBody>
      </p:sp>
    </p:spTree>
    <p:extLst>
      <p:ext uri="{BB962C8B-B14F-4D97-AF65-F5344CB8AC3E}">
        <p14:creationId xmlns:p14="http://schemas.microsoft.com/office/powerpoint/2010/main" val="137006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CB6C26-CDCF-3EE0-D477-FC9AF445E34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99D915F-7CB6-CB59-218F-BE1883F89A6C}"/>
              </a:ext>
            </a:extLst>
          </p:cNvPr>
          <p:cNvSpPr>
            <a:spLocks noGrp="1"/>
          </p:cNvSpPr>
          <p:nvPr>
            <p:ph type="dt" sz="half" idx="10"/>
          </p:nvPr>
        </p:nvSpPr>
        <p:spPr/>
        <p:txBody>
          <a:bodyPr/>
          <a:lstStyle/>
          <a:p>
            <a:fld id="{0A815310-4AC9-4A2A-A4AA-E218464C8376}" type="datetimeFigureOut">
              <a:rPr lang="it-IT" smtClean="0"/>
              <a:t>11/07/2024</a:t>
            </a:fld>
            <a:endParaRPr lang="it-IT"/>
          </a:p>
        </p:txBody>
      </p:sp>
      <p:sp>
        <p:nvSpPr>
          <p:cNvPr id="4" name="Segnaposto piè di pagina 3">
            <a:extLst>
              <a:ext uri="{FF2B5EF4-FFF2-40B4-BE49-F238E27FC236}">
                <a16:creationId xmlns:a16="http://schemas.microsoft.com/office/drawing/2014/main" id="{99B11BE5-F338-321E-4D69-534A38A117F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A5D6E61-11F0-687A-7D8A-9D562BB64825}"/>
              </a:ext>
            </a:extLst>
          </p:cNvPr>
          <p:cNvSpPr>
            <a:spLocks noGrp="1"/>
          </p:cNvSpPr>
          <p:nvPr>
            <p:ph type="sldNum" sz="quarter" idx="12"/>
          </p:nvPr>
        </p:nvSpPr>
        <p:spPr/>
        <p:txBody>
          <a:bodyPr/>
          <a:lstStyle/>
          <a:p>
            <a:fld id="{956C15F7-E4A9-4673-94E8-85A70C1C602A}" type="slidenum">
              <a:rPr lang="it-IT" smtClean="0"/>
              <a:t>‹N›</a:t>
            </a:fld>
            <a:endParaRPr lang="it-IT"/>
          </a:p>
        </p:txBody>
      </p:sp>
    </p:spTree>
    <p:extLst>
      <p:ext uri="{BB962C8B-B14F-4D97-AF65-F5344CB8AC3E}">
        <p14:creationId xmlns:p14="http://schemas.microsoft.com/office/powerpoint/2010/main" val="4159949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8EA764E-959A-DE6B-25DC-A6D70ABD513E}"/>
              </a:ext>
            </a:extLst>
          </p:cNvPr>
          <p:cNvSpPr>
            <a:spLocks noGrp="1"/>
          </p:cNvSpPr>
          <p:nvPr>
            <p:ph type="dt" sz="half" idx="10"/>
          </p:nvPr>
        </p:nvSpPr>
        <p:spPr/>
        <p:txBody>
          <a:bodyPr/>
          <a:lstStyle/>
          <a:p>
            <a:fld id="{0A815310-4AC9-4A2A-A4AA-E218464C8376}" type="datetimeFigureOut">
              <a:rPr lang="it-IT" smtClean="0"/>
              <a:t>11/07/2024</a:t>
            </a:fld>
            <a:endParaRPr lang="it-IT"/>
          </a:p>
        </p:txBody>
      </p:sp>
      <p:sp>
        <p:nvSpPr>
          <p:cNvPr id="3" name="Segnaposto piè di pagina 2">
            <a:extLst>
              <a:ext uri="{FF2B5EF4-FFF2-40B4-BE49-F238E27FC236}">
                <a16:creationId xmlns:a16="http://schemas.microsoft.com/office/drawing/2014/main" id="{4F226100-C0AC-1A62-DC88-FE0B5A11615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9CE3D89-67C3-A621-2D3D-9F43061675CA}"/>
              </a:ext>
            </a:extLst>
          </p:cNvPr>
          <p:cNvSpPr>
            <a:spLocks noGrp="1"/>
          </p:cNvSpPr>
          <p:nvPr>
            <p:ph type="sldNum" sz="quarter" idx="12"/>
          </p:nvPr>
        </p:nvSpPr>
        <p:spPr/>
        <p:txBody>
          <a:bodyPr/>
          <a:lstStyle/>
          <a:p>
            <a:fld id="{956C15F7-E4A9-4673-94E8-85A70C1C602A}" type="slidenum">
              <a:rPr lang="it-IT" smtClean="0"/>
              <a:t>‹N›</a:t>
            </a:fld>
            <a:endParaRPr lang="it-IT"/>
          </a:p>
        </p:txBody>
      </p:sp>
    </p:spTree>
    <p:extLst>
      <p:ext uri="{BB962C8B-B14F-4D97-AF65-F5344CB8AC3E}">
        <p14:creationId xmlns:p14="http://schemas.microsoft.com/office/powerpoint/2010/main" val="352188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FF8A70-BC35-32DC-AB6F-F952AC1DF15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A0E92E1-351A-8F11-C21B-AE258F5C6E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13F9D0C-BB28-9DBB-85F7-A668E66F8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71021AB-2F00-8ECF-DE01-E6B07A66639E}"/>
              </a:ext>
            </a:extLst>
          </p:cNvPr>
          <p:cNvSpPr>
            <a:spLocks noGrp="1"/>
          </p:cNvSpPr>
          <p:nvPr>
            <p:ph type="dt" sz="half" idx="10"/>
          </p:nvPr>
        </p:nvSpPr>
        <p:spPr/>
        <p:txBody>
          <a:bodyPr/>
          <a:lstStyle/>
          <a:p>
            <a:fld id="{0A815310-4AC9-4A2A-A4AA-E218464C8376}" type="datetimeFigureOut">
              <a:rPr lang="it-IT" smtClean="0"/>
              <a:t>11/07/2024</a:t>
            </a:fld>
            <a:endParaRPr lang="it-IT"/>
          </a:p>
        </p:txBody>
      </p:sp>
      <p:sp>
        <p:nvSpPr>
          <p:cNvPr id="6" name="Segnaposto piè di pagina 5">
            <a:extLst>
              <a:ext uri="{FF2B5EF4-FFF2-40B4-BE49-F238E27FC236}">
                <a16:creationId xmlns:a16="http://schemas.microsoft.com/office/drawing/2014/main" id="{4FFFBC4A-3C29-6C1C-AA69-C4F833D6617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EE7F006-C967-D245-74AA-18F5A2C27776}"/>
              </a:ext>
            </a:extLst>
          </p:cNvPr>
          <p:cNvSpPr>
            <a:spLocks noGrp="1"/>
          </p:cNvSpPr>
          <p:nvPr>
            <p:ph type="sldNum" sz="quarter" idx="12"/>
          </p:nvPr>
        </p:nvSpPr>
        <p:spPr/>
        <p:txBody>
          <a:bodyPr/>
          <a:lstStyle/>
          <a:p>
            <a:fld id="{956C15F7-E4A9-4673-94E8-85A70C1C602A}" type="slidenum">
              <a:rPr lang="it-IT" smtClean="0"/>
              <a:t>‹N›</a:t>
            </a:fld>
            <a:endParaRPr lang="it-IT"/>
          </a:p>
        </p:txBody>
      </p:sp>
    </p:spTree>
    <p:extLst>
      <p:ext uri="{BB962C8B-B14F-4D97-AF65-F5344CB8AC3E}">
        <p14:creationId xmlns:p14="http://schemas.microsoft.com/office/powerpoint/2010/main" val="407160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2A3C57-71CA-0E84-452E-AEDC5E9131C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42794C2-F28B-33E6-3061-8AD22C62B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5D70DDA-9E7B-919F-EFE5-BDF76B4148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2B75F5F-0250-5E87-386D-52E7F6E33042}"/>
              </a:ext>
            </a:extLst>
          </p:cNvPr>
          <p:cNvSpPr>
            <a:spLocks noGrp="1"/>
          </p:cNvSpPr>
          <p:nvPr>
            <p:ph type="dt" sz="half" idx="10"/>
          </p:nvPr>
        </p:nvSpPr>
        <p:spPr/>
        <p:txBody>
          <a:bodyPr/>
          <a:lstStyle/>
          <a:p>
            <a:fld id="{0A815310-4AC9-4A2A-A4AA-E218464C8376}" type="datetimeFigureOut">
              <a:rPr lang="it-IT" smtClean="0"/>
              <a:t>11/07/2024</a:t>
            </a:fld>
            <a:endParaRPr lang="it-IT"/>
          </a:p>
        </p:txBody>
      </p:sp>
      <p:sp>
        <p:nvSpPr>
          <p:cNvPr id="6" name="Segnaposto piè di pagina 5">
            <a:extLst>
              <a:ext uri="{FF2B5EF4-FFF2-40B4-BE49-F238E27FC236}">
                <a16:creationId xmlns:a16="http://schemas.microsoft.com/office/drawing/2014/main" id="{6E481ED5-91F7-5591-93A1-39D12ACFDCE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7EB7EBB-8295-6BE6-1EA2-1E9DB53A3880}"/>
              </a:ext>
            </a:extLst>
          </p:cNvPr>
          <p:cNvSpPr>
            <a:spLocks noGrp="1"/>
          </p:cNvSpPr>
          <p:nvPr>
            <p:ph type="sldNum" sz="quarter" idx="12"/>
          </p:nvPr>
        </p:nvSpPr>
        <p:spPr/>
        <p:txBody>
          <a:bodyPr/>
          <a:lstStyle/>
          <a:p>
            <a:fld id="{956C15F7-E4A9-4673-94E8-85A70C1C602A}" type="slidenum">
              <a:rPr lang="it-IT" smtClean="0"/>
              <a:t>‹N›</a:t>
            </a:fld>
            <a:endParaRPr lang="it-IT"/>
          </a:p>
        </p:txBody>
      </p:sp>
    </p:spTree>
    <p:extLst>
      <p:ext uri="{BB962C8B-B14F-4D97-AF65-F5344CB8AC3E}">
        <p14:creationId xmlns:p14="http://schemas.microsoft.com/office/powerpoint/2010/main" val="411902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2D7F87C-C00E-F08C-2991-9D90AD0DD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548E77E-CF8B-03E3-64E2-3C4D500BA6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46DA5DB-966A-2686-69BB-27209D3CB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815310-4AC9-4A2A-A4AA-E218464C8376}" type="datetimeFigureOut">
              <a:rPr lang="it-IT" smtClean="0"/>
              <a:t>11/07/2024</a:t>
            </a:fld>
            <a:endParaRPr lang="it-IT"/>
          </a:p>
        </p:txBody>
      </p:sp>
      <p:sp>
        <p:nvSpPr>
          <p:cNvPr id="5" name="Segnaposto piè di pagina 4">
            <a:extLst>
              <a:ext uri="{FF2B5EF4-FFF2-40B4-BE49-F238E27FC236}">
                <a16:creationId xmlns:a16="http://schemas.microsoft.com/office/drawing/2014/main" id="{7BA36D35-5DAD-07F0-37E7-2B8B55D24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9193F766-114B-3F3C-18C3-C109DF8335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6C15F7-E4A9-4673-94E8-85A70C1C602A}" type="slidenum">
              <a:rPr lang="it-IT" smtClean="0"/>
              <a:t>‹N›</a:t>
            </a:fld>
            <a:endParaRPr lang="it-IT"/>
          </a:p>
        </p:txBody>
      </p:sp>
    </p:spTree>
    <p:extLst>
      <p:ext uri="{BB962C8B-B14F-4D97-AF65-F5344CB8AC3E}">
        <p14:creationId xmlns:p14="http://schemas.microsoft.com/office/powerpoint/2010/main" val="2292065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37C820-8EB6-B731-D38E-38991F54504A}"/>
              </a:ext>
            </a:extLst>
          </p:cNvPr>
          <p:cNvSpPr>
            <a:spLocks noGrp="1"/>
          </p:cNvSpPr>
          <p:nvPr>
            <p:ph type="ctrTitle"/>
          </p:nvPr>
        </p:nvSpPr>
        <p:spPr/>
        <p:txBody>
          <a:bodyPr/>
          <a:lstStyle/>
          <a:p>
            <a:r>
              <a:rPr lang="it-IT" dirty="0"/>
              <a:t>Split </a:t>
            </a:r>
            <a:r>
              <a:rPr lang="it-IT" dirty="0" err="1"/>
              <a:t>Decomposition</a:t>
            </a:r>
            <a:endParaRPr lang="it-IT" dirty="0"/>
          </a:p>
        </p:txBody>
      </p:sp>
      <p:sp>
        <p:nvSpPr>
          <p:cNvPr id="3" name="Sottotitolo 2">
            <a:extLst>
              <a:ext uri="{FF2B5EF4-FFF2-40B4-BE49-F238E27FC236}">
                <a16:creationId xmlns:a16="http://schemas.microsoft.com/office/drawing/2014/main" id="{B5E5EDAC-534F-08C6-A4D7-7C636CE59BB5}"/>
              </a:ext>
            </a:extLst>
          </p:cNvPr>
          <p:cNvSpPr>
            <a:spLocks noGrp="1"/>
          </p:cNvSpPr>
          <p:nvPr>
            <p:ph type="subTitle" idx="1"/>
          </p:nvPr>
        </p:nvSpPr>
        <p:spPr/>
        <p:txBody>
          <a:bodyPr/>
          <a:lstStyle/>
          <a:p>
            <a:r>
              <a:rPr lang="en-US" dirty="0"/>
              <a:t>Properties and Algorithms of the Split</a:t>
            </a:r>
          </a:p>
          <a:p>
            <a:r>
              <a:rPr lang="en-US" dirty="0"/>
              <a:t>Decomposition Method in Phylogenetics</a:t>
            </a:r>
            <a:endParaRPr lang="it-IT" dirty="0"/>
          </a:p>
        </p:txBody>
      </p:sp>
    </p:spTree>
    <p:extLst>
      <p:ext uri="{BB962C8B-B14F-4D97-AF65-F5344CB8AC3E}">
        <p14:creationId xmlns:p14="http://schemas.microsoft.com/office/powerpoint/2010/main" val="1290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magine 29" descr="Immagine che contiene diagramma, linea, testo, origami&#10;&#10;Descrizione generata automaticamente">
            <a:extLst>
              <a:ext uri="{FF2B5EF4-FFF2-40B4-BE49-F238E27FC236}">
                <a16:creationId xmlns:a16="http://schemas.microsoft.com/office/drawing/2014/main" id="{F270BEB8-A7C1-1EB7-8013-95946715E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 y="278161"/>
            <a:ext cx="12195250" cy="6300000"/>
          </a:xfrm>
          <a:prstGeom prst="rect">
            <a:avLst/>
          </a:prstGeom>
        </p:spPr>
      </p:pic>
      <p:sp>
        <p:nvSpPr>
          <p:cNvPr id="3" name="Rettangolo 2">
            <a:extLst>
              <a:ext uri="{FF2B5EF4-FFF2-40B4-BE49-F238E27FC236}">
                <a16:creationId xmlns:a16="http://schemas.microsoft.com/office/drawing/2014/main" id="{3A346935-8F8C-F382-ED47-01BBCD2067AA}"/>
              </a:ext>
            </a:extLst>
          </p:cNvPr>
          <p:cNvSpPr/>
          <p:nvPr/>
        </p:nvSpPr>
        <p:spPr>
          <a:xfrm>
            <a:off x="287383" y="3997234"/>
            <a:ext cx="3814354" cy="23643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A872B69A-B50D-DF15-C74B-C587DD506C95}"/>
              </a:ext>
            </a:extLst>
          </p:cNvPr>
          <p:cNvSpPr/>
          <p:nvPr/>
        </p:nvSpPr>
        <p:spPr>
          <a:xfrm>
            <a:off x="4275911" y="3997232"/>
            <a:ext cx="3814354" cy="23643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6F369485-FA4B-BA72-761A-0110B8C9EA09}"/>
              </a:ext>
            </a:extLst>
          </p:cNvPr>
          <p:cNvSpPr/>
          <p:nvPr/>
        </p:nvSpPr>
        <p:spPr>
          <a:xfrm>
            <a:off x="8170817" y="3997232"/>
            <a:ext cx="3814354" cy="23643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7939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FA1FBB10-2056-6998-62DC-21C3C2B7E179}"/>
                  </a:ext>
                </a:extLst>
              </p:cNvPr>
              <p:cNvSpPr txBox="1"/>
              <p:nvPr/>
            </p:nvSpPr>
            <p:spPr>
              <a:xfrm>
                <a:off x="1540532" y="958870"/>
                <a:ext cx="6707370" cy="7848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it-IT" sz="3000" b="0" i="1" smtClean="0">
                          <a:solidFill>
                            <a:schemeClr val="tx1"/>
                          </a:solidFill>
                          <a:latin typeface="Cambria Math" panose="02040503050406030204" pitchFamily="18" charset="0"/>
                        </a:rPr>
                        <m:t>𝑎</m:t>
                      </m:r>
                      <m:sSup>
                        <m:sSupPr>
                          <m:ctrlPr>
                            <a:rPr lang="it-IT" sz="3000" b="0" i="1" smtClean="0">
                              <a:solidFill>
                                <a:schemeClr val="tx1"/>
                              </a:solidFill>
                              <a:latin typeface="Cambria Math" panose="02040503050406030204" pitchFamily="18" charset="0"/>
                            </a:rPr>
                          </m:ctrlPr>
                        </m:sSupPr>
                        <m:e>
                          <m:r>
                            <a:rPr lang="it-IT" sz="3000" b="0" i="1" smtClean="0">
                              <a:solidFill>
                                <a:schemeClr val="tx1"/>
                              </a:solidFill>
                              <a:latin typeface="Cambria Math" panose="02040503050406030204" pitchFamily="18" charset="0"/>
                            </a:rPr>
                            <m:t>𝑎</m:t>
                          </m:r>
                        </m:e>
                        <m:sup>
                          <m:r>
                            <a:rPr lang="it-IT" sz="3000" b="0" i="1" smtClean="0">
                              <a:solidFill>
                                <a:schemeClr val="tx1"/>
                              </a:solidFill>
                              <a:latin typeface="Cambria Math" panose="02040503050406030204" pitchFamily="18" charset="0"/>
                            </a:rPr>
                            <m:t>′</m:t>
                          </m:r>
                        </m:sup>
                      </m:sSup>
                      <m:r>
                        <a:rPr lang="it-IT" sz="3000" b="0" i="1" smtClean="0">
                          <a:solidFill>
                            <a:schemeClr val="tx1"/>
                          </a:solidFill>
                          <a:latin typeface="Cambria Math" panose="02040503050406030204" pitchFamily="18" charset="0"/>
                        </a:rPr>
                        <m:t>+</m:t>
                      </m:r>
                      <m:r>
                        <a:rPr lang="it-IT" sz="3000" b="0" i="1" smtClean="0">
                          <a:solidFill>
                            <a:schemeClr val="tx1"/>
                          </a:solidFill>
                          <a:latin typeface="Cambria Math" panose="02040503050406030204" pitchFamily="18" charset="0"/>
                        </a:rPr>
                        <m:t>𝑏</m:t>
                      </m:r>
                      <m:sSup>
                        <m:sSupPr>
                          <m:ctrlPr>
                            <a:rPr lang="it-IT" sz="3000" b="0" i="1" smtClean="0">
                              <a:solidFill>
                                <a:schemeClr val="tx1"/>
                              </a:solidFill>
                              <a:latin typeface="Cambria Math" panose="02040503050406030204" pitchFamily="18" charset="0"/>
                            </a:rPr>
                          </m:ctrlPr>
                        </m:sSupPr>
                        <m:e>
                          <m:r>
                            <a:rPr lang="it-IT" sz="3000" b="0" i="1" smtClean="0">
                              <a:solidFill>
                                <a:schemeClr val="tx1"/>
                              </a:solidFill>
                              <a:latin typeface="Cambria Math" panose="02040503050406030204" pitchFamily="18" charset="0"/>
                            </a:rPr>
                            <m:t>𝑏</m:t>
                          </m:r>
                        </m:e>
                        <m:sup>
                          <m:r>
                            <a:rPr lang="it-IT" sz="3000" b="0" i="1" smtClean="0">
                              <a:solidFill>
                                <a:schemeClr val="tx1"/>
                              </a:solidFill>
                              <a:latin typeface="Cambria Math" panose="02040503050406030204" pitchFamily="18" charset="0"/>
                            </a:rPr>
                            <m:t>′</m:t>
                          </m:r>
                        </m:sup>
                      </m:sSup>
                      <m:r>
                        <a:rPr lang="it-IT" sz="3000" b="0" i="1" smtClean="0">
                          <a:solidFill>
                            <a:schemeClr val="tx1"/>
                          </a:solidFill>
                          <a:latin typeface="Cambria Math" panose="02040503050406030204" pitchFamily="18" charset="0"/>
                        </a:rPr>
                        <m:t>&lt;</m:t>
                      </m:r>
                      <m:r>
                        <a:rPr lang="it-IT" sz="3000" b="0" i="1" smtClean="0">
                          <a:solidFill>
                            <a:schemeClr val="tx1"/>
                          </a:solidFill>
                          <a:latin typeface="Cambria Math" panose="02040503050406030204" pitchFamily="18" charset="0"/>
                        </a:rPr>
                        <m:t>𝑎𝑏</m:t>
                      </m:r>
                      <m:r>
                        <a:rPr lang="it-IT" sz="3000" b="0" i="1" smtClean="0">
                          <a:solidFill>
                            <a:schemeClr val="tx1"/>
                          </a:solidFill>
                          <a:latin typeface="Cambria Math" panose="02040503050406030204" pitchFamily="18" charset="0"/>
                        </a:rPr>
                        <m:t>+</m:t>
                      </m:r>
                      <m:sSup>
                        <m:sSupPr>
                          <m:ctrlPr>
                            <a:rPr lang="it-IT" sz="3000" b="0" i="1" smtClean="0">
                              <a:solidFill>
                                <a:schemeClr val="tx1"/>
                              </a:solidFill>
                              <a:latin typeface="Cambria Math" panose="02040503050406030204" pitchFamily="18" charset="0"/>
                            </a:rPr>
                          </m:ctrlPr>
                        </m:sSupPr>
                        <m:e>
                          <m:r>
                            <a:rPr lang="it-IT" sz="3000" b="0" i="1" smtClean="0">
                              <a:solidFill>
                                <a:schemeClr val="tx1"/>
                              </a:solidFill>
                              <a:latin typeface="Cambria Math" panose="02040503050406030204" pitchFamily="18" charset="0"/>
                            </a:rPr>
                            <m:t>𝑎</m:t>
                          </m:r>
                        </m:e>
                        <m:sup>
                          <m:r>
                            <a:rPr lang="it-IT" sz="3000" b="0" i="1" smtClean="0">
                              <a:solidFill>
                                <a:schemeClr val="tx1"/>
                              </a:solidFill>
                              <a:latin typeface="Cambria Math" panose="02040503050406030204" pitchFamily="18" charset="0"/>
                            </a:rPr>
                            <m:t>′</m:t>
                          </m:r>
                        </m:sup>
                      </m:sSup>
                      <m:sSup>
                        <m:sSupPr>
                          <m:ctrlPr>
                            <a:rPr lang="it-IT" sz="3000" b="0" i="1" smtClean="0">
                              <a:solidFill>
                                <a:schemeClr val="tx1"/>
                              </a:solidFill>
                              <a:latin typeface="Cambria Math" panose="02040503050406030204" pitchFamily="18" charset="0"/>
                            </a:rPr>
                          </m:ctrlPr>
                        </m:sSupPr>
                        <m:e>
                          <m:r>
                            <a:rPr lang="it-IT" sz="3000" b="0" i="1" smtClean="0">
                              <a:solidFill>
                                <a:schemeClr val="tx1"/>
                              </a:solidFill>
                              <a:latin typeface="Cambria Math" panose="02040503050406030204" pitchFamily="18" charset="0"/>
                            </a:rPr>
                            <m:t>𝑏</m:t>
                          </m:r>
                        </m:e>
                        <m:sup>
                          <m:r>
                            <a:rPr lang="it-IT" sz="3000" b="0" i="1" smtClean="0">
                              <a:solidFill>
                                <a:schemeClr val="tx1"/>
                              </a:solidFill>
                              <a:latin typeface="Cambria Math" panose="02040503050406030204" pitchFamily="18" charset="0"/>
                            </a:rPr>
                            <m:t>′</m:t>
                          </m:r>
                        </m:sup>
                      </m:sSup>
                      <m:r>
                        <a:rPr lang="it-IT" sz="3000" b="0" i="1" smtClean="0">
                          <a:solidFill>
                            <a:schemeClr val="tx1"/>
                          </a:solidFill>
                          <a:latin typeface="Cambria Math" panose="02040503050406030204" pitchFamily="18" charset="0"/>
                        </a:rPr>
                        <m:t>=</m:t>
                      </m:r>
                      <m:r>
                        <a:rPr lang="it-IT" sz="3000" b="0" i="1" smtClean="0">
                          <a:solidFill>
                            <a:schemeClr val="tx1"/>
                          </a:solidFill>
                          <a:latin typeface="Cambria Math" panose="02040503050406030204" pitchFamily="18" charset="0"/>
                        </a:rPr>
                        <m:t>𝑎</m:t>
                      </m:r>
                      <m:sSup>
                        <m:sSupPr>
                          <m:ctrlPr>
                            <a:rPr lang="it-IT" sz="3000" b="0" i="1" smtClean="0">
                              <a:solidFill>
                                <a:schemeClr val="tx1"/>
                              </a:solidFill>
                              <a:latin typeface="Cambria Math" panose="02040503050406030204" pitchFamily="18" charset="0"/>
                            </a:rPr>
                          </m:ctrlPr>
                        </m:sSupPr>
                        <m:e>
                          <m:r>
                            <a:rPr lang="it-IT" sz="3000" b="0" i="1" smtClean="0">
                              <a:solidFill>
                                <a:schemeClr val="tx1"/>
                              </a:solidFill>
                              <a:latin typeface="Cambria Math" panose="02040503050406030204" pitchFamily="18" charset="0"/>
                            </a:rPr>
                            <m:t>𝑏</m:t>
                          </m:r>
                        </m:e>
                        <m:sup>
                          <m:r>
                            <a:rPr lang="it-IT" sz="3000" b="0" i="1" smtClean="0">
                              <a:solidFill>
                                <a:schemeClr val="tx1"/>
                              </a:solidFill>
                              <a:latin typeface="Cambria Math" panose="02040503050406030204" pitchFamily="18" charset="0"/>
                            </a:rPr>
                            <m:t>′</m:t>
                          </m:r>
                        </m:sup>
                      </m:sSup>
                      <m:r>
                        <a:rPr lang="it-IT" sz="3000" b="0" i="1" smtClean="0">
                          <a:solidFill>
                            <a:schemeClr val="tx1"/>
                          </a:solidFill>
                          <a:latin typeface="Cambria Math" panose="02040503050406030204" pitchFamily="18" charset="0"/>
                        </a:rPr>
                        <m:t>+</m:t>
                      </m:r>
                      <m:sSup>
                        <m:sSupPr>
                          <m:ctrlPr>
                            <a:rPr lang="it-IT" sz="3000" b="0" i="1" smtClean="0">
                              <a:solidFill>
                                <a:schemeClr val="tx1"/>
                              </a:solidFill>
                              <a:latin typeface="Cambria Math" panose="02040503050406030204" pitchFamily="18" charset="0"/>
                            </a:rPr>
                          </m:ctrlPr>
                        </m:sSupPr>
                        <m:e>
                          <m:r>
                            <a:rPr lang="it-IT" sz="3000" b="0" i="1" smtClean="0">
                              <a:solidFill>
                                <a:schemeClr val="tx1"/>
                              </a:solidFill>
                              <a:latin typeface="Cambria Math" panose="02040503050406030204" pitchFamily="18" charset="0"/>
                            </a:rPr>
                            <m:t>𝑎</m:t>
                          </m:r>
                        </m:e>
                        <m:sup>
                          <m:r>
                            <a:rPr lang="it-IT" sz="3000" b="0" i="1" smtClean="0">
                              <a:solidFill>
                                <a:schemeClr val="tx1"/>
                              </a:solidFill>
                              <a:latin typeface="Cambria Math" panose="02040503050406030204" pitchFamily="18" charset="0"/>
                            </a:rPr>
                            <m:t>′</m:t>
                          </m:r>
                        </m:sup>
                      </m:sSup>
                      <m:r>
                        <a:rPr lang="it-IT" sz="3000" b="0" i="1" smtClean="0">
                          <a:solidFill>
                            <a:schemeClr val="tx1"/>
                          </a:solidFill>
                          <a:latin typeface="Cambria Math" panose="02040503050406030204" pitchFamily="18" charset="0"/>
                        </a:rPr>
                        <m:t>𝑏</m:t>
                      </m:r>
                    </m:oMath>
                  </m:oMathPara>
                </a14:m>
                <a:endParaRPr lang="it-IT" sz="3000" dirty="0">
                  <a:solidFill>
                    <a:schemeClr val="tx1"/>
                  </a:solidFill>
                </a:endParaRPr>
              </a:p>
            </p:txBody>
          </p:sp>
        </mc:Choice>
        <mc:Fallback xmlns="">
          <p:sp>
            <p:nvSpPr>
              <p:cNvPr id="5" name="CasellaDiTesto 4">
                <a:extLst>
                  <a:ext uri="{FF2B5EF4-FFF2-40B4-BE49-F238E27FC236}">
                    <a16:creationId xmlns:a16="http://schemas.microsoft.com/office/drawing/2014/main" id="{FA1FBB10-2056-6998-62DC-21C3C2B7E179}"/>
                  </a:ext>
                </a:extLst>
              </p:cNvPr>
              <p:cNvSpPr txBox="1">
                <a:spLocks noRot="1" noChangeAspect="1" noMove="1" noResize="1" noEditPoints="1" noAdjustHandles="1" noChangeArrowheads="1" noChangeShapeType="1" noTextEdit="1"/>
              </p:cNvSpPr>
              <p:nvPr/>
            </p:nvSpPr>
            <p:spPr>
              <a:xfrm>
                <a:off x="1540532" y="958870"/>
                <a:ext cx="6707370" cy="784830"/>
              </a:xfrm>
              <a:prstGeom prst="rect">
                <a:avLst/>
              </a:prstGeom>
              <a:blipFill>
                <a:blip r:embed="rId3"/>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97B4B4BF-87B5-117D-84CF-192E9E4E3B91}"/>
                  </a:ext>
                </a:extLst>
              </p:cNvPr>
              <p:cNvSpPr txBox="1"/>
              <p:nvPr/>
            </p:nvSpPr>
            <p:spPr>
              <a:xfrm>
                <a:off x="1540532" y="2670229"/>
                <a:ext cx="6707370" cy="147732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it-IT" sz="3000" b="0" i="1" smtClean="0">
                          <a:solidFill>
                            <a:schemeClr val="tx1"/>
                          </a:solidFill>
                          <a:latin typeface="Cambria Math" panose="02040503050406030204" pitchFamily="18" charset="0"/>
                        </a:rPr>
                        <m:t>𝑎</m:t>
                      </m:r>
                      <m:sSup>
                        <m:sSupPr>
                          <m:ctrlPr>
                            <a:rPr lang="it-IT" sz="3000" b="0" i="1" smtClean="0">
                              <a:solidFill>
                                <a:schemeClr val="tx1"/>
                              </a:solidFill>
                              <a:latin typeface="Cambria Math" panose="02040503050406030204" pitchFamily="18" charset="0"/>
                            </a:rPr>
                          </m:ctrlPr>
                        </m:sSupPr>
                        <m:e>
                          <m:r>
                            <a:rPr lang="it-IT" sz="3000" b="0" i="1" smtClean="0">
                              <a:solidFill>
                                <a:schemeClr val="tx1"/>
                              </a:solidFill>
                              <a:latin typeface="Cambria Math" panose="02040503050406030204" pitchFamily="18" charset="0"/>
                            </a:rPr>
                            <m:t>𝑎</m:t>
                          </m:r>
                        </m:e>
                        <m:sup>
                          <m:r>
                            <a:rPr lang="it-IT" sz="3000" b="0" i="1" smtClean="0">
                              <a:solidFill>
                                <a:schemeClr val="tx1"/>
                              </a:solidFill>
                              <a:latin typeface="Cambria Math" panose="02040503050406030204" pitchFamily="18" charset="0"/>
                            </a:rPr>
                            <m:t>′</m:t>
                          </m:r>
                        </m:sup>
                      </m:sSup>
                      <m:r>
                        <a:rPr lang="it-IT" sz="3000" b="0" i="1" smtClean="0">
                          <a:solidFill>
                            <a:schemeClr val="tx1"/>
                          </a:solidFill>
                          <a:latin typeface="Cambria Math" panose="02040503050406030204" pitchFamily="18" charset="0"/>
                        </a:rPr>
                        <m:t>+</m:t>
                      </m:r>
                      <m:r>
                        <a:rPr lang="it-IT" sz="3000" b="0" i="1" smtClean="0">
                          <a:solidFill>
                            <a:schemeClr val="tx1"/>
                          </a:solidFill>
                          <a:latin typeface="Cambria Math" panose="02040503050406030204" pitchFamily="18" charset="0"/>
                        </a:rPr>
                        <m:t>𝑏</m:t>
                      </m:r>
                      <m:sSup>
                        <m:sSupPr>
                          <m:ctrlPr>
                            <a:rPr lang="it-IT" sz="3000" b="0" i="1" smtClean="0">
                              <a:solidFill>
                                <a:schemeClr val="tx1"/>
                              </a:solidFill>
                              <a:latin typeface="Cambria Math" panose="02040503050406030204" pitchFamily="18" charset="0"/>
                            </a:rPr>
                          </m:ctrlPr>
                        </m:sSupPr>
                        <m:e>
                          <m:r>
                            <a:rPr lang="it-IT" sz="3000" b="0" i="1" smtClean="0">
                              <a:solidFill>
                                <a:schemeClr val="tx1"/>
                              </a:solidFill>
                              <a:latin typeface="Cambria Math" panose="02040503050406030204" pitchFamily="18" charset="0"/>
                            </a:rPr>
                            <m:t>𝑏</m:t>
                          </m:r>
                        </m:e>
                        <m:sup>
                          <m:r>
                            <a:rPr lang="it-IT" sz="3000" b="0" i="1" smtClean="0">
                              <a:solidFill>
                                <a:schemeClr val="tx1"/>
                              </a:solidFill>
                              <a:latin typeface="Cambria Math" panose="02040503050406030204" pitchFamily="18" charset="0"/>
                            </a:rPr>
                            <m:t>′</m:t>
                          </m:r>
                        </m:sup>
                      </m:sSup>
                      <m:r>
                        <a:rPr lang="it-IT" sz="3000" b="0" i="1" smtClean="0">
                          <a:solidFill>
                            <a:schemeClr val="tx1"/>
                          </a:solidFill>
                          <a:latin typeface="Cambria Math" panose="02040503050406030204" pitchFamily="18" charset="0"/>
                        </a:rPr>
                        <m:t>&lt;    </m:t>
                      </m:r>
                      <m:m>
                        <m:mPr>
                          <m:mcs>
                            <m:mc>
                              <m:mcPr>
                                <m:count m:val="2"/>
                                <m:mcJc m:val="center"/>
                              </m:mcPr>
                            </m:mc>
                          </m:mcs>
                          <m:ctrlPr>
                            <a:rPr lang="it-IT" sz="3000" b="0" i="1" smtClean="0">
                              <a:solidFill>
                                <a:schemeClr val="tx1"/>
                              </a:solidFill>
                              <a:latin typeface="Cambria Math" panose="02040503050406030204" pitchFamily="18" charset="0"/>
                            </a:rPr>
                          </m:ctrlPr>
                        </m:mPr>
                        <m:mr>
                          <m:e>
                            <m:r>
                              <a:rPr lang="it-IT" sz="3000" i="1">
                                <a:solidFill>
                                  <a:schemeClr val="tx1"/>
                                </a:solidFill>
                                <a:latin typeface="Cambria Math" panose="02040503050406030204" pitchFamily="18" charset="0"/>
                              </a:rPr>
                              <m:t>𝑎𝑏</m:t>
                            </m:r>
                            <m:r>
                              <a:rPr lang="it-IT" sz="3000" i="1">
                                <a:solidFill>
                                  <a:schemeClr val="tx1"/>
                                </a:solidFill>
                                <a:latin typeface="Cambria Math" panose="02040503050406030204" pitchFamily="18" charset="0"/>
                              </a:rPr>
                              <m:t>+</m:t>
                            </m:r>
                            <m:sSup>
                              <m:sSupPr>
                                <m:ctrlPr>
                                  <a:rPr lang="it-IT" sz="3000" i="1">
                                    <a:solidFill>
                                      <a:schemeClr val="tx1"/>
                                    </a:solidFill>
                                    <a:latin typeface="Cambria Math" panose="02040503050406030204" pitchFamily="18" charset="0"/>
                                  </a:rPr>
                                </m:ctrlPr>
                              </m:sSupPr>
                              <m:e>
                                <m:r>
                                  <a:rPr lang="it-IT" sz="3000" i="1">
                                    <a:solidFill>
                                      <a:schemeClr val="tx1"/>
                                    </a:solidFill>
                                    <a:latin typeface="Cambria Math" panose="02040503050406030204" pitchFamily="18" charset="0"/>
                                  </a:rPr>
                                  <m:t>𝑎</m:t>
                                </m:r>
                              </m:e>
                              <m:sup>
                                <m:r>
                                  <a:rPr lang="it-IT" sz="3000" i="1">
                                    <a:solidFill>
                                      <a:schemeClr val="tx1"/>
                                    </a:solidFill>
                                    <a:latin typeface="Cambria Math" panose="02040503050406030204" pitchFamily="18" charset="0"/>
                                  </a:rPr>
                                  <m:t>′</m:t>
                                </m:r>
                              </m:sup>
                            </m:sSup>
                            <m:sSup>
                              <m:sSupPr>
                                <m:ctrlPr>
                                  <a:rPr lang="it-IT" sz="3000" i="1">
                                    <a:solidFill>
                                      <a:schemeClr val="tx1"/>
                                    </a:solidFill>
                                    <a:latin typeface="Cambria Math" panose="02040503050406030204" pitchFamily="18" charset="0"/>
                                  </a:rPr>
                                </m:ctrlPr>
                              </m:sSupPr>
                              <m:e>
                                <m:r>
                                  <a:rPr lang="it-IT" sz="3000" i="1">
                                    <a:solidFill>
                                      <a:schemeClr val="tx1"/>
                                    </a:solidFill>
                                    <a:latin typeface="Cambria Math" panose="02040503050406030204" pitchFamily="18" charset="0"/>
                                  </a:rPr>
                                  <m:t>𝑏</m:t>
                                </m:r>
                              </m:e>
                              <m:sup>
                                <m:r>
                                  <a:rPr lang="it-IT" sz="3000" i="1">
                                    <a:solidFill>
                                      <a:schemeClr val="tx1"/>
                                    </a:solidFill>
                                    <a:latin typeface="Cambria Math" panose="02040503050406030204" pitchFamily="18" charset="0"/>
                                  </a:rPr>
                                  <m:t>′</m:t>
                                </m:r>
                              </m:sup>
                            </m:sSup>
                            <m:r>
                              <a:rPr lang="it-IT" sz="3000" i="1">
                                <a:solidFill>
                                  <a:schemeClr val="tx1"/>
                                </a:solidFill>
                                <a:latin typeface="Cambria Math" panose="02040503050406030204" pitchFamily="18" charset="0"/>
                              </a:rPr>
                              <m:t>,</m:t>
                            </m:r>
                          </m:e>
                          <m:e>
                            <m:r>
                              <a:rPr lang="it-IT" sz="3000" i="1">
                                <a:solidFill>
                                  <a:schemeClr val="tx1"/>
                                </a:solidFill>
                                <a:latin typeface="Cambria Math" panose="02040503050406030204" pitchFamily="18" charset="0"/>
                              </a:rPr>
                              <m:t>𝑎</m:t>
                            </m:r>
                            <m:sSup>
                              <m:sSupPr>
                                <m:ctrlPr>
                                  <a:rPr lang="it-IT" sz="3000" i="1">
                                    <a:solidFill>
                                      <a:schemeClr val="tx1"/>
                                    </a:solidFill>
                                    <a:latin typeface="Cambria Math" panose="02040503050406030204" pitchFamily="18" charset="0"/>
                                  </a:rPr>
                                </m:ctrlPr>
                              </m:sSupPr>
                              <m:e>
                                <m:r>
                                  <a:rPr lang="it-IT" sz="3000" i="1">
                                    <a:solidFill>
                                      <a:schemeClr val="tx1"/>
                                    </a:solidFill>
                                    <a:latin typeface="Cambria Math" panose="02040503050406030204" pitchFamily="18" charset="0"/>
                                  </a:rPr>
                                  <m:t>𝑏</m:t>
                                </m:r>
                              </m:e>
                              <m:sup>
                                <m:r>
                                  <a:rPr lang="it-IT" sz="3000" i="1">
                                    <a:solidFill>
                                      <a:schemeClr val="tx1"/>
                                    </a:solidFill>
                                    <a:latin typeface="Cambria Math" panose="02040503050406030204" pitchFamily="18" charset="0"/>
                                  </a:rPr>
                                  <m:t>′</m:t>
                                </m:r>
                              </m:sup>
                            </m:sSup>
                            <m:r>
                              <a:rPr lang="it-IT" sz="3000" i="1">
                                <a:solidFill>
                                  <a:schemeClr val="tx1"/>
                                </a:solidFill>
                                <a:latin typeface="Cambria Math" panose="02040503050406030204" pitchFamily="18" charset="0"/>
                              </a:rPr>
                              <m:t>+</m:t>
                            </m:r>
                            <m:sSup>
                              <m:sSupPr>
                                <m:ctrlPr>
                                  <a:rPr lang="it-IT" sz="3000" i="1">
                                    <a:solidFill>
                                      <a:schemeClr val="tx1"/>
                                    </a:solidFill>
                                    <a:latin typeface="Cambria Math" panose="02040503050406030204" pitchFamily="18" charset="0"/>
                                  </a:rPr>
                                </m:ctrlPr>
                              </m:sSupPr>
                              <m:e>
                                <m:r>
                                  <a:rPr lang="it-IT" sz="3000" i="1">
                                    <a:solidFill>
                                      <a:schemeClr val="tx1"/>
                                    </a:solidFill>
                                    <a:latin typeface="Cambria Math" panose="02040503050406030204" pitchFamily="18" charset="0"/>
                                  </a:rPr>
                                  <m:t>𝑎</m:t>
                                </m:r>
                              </m:e>
                              <m:sup>
                                <m:r>
                                  <a:rPr lang="it-IT" sz="3000" i="1">
                                    <a:solidFill>
                                      <a:schemeClr val="tx1"/>
                                    </a:solidFill>
                                    <a:latin typeface="Cambria Math" panose="02040503050406030204" pitchFamily="18" charset="0"/>
                                  </a:rPr>
                                  <m:t>′</m:t>
                                </m:r>
                              </m:sup>
                            </m:sSup>
                            <m:r>
                              <a:rPr lang="it-IT" sz="3000" i="1">
                                <a:solidFill>
                                  <a:schemeClr val="tx1"/>
                                </a:solidFill>
                                <a:latin typeface="Cambria Math" panose="02040503050406030204" pitchFamily="18" charset="0"/>
                              </a:rPr>
                              <m:t>𝑏</m:t>
                            </m:r>
                          </m:e>
                        </m:mr>
                      </m:m>
                    </m:oMath>
                  </m:oMathPara>
                </a14:m>
                <a:endParaRPr lang="it-IT" sz="30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it-IT" sz="3000" i="1">
                          <a:latin typeface="Cambria Math" panose="02040503050406030204" pitchFamily="18" charset="0"/>
                        </a:rPr>
                        <m:t>𝑎</m:t>
                      </m:r>
                      <m:sSup>
                        <m:sSupPr>
                          <m:ctrlPr>
                            <a:rPr lang="it-IT" sz="3000" i="1">
                              <a:latin typeface="Cambria Math" panose="02040503050406030204" pitchFamily="18" charset="0"/>
                            </a:rPr>
                          </m:ctrlPr>
                        </m:sSupPr>
                        <m:e>
                          <m:r>
                            <a:rPr lang="it-IT" sz="3000" i="1">
                              <a:latin typeface="Cambria Math" panose="02040503050406030204" pitchFamily="18" charset="0"/>
                            </a:rPr>
                            <m:t>𝑎</m:t>
                          </m:r>
                        </m:e>
                        <m:sup>
                          <m:r>
                            <a:rPr lang="it-IT" sz="3000" i="1">
                              <a:latin typeface="Cambria Math" panose="02040503050406030204" pitchFamily="18" charset="0"/>
                            </a:rPr>
                            <m:t>′</m:t>
                          </m:r>
                        </m:sup>
                      </m:sSup>
                      <m:r>
                        <a:rPr lang="it-IT" sz="3000" i="1">
                          <a:latin typeface="Cambria Math" panose="02040503050406030204" pitchFamily="18" charset="0"/>
                        </a:rPr>
                        <m:t>+</m:t>
                      </m:r>
                      <m:r>
                        <a:rPr lang="it-IT" sz="3000" i="1">
                          <a:latin typeface="Cambria Math" panose="02040503050406030204" pitchFamily="18" charset="0"/>
                        </a:rPr>
                        <m:t>𝑏</m:t>
                      </m:r>
                      <m:sSup>
                        <m:sSupPr>
                          <m:ctrlPr>
                            <a:rPr lang="it-IT" sz="3000" i="1">
                              <a:latin typeface="Cambria Math" panose="02040503050406030204" pitchFamily="18" charset="0"/>
                            </a:rPr>
                          </m:ctrlPr>
                        </m:sSupPr>
                        <m:e>
                          <m:r>
                            <a:rPr lang="it-IT" sz="3000" i="1">
                              <a:latin typeface="Cambria Math" panose="02040503050406030204" pitchFamily="18" charset="0"/>
                            </a:rPr>
                            <m:t>𝑏</m:t>
                          </m:r>
                        </m:e>
                        <m:sup>
                          <m:r>
                            <a:rPr lang="it-IT" sz="3000" i="1">
                              <a:latin typeface="Cambria Math" panose="02040503050406030204" pitchFamily="18" charset="0"/>
                            </a:rPr>
                            <m:t>′</m:t>
                          </m:r>
                        </m:sup>
                      </m:sSup>
                      <m:r>
                        <a:rPr lang="it-IT" sz="3000" i="1">
                          <a:latin typeface="Cambria Math" panose="02040503050406030204" pitchFamily="18" charset="0"/>
                        </a:rPr>
                        <m:t>&lt;</m:t>
                      </m:r>
                      <m:func>
                        <m:funcPr>
                          <m:ctrlPr>
                            <a:rPr lang="it-IT" sz="3000" b="0" i="1" smtClean="0">
                              <a:latin typeface="Cambria Math" panose="02040503050406030204" pitchFamily="18" charset="0"/>
                            </a:rPr>
                          </m:ctrlPr>
                        </m:funcPr>
                        <m:fName>
                          <m:r>
                            <m:rPr>
                              <m:sty m:val="p"/>
                            </m:rPr>
                            <a:rPr lang="it-IT" sz="3000" b="0" i="0" smtClean="0">
                              <a:latin typeface="Cambria Math" panose="02040503050406030204" pitchFamily="18" charset="0"/>
                            </a:rPr>
                            <m:t>min</m:t>
                          </m:r>
                          <m:r>
                            <a:rPr lang="it-IT" sz="3000" b="0" i="0" smtClean="0">
                              <a:latin typeface="Cambria Math" panose="02040503050406030204" pitchFamily="18" charset="0"/>
                            </a:rPr>
                            <m:t> </m:t>
                          </m:r>
                        </m:fName>
                        <m:e>
                          <m:r>
                            <a:rPr lang="it-IT" sz="3000" b="0" i="1" smtClean="0">
                              <a:latin typeface="Cambria Math" panose="02040503050406030204" pitchFamily="18" charset="0"/>
                            </a:rPr>
                            <m:t>{</m:t>
                          </m:r>
                          <m:r>
                            <a:rPr lang="it-IT" sz="3000" i="1">
                              <a:latin typeface="Cambria Math" panose="02040503050406030204" pitchFamily="18" charset="0"/>
                            </a:rPr>
                            <m:t>𝑎𝑏</m:t>
                          </m:r>
                          <m:r>
                            <a:rPr lang="it-IT" sz="3000" i="1">
                              <a:latin typeface="Cambria Math" panose="02040503050406030204" pitchFamily="18" charset="0"/>
                            </a:rPr>
                            <m:t>+</m:t>
                          </m:r>
                          <m:sSup>
                            <m:sSupPr>
                              <m:ctrlPr>
                                <a:rPr lang="it-IT" sz="3000" i="1">
                                  <a:latin typeface="Cambria Math" panose="02040503050406030204" pitchFamily="18" charset="0"/>
                                </a:rPr>
                              </m:ctrlPr>
                            </m:sSupPr>
                            <m:e>
                              <m:r>
                                <a:rPr lang="it-IT" sz="3000" i="1">
                                  <a:latin typeface="Cambria Math" panose="02040503050406030204" pitchFamily="18" charset="0"/>
                                </a:rPr>
                                <m:t>𝑎</m:t>
                              </m:r>
                            </m:e>
                            <m:sup>
                              <m:r>
                                <a:rPr lang="it-IT" sz="3000" i="1">
                                  <a:latin typeface="Cambria Math" panose="02040503050406030204" pitchFamily="18" charset="0"/>
                                </a:rPr>
                                <m:t>′</m:t>
                              </m:r>
                            </m:sup>
                          </m:sSup>
                          <m:sSup>
                            <m:sSupPr>
                              <m:ctrlPr>
                                <a:rPr lang="it-IT" sz="3000" i="1">
                                  <a:latin typeface="Cambria Math" panose="02040503050406030204" pitchFamily="18" charset="0"/>
                                </a:rPr>
                              </m:ctrlPr>
                            </m:sSupPr>
                            <m:e>
                              <m:r>
                                <a:rPr lang="it-IT" sz="3000" i="1">
                                  <a:latin typeface="Cambria Math" panose="02040503050406030204" pitchFamily="18" charset="0"/>
                                </a:rPr>
                                <m:t>𝑏</m:t>
                              </m:r>
                            </m:e>
                            <m:sup>
                              <m:r>
                                <a:rPr lang="it-IT" sz="3000" i="1">
                                  <a:latin typeface="Cambria Math" panose="02040503050406030204" pitchFamily="18" charset="0"/>
                                </a:rPr>
                                <m:t>′</m:t>
                              </m:r>
                            </m:sup>
                          </m:sSup>
                          <m:r>
                            <a:rPr lang="it-IT" sz="3000" i="1">
                              <a:latin typeface="Cambria Math" panose="02040503050406030204" pitchFamily="18" charset="0"/>
                            </a:rPr>
                            <m:t>,</m:t>
                          </m:r>
                          <m:r>
                            <a:rPr lang="it-IT" sz="3000" i="1">
                              <a:latin typeface="Cambria Math" panose="02040503050406030204" pitchFamily="18" charset="0"/>
                            </a:rPr>
                            <m:t>𝑎</m:t>
                          </m:r>
                          <m:sSup>
                            <m:sSupPr>
                              <m:ctrlPr>
                                <a:rPr lang="it-IT" sz="3000" i="1">
                                  <a:latin typeface="Cambria Math" panose="02040503050406030204" pitchFamily="18" charset="0"/>
                                </a:rPr>
                              </m:ctrlPr>
                            </m:sSupPr>
                            <m:e>
                              <m:r>
                                <a:rPr lang="it-IT" sz="3000" i="1">
                                  <a:latin typeface="Cambria Math" panose="02040503050406030204" pitchFamily="18" charset="0"/>
                                </a:rPr>
                                <m:t>𝑏</m:t>
                              </m:r>
                            </m:e>
                            <m:sup>
                              <m:r>
                                <a:rPr lang="it-IT" sz="3000" i="1">
                                  <a:latin typeface="Cambria Math" panose="02040503050406030204" pitchFamily="18" charset="0"/>
                                </a:rPr>
                                <m:t>′</m:t>
                              </m:r>
                            </m:sup>
                          </m:sSup>
                          <m:r>
                            <a:rPr lang="it-IT" sz="3000" i="1">
                              <a:latin typeface="Cambria Math" panose="02040503050406030204" pitchFamily="18" charset="0"/>
                            </a:rPr>
                            <m:t>+</m:t>
                          </m:r>
                          <m:sSup>
                            <m:sSupPr>
                              <m:ctrlPr>
                                <a:rPr lang="it-IT" sz="3000" i="1">
                                  <a:latin typeface="Cambria Math" panose="02040503050406030204" pitchFamily="18" charset="0"/>
                                </a:rPr>
                              </m:ctrlPr>
                            </m:sSupPr>
                            <m:e>
                              <m:r>
                                <a:rPr lang="it-IT" sz="3000" i="1">
                                  <a:latin typeface="Cambria Math" panose="02040503050406030204" pitchFamily="18" charset="0"/>
                                </a:rPr>
                                <m:t>𝑎</m:t>
                              </m:r>
                            </m:e>
                            <m:sup>
                              <m:r>
                                <a:rPr lang="it-IT" sz="3000" i="1">
                                  <a:latin typeface="Cambria Math" panose="02040503050406030204" pitchFamily="18" charset="0"/>
                                </a:rPr>
                                <m:t>′</m:t>
                              </m:r>
                            </m:sup>
                          </m:sSup>
                          <m:r>
                            <a:rPr lang="it-IT" sz="3000" i="1">
                              <a:latin typeface="Cambria Math" panose="02040503050406030204" pitchFamily="18" charset="0"/>
                            </a:rPr>
                            <m:t>𝑏</m:t>
                          </m:r>
                          <m:r>
                            <m:rPr>
                              <m:nor/>
                            </m:rPr>
                            <a:rPr lang="it-IT" sz="3000" dirty="0"/>
                            <m:t> </m:t>
                          </m:r>
                          <m:r>
                            <a:rPr lang="it-IT" sz="3000" b="0" i="1" smtClean="0">
                              <a:latin typeface="Cambria Math" panose="02040503050406030204" pitchFamily="18" charset="0"/>
                            </a:rPr>
                            <m:t>}</m:t>
                          </m:r>
                        </m:e>
                      </m:func>
                    </m:oMath>
                  </m:oMathPara>
                </a14:m>
                <a:endParaRPr lang="it-IT" sz="3000" dirty="0">
                  <a:solidFill>
                    <a:schemeClr val="tx1"/>
                  </a:solidFill>
                </a:endParaRPr>
              </a:p>
            </p:txBody>
          </p:sp>
        </mc:Choice>
        <mc:Fallback xmlns="">
          <p:sp>
            <p:nvSpPr>
              <p:cNvPr id="6" name="CasellaDiTesto 5">
                <a:extLst>
                  <a:ext uri="{FF2B5EF4-FFF2-40B4-BE49-F238E27FC236}">
                    <a16:creationId xmlns:a16="http://schemas.microsoft.com/office/drawing/2014/main" id="{97B4B4BF-87B5-117D-84CF-192E9E4E3B91}"/>
                  </a:ext>
                </a:extLst>
              </p:cNvPr>
              <p:cNvSpPr txBox="1">
                <a:spLocks noRot="1" noChangeAspect="1" noMove="1" noResize="1" noEditPoints="1" noAdjustHandles="1" noChangeArrowheads="1" noChangeShapeType="1" noTextEdit="1"/>
              </p:cNvSpPr>
              <p:nvPr/>
            </p:nvSpPr>
            <p:spPr>
              <a:xfrm>
                <a:off x="1540532" y="2670229"/>
                <a:ext cx="6707370" cy="1477328"/>
              </a:xfrm>
              <a:prstGeom prst="rect">
                <a:avLst/>
              </a:prstGeom>
              <a:blipFill>
                <a:blip r:embed="rId4"/>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1A44E1C2-68A7-3161-37CA-DC30D6C1C774}"/>
                  </a:ext>
                </a:extLst>
              </p:cNvPr>
              <p:cNvSpPr txBox="1"/>
              <p:nvPr/>
            </p:nvSpPr>
            <p:spPr>
              <a:xfrm>
                <a:off x="1540532" y="5094193"/>
                <a:ext cx="6707370" cy="7848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it-IT" sz="3000" i="1" smtClean="0">
                          <a:latin typeface="Cambria Math" panose="02040503050406030204" pitchFamily="18" charset="0"/>
                        </a:rPr>
                        <m:t>𝑎</m:t>
                      </m:r>
                      <m:sSup>
                        <m:sSupPr>
                          <m:ctrlPr>
                            <a:rPr lang="it-IT" sz="3000" i="1">
                              <a:latin typeface="Cambria Math" panose="02040503050406030204" pitchFamily="18" charset="0"/>
                            </a:rPr>
                          </m:ctrlPr>
                        </m:sSupPr>
                        <m:e>
                          <m:r>
                            <a:rPr lang="it-IT" sz="3000" i="1">
                              <a:latin typeface="Cambria Math" panose="02040503050406030204" pitchFamily="18" charset="0"/>
                            </a:rPr>
                            <m:t>𝑎</m:t>
                          </m:r>
                        </m:e>
                        <m:sup>
                          <m:r>
                            <a:rPr lang="it-IT" sz="3000" i="1">
                              <a:latin typeface="Cambria Math" panose="02040503050406030204" pitchFamily="18" charset="0"/>
                            </a:rPr>
                            <m:t>′</m:t>
                          </m:r>
                        </m:sup>
                      </m:sSup>
                      <m:r>
                        <a:rPr lang="it-IT" sz="3000" i="1">
                          <a:latin typeface="Cambria Math" panose="02040503050406030204" pitchFamily="18" charset="0"/>
                        </a:rPr>
                        <m:t>+</m:t>
                      </m:r>
                      <m:r>
                        <a:rPr lang="it-IT" sz="3000" i="1">
                          <a:latin typeface="Cambria Math" panose="02040503050406030204" pitchFamily="18" charset="0"/>
                        </a:rPr>
                        <m:t>𝑏</m:t>
                      </m:r>
                      <m:sSup>
                        <m:sSupPr>
                          <m:ctrlPr>
                            <a:rPr lang="it-IT" sz="3000" i="1">
                              <a:latin typeface="Cambria Math" panose="02040503050406030204" pitchFamily="18" charset="0"/>
                            </a:rPr>
                          </m:ctrlPr>
                        </m:sSupPr>
                        <m:e>
                          <m:r>
                            <a:rPr lang="it-IT" sz="3000" i="1">
                              <a:latin typeface="Cambria Math" panose="02040503050406030204" pitchFamily="18" charset="0"/>
                            </a:rPr>
                            <m:t>𝑏</m:t>
                          </m:r>
                        </m:e>
                        <m:sup>
                          <m:r>
                            <a:rPr lang="it-IT" sz="3000" i="1">
                              <a:latin typeface="Cambria Math" panose="02040503050406030204" pitchFamily="18" charset="0"/>
                            </a:rPr>
                            <m:t>′</m:t>
                          </m:r>
                        </m:sup>
                      </m:sSup>
                      <m:r>
                        <a:rPr lang="it-IT" sz="3000" i="1">
                          <a:latin typeface="Cambria Math" panose="02040503050406030204" pitchFamily="18" charset="0"/>
                        </a:rPr>
                        <m:t>&lt;</m:t>
                      </m:r>
                      <m:func>
                        <m:funcPr>
                          <m:ctrlPr>
                            <a:rPr lang="it-IT" sz="3000" b="0" i="1" smtClean="0">
                              <a:latin typeface="Cambria Math" panose="02040503050406030204" pitchFamily="18" charset="0"/>
                            </a:rPr>
                          </m:ctrlPr>
                        </m:funcPr>
                        <m:fName>
                          <m:r>
                            <m:rPr>
                              <m:sty m:val="p"/>
                            </m:rPr>
                            <a:rPr lang="it-IT" sz="3000" b="0" i="0" smtClean="0">
                              <a:latin typeface="Cambria Math" panose="02040503050406030204" pitchFamily="18" charset="0"/>
                            </a:rPr>
                            <m:t>max</m:t>
                          </m:r>
                          <m:r>
                            <a:rPr lang="it-IT" sz="3000" b="0" i="0" smtClean="0">
                              <a:latin typeface="Cambria Math" panose="02040503050406030204" pitchFamily="18" charset="0"/>
                            </a:rPr>
                            <m:t> </m:t>
                          </m:r>
                        </m:fName>
                        <m:e>
                          <m:r>
                            <a:rPr lang="it-IT" sz="3000" b="0" i="1" smtClean="0">
                              <a:latin typeface="Cambria Math" panose="02040503050406030204" pitchFamily="18" charset="0"/>
                            </a:rPr>
                            <m:t>{</m:t>
                          </m:r>
                          <m:r>
                            <a:rPr lang="it-IT" sz="3000" i="1">
                              <a:latin typeface="Cambria Math" panose="02040503050406030204" pitchFamily="18" charset="0"/>
                            </a:rPr>
                            <m:t>𝑎𝑏</m:t>
                          </m:r>
                          <m:r>
                            <a:rPr lang="it-IT" sz="3000" i="1">
                              <a:latin typeface="Cambria Math" panose="02040503050406030204" pitchFamily="18" charset="0"/>
                            </a:rPr>
                            <m:t>+</m:t>
                          </m:r>
                          <m:sSup>
                            <m:sSupPr>
                              <m:ctrlPr>
                                <a:rPr lang="it-IT" sz="3000" i="1">
                                  <a:latin typeface="Cambria Math" panose="02040503050406030204" pitchFamily="18" charset="0"/>
                                </a:rPr>
                              </m:ctrlPr>
                            </m:sSupPr>
                            <m:e>
                              <m:r>
                                <a:rPr lang="it-IT" sz="3000" i="1">
                                  <a:latin typeface="Cambria Math" panose="02040503050406030204" pitchFamily="18" charset="0"/>
                                </a:rPr>
                                <m:t>𝑎</m:t>
                              </m:r>
                            </m:e>
                            <m:sup>
                              <m:r>
                                <a:rPr lang="it-IT" sz="3000" i="1">
                                  <a:latin typeface="Cambria Math" panose="02040503050406030204" pitchFamily="18" charset="0"/>
                                </a:rPr>
                                <m:t>′</m:t>
                              </m:r>
                            </m:sup>
                          </m:sSup>
                          <m:sSup>
                            <m:sSupPr>
                              <m:ctrlPr>
                                <a:rPr lang="it-IT" sz="3000" i="1">
                                  <a:latin typeface="Cambria Math" panose="02040503050406030204" pitchFamily="18" charset="0"/>
                                </a:rPr>
                              </m:ctrlPr>
                            </m:sSupPr>
                            <m:e>
                              <m:r>
                                <a:rPr lang="it-IT" sz="3000" i="1">
                                  <a:latin typeface="Cambria Math" panose="02040503050406030204" pitchFamily="18" charset="0"/>
                                </a:rPr>
                                <m:t>𝑏</m:t>
                              </m:r>
                            </m:e>
                            <m:sup>
                              <m:r>
                                <a:rPr lang="it-IT" sz="3000" i="1">
                                  <a:latin typeface="Cambria Math" panose="02040503050406030204" pitchFamily="18" charset="0"/>
                                </a:rPr>
                                <m:t>′</m:t>
                              </m:r>
                            </m:sup>
                          </m:sSup>
                          <m:r>
                            <a:rPr lang="it-IT" sz="3000" i="1">
                              <a:latin typeface="Cambria Math" panose="02040503050406030204" pitchFamily="18" charset="0"/>
                            </a:rPr>
                            <m:t>,</m:t>
                          </m:r>
                          <m:r>
                            <a:rPr lang="it-IT" sz="3000" i="1">
                              <a:latin typeface="Cambria Math" panose="02040503050406030204" pitchFamily="18" charset="0"/>
                            </a:rPr>
                            <m:t>𝑎</m:t>
                          </m:r>
                          <m:sSup>
                            <m:sSupPr>
                              <m:ctrlPr>
                                <a:rPr lang="it-IT" sz="3000" i="1">
                                  <a:latin typeface="Cambria Math" panose="02040503050406030204" pitchFamily="18" charset="0"/>
                                </a:rPr>
                              </m:ctrlPr>
                            </m:sSupPr>
                            <m:e>
                              <m:r>
                                <a:rPr lang="it-IT" sz="3000" i="1">
                                  <a:latin typeface="Cambria Math" panose="02040503050406030204" pitchFamily="18" charset="0"/>
                                </a:rPr>
                                <m:t>𝑏</m:t>
                              </m:r>
                            </m:e>
                            <m:sup>
                              <m:r>
                                <a:rPr lang="it-IT" sz="3000" i="1">
                                  <a:latin typeface="Cambria Math" panose="02040503050406030204" pitchFamily="18" charset="0"/>
                                </a:rPr>
                                <m:t>′</m:t>
                              </m:r>
                            </m:sup>
                          </m:sSup>
                          <m:r>
                            <a:rPr lang="it-IT" sz="3000" i="1">
                              <a:latin typeface="Cambria Math" panose="02040503050406030204" pitchFamily="18" charset="0"/>
                            </a:rPr>
                            <m:t>+</m:t>
                          </m:r>
                          <m:sSup>
                            <m:sSupPr>
                              <m:ctrlPr>
                                <a:rPr lang="it-IT" sz="3000" i="1">
                                  <a:latin typeface="Cambria Math" panose="02040503050406030204" pitchFamily="18" charset="0"/>
                                </a:rPr>
                              </m:ctrlPr>
                            </m:sSupPr>
                            <m:e>
                              <m:r>
                                <a:rPr lang="it-IT" sz="3000" i="1">
                                  <a:latin typeface="Cambria Math" panose="02040503050406030204" pitchFamily="18" charset="0"/>
                                </a:rPr>
                                <m:t>𝑎</m:t>
                              </m:r>
                            </m:e>
                            <m:sup>
                              <m:r>
                                <a:rPr lang="it-IT" sz="3000" i="1">
                                  <a:latin typeface="Cambria Math" panose="02040503050406030204" pitchFamily="18" charset="0"/>
                                </a:rPr>
                                <m:t>′</m:t>
                              </m:r>
                            </m:sup>
                          </m:sSup>
                          <m:r>
                            <a:rPr lang="it-IT" sz="3000" i="1">
                              <a:latin typeface="Cambria Math" panose="02040503050406030204" pitchFamily="18" charset="0"/>
                            </a:rPr>
                            <m:t>𝑏</m:t>
                          </m:r>
                          <m:r>
                            <m:rPr>
                              <m:nor/>
                            </m:rPr>
                            <a:rPr lang="it-IT" sz="3000" dirty="0"/>
                            <m:t> </m:t>
                          </m:r>
                          <m:r>
                            <a:rPr lang="it-IT" sz="3000" b="0" i="1" smtClean="0">
                              <a:latin typeface="Cambria Math" panose="02040503050406030204" pitchFamily="18" charset="0"/>
                            </a:rPr>
                            <m:t>}</m:t>
                          </m:r>
                        </m:e>
                      </m:func>
                    </m:oMath>
                  </m:oMathPara>
                </a14:m>
                <a:endParaRPr lang="it-IT" sz="3000" dirty="0">
                  <a:solidFill>
                    <a:schemeClr val="tx1"/>
                  </a:solidFill>
                </a:endParaRPr>
              </a:p>
            </p:txBody>
          </p:sp>
        </mc:Choice>
        <mc:Fallback xmlns="">
          <p:sp>
            <p:nvSpPr>
              <p:cNvPr id="8" name="CasellaDiTesto 7">
                <a:extLst>
                  <a:ext uri="{FF2B5EF4-FFF2-40B4-BE49-F238E27FC236}">
                    <a16:creationId xmlns:a16="http://schemas.microsoft.com/office/drawing/2014/main" id="{1A44E1C2-68A7-3161-37CA-DC30D6C1C774}"/>
                  </a:ext>
                </a:extLst>
              </p:cNvPr>
              <p:cNvSpPr txBox="1">
                <a:spLocks noRot="1" noChangeAspect="1" noMove="1" noResize="1" noEditPoints="1" noAdjustHandles="1" noChangeArrowheads="1" noChangeShapeType="1" noTextEdit="1"/>
              </p:cNvSpPr>
              <p:nvPr/>
            </p:nvSpPr>
            <p:spPr>
              <a:xfrm>
                <a:off x="1540532" y="5094193"/>
                <a:ext cx="6707370" cy="784830"/>
              </a:xfrm>
              <a:prstGeom prst="rect">
                <a:avLst/>
              </a:prstGeom>
              <a:blipFill>
                <a:blip r:embed="rId5"/>
                <a:stretch>
                  <a:fillRect/>
                </a:stretch>
              </a:blipFill>
              <a:ln>
                <a:noFill/>
              </a:ln>
            </p:spPr>
            <p:txBody>
              <a:bodyPr/>
              <a:lstStyle/>
              <a:p>
                <a:r>
                  <a:rPr lang="it-IT">
                    <a:noFill/>
                  </a:rPr>
                  <a:t> </a:t>
                </a:r>
              </a:p>
            </p:txBody>
          </p:sp>
        </mc:Fallback>
      </mc:AlternateContent>
      <p:pic>
        <p:nvPicPr>
          <p:cNvPr id="10" name="Immagine 9" descr="Immagine che contiene linea, diagramma, Diagramma&#10;&#10;Descrizione generata automaticamente">
            <a:extLst>
              <a:ext uri="{FF2B5EF4-FFF2-40B4-BE49-F238E27FC236}">
                <a16:creationId xmlns:a16="http://schemas.microsoft.com/office/drawing/2014/main" id="{6A898F38-1A2B-115C-0EB4-BBDD48C394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8377" y="496764"/>
            <a:ext cx="2520000" cy="1709042"/>
          </a:xfrm>
          <a:prstGeom prst="rect">
            <a:avLst/>
          </a:prstGeom>
          <a:ln>
            <a:solidFill>
              <a:schemeClr val="accent1"/>
            </a:solidFill>
          </a:ln>
        </p:spPr>
      </p:pic>
      <p:pic>
        <p:nvPicPr>
          <p:cNvPr id="12" name="Immagine 11" descr="Immagine che contiene linea, diagramma&#10;&#10;Descrizione generata automaticamente">
            <a:extLst>
              <a:ext uri="{FF2B5EF4-FFF2-40B4-BE49-F238E27FC236}">
                <a16:creationId xmlns:a16="http://schemas.microsoft.com/office/drawing/2014/main" id="{E2861597-2CEB-AF2E-40B7-CEE1BF357B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8377" y="2553171"/>
            <a:ext cx="2520000" cy="1711444"/>
          </a:xfrm>
          <a:prstGeom prst="rect">
            <a:avLst/>
          </a:prstGeom>
          <a:ln>
            <a:solidFill>
              <a:schemeClr val="accent1"/>
            </a:solidFill>
          </a:ln>
        </p:spPr>
      </p:pic>
      <p:pic>
        <p:nvPicPr>
          <p:cNvPr id="18" name="Immagine 17">
            <a:extLst>
              <a:ext uri="{FF2B5EF4-FFF2-40B4-BE49-F238E27FC236}">
                <a16:creationId xmlns:a16="http://schemas.microsoft.com/office/drawing/2014/main" id="{F8E108ED-0557-7586-F8A1-7F46FBEFAC15}"/>
              </a:ext>
            </a:extLst>
          </p:cNvPr>
          <p:cNvPicPr>
            <a:picLocks noChangeAspect="1"/>
          </p:cNvPicPr>
          <p:nvPr/>
        </p:nvPicPr>
        <p:blipFill>
          <a:blip r:embed="rId8"/>
          <a:stretch>
            <a:fillRect/>
          </a:stretch>
        </p:blipFill>
        <p:spPr>
          <a:xfrm>
            <a:off x="9108377" y="4611981"/>
            <a:ext cx="2520000" cy="1749255"/>
          </a:xfrm>
          <a:prstGeom prst="rect">
            <a:avLst/>
          </a:prstGeom>
          <a:ln>
            <a:solidFill>
              <a:schemeClr val="accent1"/>
            </a:solidFill>
          </a:ln>
        </p:spPr>
      </p:pic>
    </p:spTree>
    <p:extLst>
      <p:ext uri="{BB962C8B-B14F-4D97-AF65-F5344CB8AC3E}">
        <p14:creationId xmlns:p14="http://schemas.microsoft.com/office/powerpoint/2010/main" val="45851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descr="Immagine che contiene testo, Carattere, bianco, linea&#10;&#10;Descrizione generata automaticamente">
            <a:extLst>
              <a:ext uri="{FF2B5EF4-FFF2-40B4-BE49-F238E27FC236}">
                <a16:creationId xmlns:a16="http://schemas.microsoft.com/office/drawing/2014/main" id="{1E4CA57E-ACE2-5E63-083C-56270E759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00" y="4472824"/>
            <a:ext cx="10800000" cy="1499150"/>
          </a:xfrm>
          <a:prstGeom prst="rect">
            <a:avLst/>
          </a:prstGeom>
        </p:spPr>
      </p:pic>
      <p:pic>
        <p:nvPicPr>
          <p:cNvPr id="3" name="Immagine 2">
            <a:extLst>
              <a:ext uri="{FF2B5EF4-FFF2-40B4-BE49-F238E27FC236}">
                <a16:creationId xmlns:a16="http://schemas.microsoft.com/office/drawing/2014/main" id="{1342A7C6-7E4F-95AA-851D-6315F6ECA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000" y="726829"/>
            <a:ext cx="10800000" cy="2702171"/>
          </a:xfrm>
          <a:prstGeom prst="rect">
            <a:avLst/>
          </a:prstGeom>
          <a:ln>
            <a:solidFill>
              <a:schemeClr val="accent1"/>
            </a:solidFill>
          </a:ln>
        </p:spPr>
      </p:pic>
      <p:cxnSp>
        <p:nvCxnSpPr>
          <p:cNvPr id="10" name="Connettore diritto 9">
            <a:extLst>
              <a:ext uri="{FF2B5EF4-FFF2-40B4-BE49-F238E27FC236}">
                <a16:creationId xmlns:a16="http://schemas.microsoft.com/office/drawing/2014/main" id="{299C1C18-AEC3-1295-5B44-F4E04CA93757}"/>
              </a:ext>
            </a:extLst>
          </p:cNvPr>
          <p:cNvCxnSpPr/>
          <p:nvPr/>
        </p:nvCxnSpPr>
        <p:spPr>
          <a:xfrm>
            <a:off x="328748" y="3860275"/>
            <a:ext cx="11534503"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Rettangolo 10">
            <a:extLst>
              <a:ext uri="{FF2B5EF4-FFF2-40B4-BE49-F238E27FC236}">
                <a16:creationId xmlns:a16="http://schemas.microsoft.com/office/drawing/2014/main" id="{BC641B42-5C9C-EF0E-7B37-ED3BCE7413D8}"/>
              </a:ext>
            </a:extLst>
          </p:cNvPr>
          <p:cNvSpPr/>
          <p:nvPr/>
        </p:nvSpPr>
        <p:spPr>
          <a:xfrm>
            <a:off x="2259875" y="4634570"/>
            <a:ext cx="992777" cy="11756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7715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86DF2A7E-505C-5243-AF9D-D33136206D93}"/>
              </a:ext>
            </a:extLst>
          </p:cNvPr>
          <p:cNvPicPr>
            <a:picLocks noChangeAspect="1"/>
          </p:cNvPicPr>
          <p:nvPr/>
        </p:nvPicPr>
        <p:blipFill>
          <a:blip r:embed="rId3"/>
          <a:stretch>
            <a:fillRect/>
          </a:stretch>
        </p:blipFill>
        <p:spPr>
          <a:xfrm>
            <a:off x="1552225" y="288401"/>
            <a:ext cx="9087550" cy="5400000"/>
          </a:xfrm>
          <a:prstGeom prst="rect">
            <a:avLst/>
          </a:prstGeom>
        </p:spPr>
      </p:pic>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27B84BCA-9099-8905-706C-362C18050CC7}"/>
                  </a:ext>
                </a:extLst>
              </p:cNvPr>
              <p:cNvSpPr txBox="1"/>
              <p:nvPr/>
            </p:nvSpPr>
            <p:spPr>
              <a:xfrm>
                <a:off x="5548445" y="1862275"/>
                <a:ext cx="1426031" cy="595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sz="3000" b="0" i="1" smtClean="0">
                              <a:solidFill>
                                <a:srgbClr val="0070C0"/>
                              </a:solidFill>
                              <a:latin typeface="Cambria Math" panose="02040503050406030204" pitchFamily="18" charset="0"/>
                            </a:rPr>
                          </m:ctrlPr>
                        </m:sSubPr>
                        <m:e>
                          <m:r>
                            <a:rPr lang="it-IT" sz="3000" b="0" i="1" smtClean="0">
                              <a:solidFill>
                                <a:srgbClr val="0070C0"/>
                              </a:solidFill>
                              <a:latin typeface="Cambria Math" panose="02040503050406030204" pitchFamily="18" charset="0"/>
                            </a:rPr>
                            <m:t>𝛼</m:t>
                          </m:r>
                        </m:e>
                        <m:sub>
                          <m:r>
                            <a:rPr lang="it-IT" sz="3000" b="0" i="1" smtClean="0">
                              <a:solidFill>
                                <a:srgbClr val="0070C0"/>
                              </a:solidFill>
                              <a:latin typeface="Cambria Math" panose="02040503050406030204" pitchFamily="18" charset="0"/>
                            </a:rPr>
                            <m:t>𝑢</m:t>
                          </m:r>
                          <m:r>
                            <a:rPr lang="it-IT" sz="3000" b="0" i="1" smtClean="0">
                              <a:solidFill>
                                <a:srgbClr val="0070C0"/>
                              </a:solidFill>
                              <a:latin typeface="Cambria Math" panose="02040503050406030204" pitchFamily="18" charset="0"/>
                            </a:rPr>
                            <m:t>,</m:t>
                          </m:r>
                          <m:r>
                            <a:rPr lang="it-IT" sz="3000" b="0" i="1" smtClean="0">
                              <a:solidFill>
                                <a:srgbClr val="0070C0"/>
                              </a:solidFill>
                              <a:latin typeface="Cambria Math" panose="02040503050406030204" pitchFamily="18" charset="0"/>
                            </a:rPr>
                            <m:t>𝑥</m:t>
                          </m:r>
                          <m:r>
                            <a:rPr lang="it-IT" sz="3000" b="0" i="1" smtClean="0">
                              <a:solidFill>
                                <a:srgbClr val="0070C0"/>
                              </a:solidFill>
                              <a:latin typeface="Cambria Math" panose="02040503050406030204" pitchFamily="18" charset="0"/>
                            </a:rPr>
                            <m:t>|</m:t>
                          </m:r>
                          <m:r>
                            <a:rPr lang="it-IT" sz="3000" b="0" i="1" smtClean="0">
                              <a:solidFill>
                                <a:srgbClr val="0070C0"/>
                              </a:solidFill>
                              <a:latin typeface="Cambria Math" panose="02040503050406030204" pitchFamily="18" charset="0"/>
                            </a:rPr>
                            <m:t>𝑦</m:t>
                          </m:r>
                          <m:r>
                            <a:rPr lang="it-IT" sz="3000" b="0" i="1" smtClean="0">
                              <a:solidFill>
                                <a:srgbClr val="0070C0"/>
                              </a:solidFill>
                              <a:latin typeface="Cambria Math" panose="02040503050406030204" pitchFamily="18" charset="0"/>
                            </a:rPr>
                            <m:t>,</m:t>
                          </m:r>
                          <m:r>
                            <a:rPr lang="it-IT" sz="3000" b="0" i="1" smtClean="0">
                              <a:solidFill>
                                <a:srgbClr val="0070C0"/>
                              </a:solidFill>
                              <a:latin typeface="Cambria Math" panose="02040503050406030204" pitchFamily="18" charset="0"/>
                            </a:rPr>
                            <m:t>𝑣</m:t>
                          </m:r>
                        </m:sub>
                      </m:sSub>
                    </m:oMath>
                  </m:oMathPara>
                </a14:m>
                <a:endParaRPr lang="it-IT" sz="3000" dirty="0"/>
              </a:p>
            </p:txBody>
          </p:sp>
        </mc:Choice>
        <mc:Fallback xmlns="">
          <p:sp>
            <p:nvSpPr>
              <p:cNvPr id="4" name="CasellaDiTesto 3">
                <a:extLst>
                  <a:ext uri="{FF2B5EF4-FFF2-40B4-BE49-F238E27FC236}">
                    <a16:creationId xmlns:a16="http://schemas.microsoft.com/office/drawing/2014/main" id="{27B84BCA-9099-8905-706C-362C18050CC7}"/>
                  </a:ext>
                </a:extLst>
              </p:cNvPr>
              <p:cNvSpPr txBox="1">
                <a:spLocks noRot="1" noChangeAspect="1" noMove="1" noResize="1" noEditPoints="1" noAdjustHandles="1" noChangeArrowheads="1" noChangeShapeType="1" noTextEdit="1"/>
              </p:cNvSpPr>
              <p:nvPr/>
            </p:nvSpPr>
            <p:spPr>
              <a:xfrm>
                <a:off x="5548445" y="1862275"/>
                <a:ext cx="1426031" cy="595419"/>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EA1CB25A-CC02-9582-C60A-F9998196CFD6}"/>
                  </a:ext>
                </a:extLst>
              </p:cNvPr>
              <p:cNvSpPr txBox="1"/>
              <p:nvPr/>
            </p:nvSpPr>
            <p:spPr>
              <a:xfrm>
                <a:off x="5548444" y="4102597"/>
                <a:ext cx="1426031" cy="595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sz="3000" b="0" i="1" smtClean="0">
                              <a:solidFill>
                                <a:srgbClr val="0070C0"/>
                              </a:solidFill>
                              <a:latin typeface="Cambria Math" panose="02040503050406030204" pitchFamily="18" charset="0"/>
                            </a:rPr>
                          </m:ctrlPr>
                        </m:sSubPr>
                        <m:e>
                          <m:r>
                            <a:rPr lang="it-IT" sz="3000" b="0" i="1" smtClean="0">
                              <a:solidFill>
                                <a:srgbClr val="0070C0"/>
                              </a:solidFill>
                              <a:latin typeface="Cambria Math" panose="02040503050406030204" pitchFamily="18" charset="0"/>
                            </a:rPr>
                            <m:t>𝛼</m:t>
                          </m:r>
                        </m:e>
                        <m:sub>
                          <m:r>
                            <a:rPr lang="it-IT" sz="3000" b="0" i="1" smtClean="0">
                              <a:solidFill>
                                <a:srgbClr val="0070C0"/>
                              </a:solidFill>
                              <a:latin typeface="Cambria Math" panose="02040503050406030204" pitchFamily="18" charset="0"/>
                            </a:rPr>
                            <m:t>𝑢</m:t>
                          </m:r>
                          <m:r>
                            <a:rPr lang="it-IT" sz="3000" b="0" i="1" smtClean="0">
                              <a:solidFill>
                                <a:srgbClr val="0070C0"/>
                              </a:solidFill>
                              <a:latin typeface="Cambria Math" panose="02040503050406030204" pitchFamily="18" charset="0"/>
                            </a:rPr>
                            <m:t>,</m:t>
                          </m:r>
                          <m:r>
                            <a:rPr lang="it-IT" sz="3000" b="0" i="1" smtClean="0">
                              <a:solidFill>
                                <a:srgbClr val="0070C0"/>
                              </a:solidFill>
                              <a:latin typeface="Cambria Math" panose="02040503050406030204" pitchFamily="18" charset="0"/>
                            </a:rPr>
                            <m:t>𝑥</m:t>
                          </m:r>
                          <m:r>
                            <a:rPr lang="it-IT" sz="3000" b="0" i="1" smtClean="0">
                              <a:solidFill>
                                <a:srgbClr val="0070C0"/>
                              </a:solidFill>
                              <a:latin typeface="Cambria Math" panose="02040503050406030204" pitchFamily="18" charset="0"/>
                            </a:rPr>
                            <m:t>|</m:t>
                          </m:r>
                          <m:r>
                            <a:rPr lang="it-IT" sz="3000" b="0" i="1" smtClean="0">
                              <a:solidFill>
                                <a:srgbClr val="0070C0"/>
                              </a:solidFill>
                              <a:latin typeface="Cambria Math" panose="02040503050406030204" pitchFamily="18" charset="0"/>
                            </a:rPr>
                            <m:t>𝑦</m:t>
                          </m:r>
                          <m:r>
                            <a:rPr lang="it-IT" sz="3000" b="0" i="1" smtClean="0">
                              <a:solidFill>
                                <a:srgbClr val="0070C0"/>
                              </a:solidFill>
                              <a:latin typeface="Cambria Math" panose="02040503050406030204" pitchFamily="18" charset="0"/>
                            </a:rPr>
                            <m:t>,</m:t>
                          </m:r>
                          <m:r>
                            <a:rPr lang="it-IT" sz="3000" b="0" i="1" smtClean="0">
                              <a:solidFill>
                                <a:srgbClr val="0070C0"/>
                              </a:solidFill>
                              <a:latin typeface="Cambria Math" panose="02040503050406030204" pitchFamily="18" charset="0"/>
                            </a:rPr>
                            <m:t>𝑣</m:t>
                          </m:r>
                        </m:sub>
                      </m:sSub>
                    </m:oMath>
                  </m:oMathPara>
                </a14:m>
                <a:endParaRPr lang="it-IT" sz="3000" dirty="0">
                  <a:solidFill>
                    <a:srgbClr val="0070C0"/>
                  </a:solidFill>
                </a:endParaRPr>
              </a:p>
            </p:txBody>
          </p:sp>
        </mc:Choice>
        <mc:Fallback xmlns="">
          <p:sp>
            <p:nvSpPr>
              <p:cNvPr id="5" name="CasellaDiTesto 4">
                <a:extLst>
                  <a:ext uri="{FF2B5EF4-FFF2-40B4-BE49-F238E27FC236}">
                    <a16:creationId xmlns:a16="http://schemas.microsoft.com/office/drawing/2014/main" id="{EA1CB25A-CC02-9582-C60A-F9998196CFD6}"/>
                  </a:ext>
                </a:extLst>
              </p:cNvPr>
              <p:cNvSpPr txBox="1">
                <a:spLocks noRot="1" noChangeAspect="1" noMove="1" noResize="1" noEditPoints="1" noAdjustHandles="1" noChangeArrowheads="1" noChangeShapeType="1" noTextEdit="1"/>
              </p:cNvSpPr>
              <p:nvPr/>
            </p:nvSpPr>
            <p:spPr>
              <a:xfrm>
                <a:off x="5548444" y="4102597"/>
                <a:ext cx="1426031" cy="595419"/>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3B6CBEA6-1CC4-5D0E-7716-9A21C5995DAF}"/>
                  </a:ext>
                </a:extLst>
              </p:cNvPr>
              <p:cNvSpPr txBox="1"/>
              <p:nvPr/>
            </p:nvSpPr>
            <p:spPr>
              <a:xfrm>
                <a:off x="3106700" y="994021"/>
                <a:ext cx="1426031" cy="595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sz="3000" b="0" i="1" smtClean="0">
                              <a:latin typeface="Cambria Math" panose="02040503050406030204" pitchFamily="18" charset="0"/>
                            </a:rPr>
                          </m:ctrlPr>
                        </m:sSubPr>
                        <m:e>
                          <m:r>
                            <a:rPr lang="it-IT" sz="3000" b="0" i="1" smtClean="0">
                              <a:latin typeface="Cambria Math" panose="02040503050406030204" pitchFamily="18" charset="0"/>
                            </a:rPr>
                            <m:t>𝛼</m:t>
                          </m:r>
                        </m:e>
                        <m:sub>
                          <m:r>
                            <a:rPr lang="it-IT" sz="3000" b="0" i="1" smtClean="0">
                              <a:latin typeface="Cambria Math" panose="02040503050406030204" pitchFamily="18" charset="0"/>
                            </a:rPr>
                            <m:t>𝑢</m:t>
                          </m:r>
                          <m:r>
                            <a:rPr lang="it-IT" sz="3000" b="0" i="1" smtClean="0">
                              <a:latin typeface="Cambria Math" panose="02040503050406030204" pitchFamily="18" charset="0"/>
                            </a:rPr>
                            <m:t>|</m:t>
                          </m:r>
                          <m:r>
                            <a:rPr lang="it-IT" sz="3000" b="0" i="1" smtClean="0">
                              <a:latin typeface="Cambria Math" panose="02040503050406030204" pitchFamily="18" charset="0"/>
                            </a:rPr>
                            <m:t>𝑥</m:t>
                          </m:r>
                          <m:r>
                            <a:rPr lang="it-IT" sz="3000" b="0" i="1" smtClean="0">
                              <a:latin typeface="Cambria Math" panose="02040503050406030204" pitchFamily="18" charset="0"/>
                            </a:rPr>
                            <m:t>,</m:t>
                          </m:r>
                          <m:r>
                            <a:rPr lang="it-IT" sz="3000" b="0" i="1" smtClean="0">
                              <a:latin typeface="Cambria Math" panose="02040503050406030204" pitchFamily="18" charset="0"/>
                            </a:rPr>
                            <m:t>𝑦</m:t>
                          </m:r>
                          <m:r>
                            <a:rPr lang="it-IT" sz="3000" b="0" i="1" smtClean="0">
                              <a:latin typeface="Cambria Math" panose="02040503050406030204" pitchFamily="18" charset="0"/>
                            </a:rPr>
                            <m:t>,</m:t>
                          </m:r>
                          <m:r>
                            <a:rPr lang="it-IT" sz="3000" b="0" i="1" smtClean="0">
                              <a:latin typeface="Cambria Math" panose="02040503050406030204" pitchFamily="18" charset="0"/>
                            </a:rPr>
                            <m:t>𝑣</m:t>
                          </m:r>
                        </m:sub>
                      </m:sSub>
                    </m:oMath>
                  </m:oMathPara>
                </a14:m>
                <a:endParaRPr lang="it-IT" sz="3000" dirty="0"/>
              </a:p>
            </p:txBody>
          </p:sp>
        </mc:Choice>
        <mc:Fallback xmlns="">
          <p:sp>
            <p:nvSpPr>
              <p:cNvPr id="6" name="CasellaDiTesto 5">
                <a:extLst>
                  <a:ext uri="{FF2B5EF4-FFF2-40B4-BE49-F238E27FC236}">
                    <a16:creationId xmlns:a16="http://schemas.microsoft.com/office/drawing/2014/main" id="{3B6CBEA6-1CC4-5D0E-7716-9A21C5995DAF}"/>
                  </a:ext>
                </a:extLst>
              </p:cNvPr>
              <p:cNvSpPr txBox="1">
                <a:spLocks noRot="1" noChangeAspect="1" noMove="1" noResize="1" noEditPoints="1" noAdjustHandles="1" noChangeArrowheads="1" noChangeShapeType="1" noTextEdit="1"/>
              </p:cNvSpPr>
              <p:nvPr/>
            </p:nvSpPr>
            <p:spPr>
              <a:xfrm>
                <a:off x="3106700" y="994021"/>
                <a:ext cx="1426031" cy="595419"/>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B1A4008-E047-7B46-7ABA-7EE0154641F9}"/>
                  </a:ext>
                </a:extLst>
              </p:cNvPr>
              <p:cNvSpPr txBox="1"/>
              <p:nvPr/>
            </p:nvSpPr>
            <p:spPr>
              <a:xfrm>
                <a:off x="3466011" y="2890479"/>
                <a:ext cx="1426031" cy="595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sz="3000" b="0" i="1" smtClean="0">
                              <a:solidFill>
                                <a:srgbClr val="FF0000"/>
                              </a:solidFill>
                              <a:latin typeface="Cambria Math" panose="02040503050406030204" pitchFamily="18" charset="0"/>
                            </a:rPr>
                          </m:ctrlPr>
                        </m:sSubPr>
                        <m:e>
                          <m:r>
                            <a:rPr lang="it-IT" sz="3000" b="0" i="1" smtClean="0">
                              <a:solidFill>
                                <a:srgbClr val="FF0000"/>
                              </a:solidFill>
                              <a:latin typeface="Cambria Math" panose="02040503050406030204" pitchFamily="18" charset="0"/>
                            </a:rPr>
                            <m:t>𝛼</m:t>
                          </m:r>
                        </m:e>
                        <m:sub>
                          <m:r>
                            <a:rPr lang="it-IT" sz="3000" b="0" i="1" smtClean="0">
                              <a:solidFill>
                                <a:srgbClr val="FF0000"/>
                              </a:solidFill>
                              <a:latin typeface="Cambria Math" panose="02040503050406030204" pitchFamily="18" charset="0"/>
                            </a:rPr>
                            <m:t>𝑢</m:t>
                          </m:r>
                          <m:r>
                            <a:rPr lang="it-IT" sz="3000" b="0" i="1" smtClean="0">
                              <a:solidFill>
                                <a:srgbClr val="FF0000"/>
                              </a:solidFill>
                              <a:latin typeface="Cambria Math" panose="02040503050406030204" pitchFamily="18" charset="0"/>
                            </a:rPr>
                            <m:t>,</m:t>
                          </m:r>
                          <m:r>
                            <a:rPr lang="it-IT" sz="3000" b="0" i="1" smtClean="0">
                              <a:solidFill>
                                <a:srgbClr val="FF0000"/>
                              </a:solidFill>
                              <a:latin typeface="Cambria Math" panose="02040503050406030204" pitchFamily="18" charset="0"/>
                            </a:rPr>
                            <m:t>𝑦</m:t>
                          </m:r>
                          <m:r>
                            <a:rPr lang="it-IT" sz="3000" b="0" i="1" smtClean="0">
                              <a:solidFill>
                                <a:srgbClr val="FF0000"/>
                              </a:solidFill>
                              <a:latin typeface="Cambria Math" panose="02040503050406030204" pitchFamily="18" charset="0"/>
                            </a:rPr>
                            <m:t>|</m:t>
                          </m:r>
                          <m:r>
                            <a:rPr lang="it-IT" sz="3000" b="0" i="1" smtClean="0">
                              <a:solidFill>
                                <a:srgbClr val="FF0000"/>
                              </a:solidFill>
                              <a:latin typeface="Cambria Math" panose="02040503050406030204" pitchFamily="18" charset="0"/>
                            </a:rPr>
                            <m:t>𝑥</m:t>
                          </m:r>
                          <m:r>
                            <a:rPr lang="it-IT" sz="3000" b="0" i="1" smtClean="0">
                              <a:solidFill>
                                <a:srgbClr val="FF0000"/>
                              </a:solidFill>
                              <a:latin typeface="Cambria Math" panose="02040503050406030204" pitchFamily="18" charset="0"/>
                            </a:rPr>
                            <m:t>,</m:t>
                          </m:r>
                          <m:r>
                            <a:rPr lang="it-IT" sz="3000" b="0" i="1" smtClean="0">
                              <a:solidFill>
                                <a:srgbClr val="FF0000"/>
                              </a:solidFill>
                              <a:latin typeface="Cambria Math" panose="02040503050406030204" pitchFamily="18" charset="0"/>
                            </a:rPr>
                            <m:t>𝑣</m:t>
                          </m:r>
                        </m:sub>
                      </m:sSub>
                    </m:oMath>
                  </m:oMathPara>
                </a14:m>
                <a:endParaRPr lang="it-IT" sz="3000" dirty="0">
                  <a:solidFill>
                    <a:srgbClr val="FF0000"/>
                  </a:solidFill>
                </a:endParaRPr>
              </a:p>
            </p:txBody>
          </p:sp>
        </mc:Choice>
        <mc:Fallback xmlns="">
          <p:sp>
            <p:nvSpPr>
              <p:cNvPr id="7" name="CasellaDiTesto 6">
                <a:extLst>
                  <a:ext uri="{FF2B5EF4-FFF2-40B4-BE49-F238E27FC236}">
                    <a16:creationId xmlns:a16="http://schemas.microsoft.com/office/drawing/2014/main" id="{EB1A4008-E047-7B46-7ABA-7EE0154641F9}"/>
                  </a:ext>
                </a:extLst>
              </p:cNvPr>
              <p:cNvSpPr txBox="1">
                <a:spLocks noRot="1" noChangeAspect="1" noMove="1" noResize="1" noEditPoints="1" noAdjustHandles="1" noChangeArrowheads="1" noChangeShapeType="1" noTextEdit="1"/>
              </p:cNvSpPr>
              <p:nvPr/>
            </p:nvSpPr>
            <p:spPr>
              <a:xfrm>
                <a:off x="3466011" y="2890479"/>
                <a:ext cx="1426031" cy="595419"/>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F9687C6E-3828-F8F3-4F1C-4345EB0B7218}"/>
                  </a:ext>
                </a:extLst>
              </p:cNvPr>
              <p:cNvSpPr txBox="1"/>
              <p:nvPr/>
            </p:nvSpPr>
            <p:spPr>
              <a:xfrm>
                <a:off x="7485016" y="2890479"/>
                <a:ext cx="1426031" cy="595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sz="3000" b="0" i="1" smtClean="0">
                              <a:solidFill>
                                <a:srgbClr val="FF0000"/>
                              </a:solidFill>
                              <a:latin typeface="Cambria Math" panose="02040503050406030204" pitchFamily="18" charset="0"/>
                            </a:rPr>
                          </m:ctrlPr>
                        </m:sSubPr>
                        <m:e>
                          <m:r>
                            <a:rPr lang="it-IT" sz="3000" b="0" i="1" smtClean="0">
                              <a:solidFill>
                                <a:srgbClr val="FF0000"/>
                              </a:solidFill>
                              <a:latin typeface="Cambria Math" panose="02040503050406030204" pitchFamily="18" charset="0"/>
                            </a:rPr>
                            <m:t>𝛼</m:t>
                          </m:r>
                        </m:e>
                        <m:sub>
                          <m:r>
                            <a:rPr lang="it-IT" sz="3000" b="0" i="1" smtClean="0">
                              <a:solidFill>
                                <a:srgbClr val="FF0000"/>
                              </a:solidFill>
                              <a:latin typeface="Cambria Math" panose="02040503050406030204" pitchFamily="18" charset="0"/>
                            </a:rPr>
                            <m:t>𝑢</m:t>
                          </m:r>
                          <m:r>
                            <a:rPr lang="it-IT" sz="3000" b="0" i="1" smtClean="0">
                              <a:solidFill>
                                <a:srgbClr val="FF0000"/>
                              </a:solidFill>
                              <a:latin typeface="Cambria Math" panose="02040503050406030204" pitchFamily="18" charset="0"/>
                            </a:rPr>
                            <m:t>,</m:t>
                          </m:r>
                          <m:r>
                            <a:rPr lang="it-IT" sz="3000" b="0" i="1" smtClean="0">
                              <a:solidFill>
                                <a:srgbClr val="FF0000"/>
                              </a:solidFill>
                              <a:latin typeface="Cambria Math" panose="02040503050406030204" pitchFamily="18" charset="0"/>
                            </a:rPr>
                            <m:t>𝑦</m:t>
                          </m:r>
                          <m:r>
                            <a:rPr lang="it-IT" sz="3000" b="0" i="1" smtClean="0">
                              <a:solidFill>
                                <a:srgbClr val="FF0000"/>
                              </a:solidFill>
                              <a:latin typeface="Cambria Math" panose="02040503050406030204" pitchFamily="18" charset="0"/>
                            </a:rPr>
                            <m:t>|</m:t>
                          </m:r>
                          <m:r>
                            <a:rPr lang="it-IT" sz="3000" b="0" i="1" smtClean="0">
                              <a:solidFill>
                                <a:srgbClr val="FF0000"/>
                              </a:solidFill>
                              <a:latin typeface="Cambria Math" panose="02040503050406030204" pitchFamily="18" charset="0"/>
                            </a:rPr>
                            <m:t>𝑥</m:t>
                          </m:r>
                          <m:r>
                            <a:rPr lang="it-IT" sz="3000" b="0" i="1" smtClean="0">
                              <a:solidFill>
                                <a:srgbClr val="FF0000"/>
                              </a:solidFill>
                              <a:latin typeface="Cambria Math" panose="02040503050406030204" pitchFamily="18" charset="0"/>
                            </a:rPr>
                            <m:t>,</m:t>
                          </m:r>
                          <m:r>
                            <a:rPr lang="it-IT" sz="3000" b="0" i="1" smtClean="0">
                              <a:solidFill>
                                <a:srgbClr val="FF0000"/>
                              </a:solidFill>
                              <a:latin typeface="Cambria Math" panose="02040503050406030204" pitchFamily="18" charset="0"/>
                            </a:rPr>
                            <m:t>𝑣</m:t>
                          </m:r>
                        </m:sub>
                      </m:sSub>
                    </m:oMath>
                  </m:oMathPara>
                </a14:m>
                <a:endParaRPr lang="it-IT" sz="3000" dirty="0">
                  <a:solidFill>
                    <a:srgbClr val="FF0000"/>
                  </a:solidFill>
                </a:endParaRPr>
              </a:p>
            </p:txBody>
          </p:sp>
        </mc:Choice>
        <mc:Fallback xmlns="">
          <p:sp>
            <p:nvSpPr>
              <p:cNvPr id="8" name="CasellaDiTesto 7">
                <a:extLst>
                  <a:ext uri="{FF2B5EF4-FFF2-40B4-BE49-F238E27FC236}">
                    <a16:creationId xmlns:a16="http://schemas.microsoft.com/office/drawing/2014/main" id="{F9687C6E-3828-F8F3-4F1C-4345EB0B7218}"/>
                  </a:ext>
                </a:extLst>
              </p:cNvPr>
              <p:cNvSpPr txBox="1">
                <a:spLocks noRot="1" noChangeAspect="1" noMove="1" noResize="1" noEditPoints="1" noAdjustHandles="1" noChangeArrowheads="1" noChangeShapeType="1" noTextEdit="1"/>
              </p:cNvSpPr>
              <p:nvPr/>
            </p:nvSpPr>
            <p:spPr>
              <a:xfrm>
                <a:off x="7485016" y="2890479"/>
                <a:ext cx="1426031" cy="595419"/>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07663042-9369-252E-EF46-A2465B8521A1}"/>
                  </a:ext>
                </a:extLst>
              </p:cNvPr>
              <p:cNvSpPr txBox="1"/>
              <p:nvPr/>
            </p:nvSpPr>
            <p:spPr>
              <a:xfrm>
                <a:off x="3106700" y="3983489"/>
                <a:ext cx="1426031" cy="595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sz="3000" b="0" i="1" smtClean="0">
                              <a:latin typeface="Cambria Math" panose="02040503050406030204" pitchFamily="18" charset="0"/>
                            </a:rPr>
                          </m:ctrlPr>
                        </m:sSubPr>
                        <m:e>
                          <m:r>
                            <a:rPr lang="it-IT" sz="3000" b="0" i="1" smtClean="0">
                              <a:latin typeface="Cambria Math" panose="02040503050406030204" pitchFamily="18" charset="0"/>
                            </a:rPr>
                            <m:t>𝛼</m:t>
                          </m:r>
                        </m:e>
                        <m:sub>
                          <m:r>
                            <a:rPr lang="it-IT" sz="3000" b="0" i="1" smtClean="0">
                              <a:latin typeface="Cambria Math" panose="02040503050406030204" pitchFamily="18" charset="0"/>
                            </a:rPr>
                            <m:t>𝑥</m:t>
                          </m:r>
                          <m:r>
                            <a:rPr lang="it-IT" sz="3000" b="0" i="1" smtClean="0">
                              <a:latin typeface="Cambria Math" panose="02040503050406030204" pitchFamily="18" charset="0"/>
                            </a:rPr>
                            <m:t>|</m:t>
                          </m:r>
                          <m:r>
                            <a:rPr lang="it-IT" sz="3000" b="0" i="1" smtClean="0">
                              <a:latin typeface="Cambria Math" panose="02040503050406030204" pitchFamily="18" charset="0"/>
                            </a:rPr>
                            <m:t>𝑢</m:t>
                          </m:r>
                          <m:r>
                            <a:rPr lang="it-IT" sz="3000" b="0" i="1" smtClean="0">
                              <a:latin typeface="Cambria Math" panose="02040503050406030204" pitchFamily="18" charset="0"/>
                            </a:rPr>
                            <m:t>,</m:t>
                          </m:r>
                          <m:r>
                            <a:rPr lang="it-IT" sz="3000" b="0" i="1" smtClean="0">
                              <a:latin typeface="Cambria Math" panose="02040503050406030204" pitchFamily="18" charset="0"/>
                            </a:rPr>
                            <m:t>𝑣</m:t>
                          </m:r>
                          <m:r>
                            <a:rPr lang="it-IT" sz="3000" b="0" i="1" smtClean="0">
                              <a:latin typeface="Cambria Math" panose="02040503050406030204" pitchFamily="18" charset="0"/>
                            </a:rPr>
                            <m:t>,</m:t>
                          </m:r>
                          <m:r>
                            <a:rPr lang="it-IT" sz="3000" b="0" i="1" smtClean="0">
                              <a:latin typeface="Cambria Math" panose="02040503050406030204" pitchFamily="18" charset="0"/>
                            </a:rPr>
                            <m:t>𝑦</m:t>
                          </m:r>
                        </m:sub>
                      </m:sSub>
                    </m:oMath>
                  </m:oMathPara>
                </a14:m>
                <a:endParaRPr lang="it-IT" sz="3000" dirty="0"/>
              </a:p>
            </p:txBody>
          </p:sp>
        </mc:Choice>
        <mc:Fallback xmlns="">
          <p:sp>
            <p:nvSpPr>
              <p:cNvPr id="9" name="CasellaDiTesto 8">
                <a:extLst>
                  <a:ext uri="{FF2B5EF4-FFF2-40B4-BE49-F238E27FC236}">
                    <a16:creationId xmlns:a16="http://schemas.microsoft.com/office/drawing/2014/main" id="{07663042-9369-252E-EF46-A2465B8521A1}"/>
                  </a:ext>
                </a:extLst>
              </p:cNvPr>
              <p:cNvSpPr txBox="1">
                <a:spLocks noRot="1" noChangeAspect="1" noMove="1" noResize="1" noEditPoints="1" noAdjustHandles="1" noChangeArrowheads="1" noChangeShapeType="1" noTextEdit="1"/>
              </p:cNvSpPr>
              <p:nvPr/>
            </p:nvSpPr>
            <p:spPr>
              <a:xfrm>
                <a:off x="3106700" y="3983489"/>
                <a:ext cx="1426031" cy="595419"/>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FA09FAA7-D66A-8950-2D7A-31991378349A}"/>
                  </a:ext>
                </a:extLst>
              </p:cNvPr>
              <p:cNvSpPr txBox="1"/>
              <p:nvPr/>
            </p:nvSpPr>
            <p:spPr>
              <a:xfrm>
                <a:off x="8198031" y="3983490"/>
                <a:ext cx="1426031" cy="595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sz="3000" b="0" i="1" smtClean="0">
                              <a:latin typeface="Cambria Math" panose="02040503050406030204" pitchFamily="18" charset="0"/>
                            </a:rPr>
                          </m:ctrlPr>
                        </m:sSubPr>
                        <m:e>
                          <m:r>
                            <a:rPr lang="it-IT" sz="3000" b="0" i="1" smtClean="0">
                              <a:latin typeface="Cambria Math" panose="02040503050406030204" pitchFamily="18" charset="0"/>
                            </a:rPr>
                            <m:t>𝛼</m:t>
                          </m:r>
                        </m:e>
                        <m:sub>
                          <m:r>
                            <a:rPr lang="it-IT" sz="3000" b="0" i="1" smtClean="0">
                              <a:latin typeface="Cambria Math" panose="02040503050406030204" pitchFamily="18" charset="0"/>
                            </a:rPr>
                            <m:t>𝑣</m:t>
                          </m:r>
                          <m:r>
                            <a:rPr lang="it-IT" sz="3000" b="0" i="1" smtClean="0">
                              <a:latin typeface="Cambria Math" panose="02040503050406030204" pitchFamily="18" charset="0"/>
                            </a:rPr>
                            <m:t>|</m:t>
                          </m:r>
                          <m:r>
                            <a:rPr lang="it-IT" sz="3000" b="0" i="1" smtClean="0">
                              <a:latin typeface="Cambria Math" panose="02040503050406030204" pitchFamily="18" charset="0"/>
                            </a:rPr>
                            <m:t>𝑥</m:t>
                          </m:r>
                          <m:r>
                            <a:rPr lang="it-IT" sz="3000" b="0" i="1" smtClean="0">
                              <a:latin typeface="Cambria Math" panose="02040503050406030204" pitchFamily="18" charset="0"/>
                            </a:rPr>
                            <m:t>,</m:t>
                          </m:r>
                          <m:r>
                            <a:rPr lang="it-IT" sz="3000" b="0" i="1" smtClean="0">
                              <a:latin typeface="Cambria Math" panose="02040503050406030204" pitchFamily="18" charset="0"/>
                            </a:rPr>
                            <m:t>𝑦</m:t>
                          </m:r>
                          <m:r>
                            <a:rPr lang="it-IT" sz="3000" b="0" i="1" smtClean="0">
                              <a:latin typeface="Cambria Math" panose="02040503050406030204" pitchFamily="18" charset="0"/>
                            </a:rPr>
                            <m:t>,</m:t>
                          </m:r>
                          <m:r>
                            <a:rPr lang="it-IT" sz="3000" b="0" i="1" smtClean="0">
                              <a:latin typeface="Cambria Math" panose="02040503050406030204" pitchFamily="18" charset="0"/>
                            </a:rPr>
                            <m:t>𝑢</m:t>
                          </m:r>
                        </m:sub>
                      </m:sSub>
                    </m:oMath>
                  </m:oMathPara>
                </a14:m>
                <a:endParaRPr lang="it-IT" sz="3000" dirty="0"/>
              </a:p>
            </p:txBody>
          </p:sp>
        </mc:Choice>
        <mc:Fallback xmlns="">
          <p:sp>
            <p:nvSpPr>
              <p:cNvPr id="10" name="CasellaDiTesto 9">
                <a:extLst>
                  <a:ext uri="{FF2B5EF4-FFF2-40B4-BE49-F238E27FC236}">
                    <a16:creationId xmlns:a16="http://schemas.microsoft.com/office/drawing/2014/main" id="{FA09FAA7-D66A-8950-2D7A-31991378349A}"/>
                  </a:ext>
                </a:extLst>
              </p:cNvPr>
              <p:cNvSpPr txBox="1">
                <a:spLocks noRot="1" noChangeAspect="1" noMove="1" noResize="1" noEditPoints="1" noAdjustHandles="1" noChangeArrowheads="1" noChangeShapeType="1" noTextEdit="1"/>
              </p:cNvSpPr>
              <p:nvPr/>
            </p:nvSpPr>
            <p:spPr>
              <a:xfrm>
                <a:off x="8198031" y="3983490"/>
                <a:ext cx="1426031" cy="595419"/>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42E34B17-6B4A-7583-A131-B4EA72EEB35A}"/>
                  </a:ext>
                </a:extLst>
              </p:cNvPr>
              <p:cNvSpPr txBox="1"/>
              <p:nvPr/>
            </p:nvSpPr>
            <p:spPr>
              <a:xfrm>
                <a:off x="7485015" y="994021"/>
                <a:ext cx="1426031" cy="595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sz="3000" b="0" i="1" smtClean="0">
                              <a:latin typeface="Cambria Math" panose="02040503050406030204" pitchFamily="18" charset="0"/>
                            </a:rPr>
                          </m:ctrlPr>
                        </m:sSubPr>
                        <m:e>
                          <m:r>
                            <a:rPr lang="it-IT" sz="3000" b="0" i="1" smtClean="0">
                              <a:latin typeface="Cambria Math" panose="02040503050406030204" pitchFamily="18" charset="0"/>
                            </a:rPr>
                            <m:t>𝛼</m:t>
                          </m:r>
                        </m:e>
                        <m:sub>
                          <m:r>
                            <a:rPr lang="it-IT" sz="3000" b="0" i="1" smtClean="0">
                              <a:latin typeface="Cambria Math" panose="02040503050406030204" pitchFamily="18" charset="0"/>
                            </a:rPr>
                            <m:t>𝑦</m:t>
                          </m:r>
                          <m:r>
                            <a:rPr lang="it-IT" sz="3000" b="0" i="1" smtClean="0">
                              <a:latin typeface="Cambria Math" panose="02040503050406030204" pitchFamily="18" charset="0"/>
                            </a:rPr>
                            <m:t>|</m:t>
                          </m:r>
                          <m:r>
                            <a:rPr lang="it-IT" sz="3000" b="0" i="1" smtClean="0">
                              <a:latin typeface="Cambria Math" panose="02040503050406030204" pitchFamily="18" charset="0"/>
                            </a:rPr>
                            <m:t>𝑢</m:t>
                          </m:r>
                          <m:r>
                            <a:rPr lang="it-IT" sz="3000" b="0" i="1" smtClean="0">
                              <a:latin typeface="Cambria Math" panose="02040503050406030204" pitchFamily="18" charset="0"/>
                            </a:rPr>
                            <m:t>,</m:t>
                          </m:r>
                          <m:r>
                            <a:rPr lang="it-IT" sz="3000" b="0" i="1" smtClean="0">
                              <a:latin typeface="Cambria Math" panose="02040503050406030204" pitchFamily="18" charset="0"/>
                            </a:rPr>
                            <m:t>𝑣</m:t>
                          </m:r>
                          <m:r>
                            <a:rPr lang="it-IT" sz="3000" b="0" i="1" smtClean="0">
                              <a:latin typeface="Cambria Math" panose="02040503050406030204" pitchFamily="18" charset="0"/>
                            </a:rPr>
                            <m:t>,</m:t>
                          </m:r>
                          <m:r>
                            <a:rPr lang="it-IT" sz="3000" b="0" i="1" smtClean="0">
                              <a:latin typeface="Cambria Math" panose="02040503050406030204" pitchFamily="18" charset="0"/>
                            </a:rPr>
                            <m:t>𝑥</m:t>
                          </m:r>
                        </m:sub>
                      </m:sSub>
                    </m:oMath>
                  </m:oMathPara>
                </a14:m>
                <a:endParaRPr lang="it-IT" sz="3000" dirty="0"/>
              </a:p>
            </p:txBody>
          </p:sp>
        </mc:Choice>
        <mc:Fallback xmlns="">
          <p:sp>
            <p:nvSpPr>
              <p:cNvPr id="11" name="CasellaDiTesto 10">
                <a:extLst>
                  <a:ext uri="{FF2B5EF4-FFF2-40B4-BE49-F238E27FC236}">
                    <a16:creationId xmlns:a16="http://schemas.microsoft.com/office/drawing/2014/main" id="{42E34B17-6B4A-7583-A131-B4EA72EEB35A}"/>
                  </a:ext>
                </a:extLst>
              </p:cNvPr>
              <p:cNvSpPr txBox="1">
                <a:spLocks noRot="1" noChangeAspect="1" noMove="1" noResize="1" noEditPoints="1" noAdjustHandles="1" noChangeArrowheads="1" noChangeShapeType="1" noTextEdit="1"/>
              </p:cNvSpPr>
              <p:nvPr/>
            </p:nvSpPr>
            <p:spPr>
              <a:xfrm>
                <a:off x="7485015" y="994021"/>
                <a:ext cx="1426031" cy="595419"/>
              </a:xfrm>
              <a:prstGeom prst="rect">
                <a:avLst/>
              </a:prstGeom>
              <a:blipFill>
                <a:blip r:embed="rId1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BC939823-9066-1710-E722-B45533833FAF}"/>
                  </a:ext>
                </a:extLst>
              </p:cNvPr>
              <p:cNvSpPr txBox="1"/>
              <p:nvPr/>
            </p:nvSpPr>
            <p:spPr>
              <a:xfrm>
                <a:off x="5191486" y="5688401"/>
                <a:ext cx="2139945" cy="595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sz="3000" b="0" i="1" smtClean="0">
                              <a:latin typeface="Cambria Math" panose="02040503050406030204" pitchFamily="18" charset="0"/>
                            </a:rPr>
                          </m:ctrlPr>
                        </m:sSubPr>
                        <m:e>
                          <m:r>
                            <a:rPr lang="it-IT" sz="3000" b="0" i="1" smtClean="0">
                              <a:latin typeface="Cambria Math" panose="02040503050406030204" pitchFamily="18" charset="0"/>
                            </a:rPr>
                            <m:t>𝛼</m:t>
                          </m:r>
                        </m:e>
                        <m:sub>
                          <m:r>
                            <a:rPr lang="it-IT" sz="3000" b="0" i="1" smtClean="0">
                              <a:latin typeface="Cambria Math" panose="02040503050406030204" pitchFamily="18" charset="0"/>
                            </a:rPr>
                            <m:t>𝑢</m:t>
                          </m:r>
                          <m:r>
                            <a:rPr lang="it-IT" sz="3000" b="0" i="1" smtClean="0">
                              <a:latin typeface="Cambria Math" panose="02040503050406030204" pitchFamily="18" charset="0"/>
                            </a:rPr>
                            <m:t>,</m:t>
                          </m:r>
                          <m:r>
                            <a:rPr lang="it-IT" sz="3000" b="0" i="1" smtClean="0">
                              <a:latin typeface="Cambria Math" panose="02040503050406030204" pitchFamily="18" charset="0"/>
                            </a:rPr>
                            <m:t>𝑣</m:t>
                          </m:r>
                          <m:r>
                            <a:rPr lang="it-IT" sz="3000" b="0" i="1" smtClean="0">
                              <a:latin typeface="Cambria Math" panose="02040503050406030204" pitchFamily="18" charset="0"/>
                            </a:rPr>
                            <m:t>|</m:t>
                          </m:r>
                          <m:r>
                            <a:rPr lang="it-IT" sz="3000" b="0" i="1" smtClean="0">
                              <a:latin typeface="Cambria Math" panose="02040503050406030204" pitchFamily="18" charset="0"/>
                            </a:rPr>
                            <m:t>𝑥</m:t>
                          </m:r>
                          <m:r>
                            <a:rPr lang="it-IT" sz="3000" b="0" i="1" smtClean="0">
                              <a:latin typeface="Cambria Math" panose="02040503050406030204" pitchFamily="18" charset="0"/>
                            </a:rPr>
                            <m:t>,</m:t>
                          </m:r>
                          <m:r>
                            <a:rPr lang="it-IT" sz="3000" b="0" i="1" smtClean="0">
                              <a:latin typeface="Cambria Math" panose="02040503050406030204" pitchFamily="18" charset="0"/>
                            </a:rPr>
                            <m:t>𝑦</m:t>
                          </m:r>
                        </m:sub>
                      </m:sSub>
                      <m:r>
                        <a:rPr lang="it-IT" sz="3000" b="0" i="1" smtClean="0">
                          <a:latin typeface="Cambria Math" panose="02040503050406030204" pitchFamily="18" charset="0"/>
                        </a:rPr>
                        <m:t>=0</m:t>
                      </m:r>
                    </m:oMath>
                  </m:oMathPara>
                </a14:m>
                <a:endParaRPr lang="it-IT" sz="3000" dirty="0"/>
              </a:p>
            </p:txBody>
          </p:sp>
        </mc:Choice>
        <mc:Fallback xmlns="">
          <p:sp>
            <p:nvSpPr>
              <p:cNvPr id="12" name="CasellaDiTesto 11">
                <a:extLst>
                  <a:ext uri="{FF2B5EF4-FFF2-40B4-BE49-F238E27FC236}">
                    <a16:creationId xmlns:a16="http://schemas.microsoft.com/office/drawing/2014/main" id="{BC939823-9066-1710-E722-B45533833FAF}"/>
                  </a:ext>
                </a:extLst>
              </p:cNvPr>
              <p:cNvSpPr txBox="1">
                <a:spLocks noRot="1" noChangeAspect="1" noMove="1" noResize="1" noEditPoints="1" noAdjustHandles="1" noChangeArrowheads="1" noChangeShapeType="1" noTextEdit="1"/>
              </p:cNvSpPr>
              <p:nvPr/>
            </p:nvSpPr>
            <p:spPr>
              <a:xfrm>
                <a:off x="5191486" y="5688401"/>
                <a:ext cx="2139945" cy="595419"/>
              </a:xfrm>
              <a:prstGeom prst="rect">
                <a:avLst/>
              </a:prstGeom>
              <a:blipFill>
                <a:blip r:embed="rId1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412300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13F97D-E0A1-2317-E733-B1C73FA92D12}"/>
              </a:ext>
            </a:extLst>
          </p:cNvPr>
          <p:cNvSpPr>
            <a:spLocks noGrp="1"/>
          </p:cNvSpPr>
          <p:nvPr>
            <p:ph type="title"/>
          </p:nvPr>
        </p:nvSpPr>
        <p:spPr/>
        <p:txBody>
          <a:bodyPr/>
          <a:lstStyle/>
          <a:p>
            <a:r>
              <a:rPr lang="it-IT" i="1" dirty="0"/>
              <a:t>Split </a:t>
            </a:r>
            <a:r>
              <a:rPr lang="it-IT" i="1" dirty="0" err="1"/>
              <a:t>Decomposition</a:t>
            </a:r>
            <a:endParaRPr lang="it-IT" i="1" dirty="0"/>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099178AF-B2AD-3734-07DB-BA2E46F85704}"/>
                  </a:ext>
                </a:extLst>
              </p:cNvPr>
              <p:cNvSpPr txBox="1"/>
              <p:nvPr/>
            </p:nvSpPr>
            <p:spPr>
              <a:xfrm>
                <a:off x="838200" y="1998617"/>
                <a:ext cx="10515600" cy="2171300"/>
              </a:xfrm>
              <a:prstGeom prst="rect">
                <a:avLst/>
              </a:prstGeom>
              <a:noFill/>
            </p:spPr>
            <p:txBody>
              <a:bodyPr wrap="square" rtlCol="0">
                <a:spAutoFit/>
              </a:bodyPr>
              <a:lstStyle/>
              <a:p>
                <a:r>
                  <a:rPr lang="it-IT" sz="3000" dirty="0"/>
                  <a:t>Una qualsiasi funzione simmetrica  </a:t>
                </a:r>
                <a14:m>
                  <m:oMath xmlns:m="http://schemas.openxmlformats.org/officeDocument/2006/math">
                    <m:r>
                      <a:rPr lang="it-IT" sz="3000" b="0" i="1" smtClean="0">
                        <a:latin typeface="Cambria Math" panose="02040503050406030204" pitchFamily="18" charset="0"/>
                      </a:rPr>
                      <m:t>𝑑</m:t>
                    </m:r>
                    <m:r>
                      <a:rPr lang="it-IT" sz="3000" b="0" i="1" smtClean="0">
                        <a:latin typeface="Cambria Math" panose="02040503050406030204" pitchFamily="18" charset="0"/>
                      </a:rPr>
                      <m:t> :</m:t>
                    </m:r>
                    <m:r>
                      <a:rPr lang="it-IT" sz="3000" b="0" i="1" smtClean="0">
                        <a:latin typeface="Cambria Math" panose="02040503050406030204" pitchFamily="18" charset="0"/>
                      </a:rPr>
                      <m:t>𝑋</m:t>
                    </m:r>
                    <m:r>
                      <a:rPr lang="it-IT" sz="3000" b="0" i="1" smtClean="0">
                        <a:latin typeface="Cambria Math" panose="02040503050406030204" pitchFamily="18" charset="0"/>
                      </a:rPr>
                      <m:t>×</m:t>
                    </m:r>
                    <m:r>
                      <a:rPr lang="it-IT" sz="3000" b="0" i="1" smtClean="0">
                        <a:latin typeface="Cambria Math" panose="02040503050406030204" pitchFamily="18" charset="0"/>
                      </a:rPr>
                      <m:t>𝑋</m:t>
                    </m:r>
                    <m:r>
                      <a:rPr lang="it-IT" sz="3000" b="0" i="1" smtClean="0">
                        <a:latin typeface="Cambria Math" panose="02040503050406030204" pitchFamily="18" charset="0"/>
                      </a:rPr>
                      <m:t>→</m:t>
                    </m:r>
                    <m:r>
                      <a:rPr lang="it-IT" sz="3000" b="0" i="1" smtClean="0">
                        <a:latin typeface="Cambria Math" panose="02040503050406030204" pitchFamily="18" charset="0"/>
                      </a:rPr>
                      <m:t>ℝ</m:t>
                    </m:r>
                  </m:oMath>
                </a14:m>
                <a:endParaRPr lang="it-IT" sz="3000" dirty="0"/>
              </a:p>
              <a:p>
                <a:r>
                  <a:rPr lang="it-IT" sz="3000" dirty="0"/>
                  <a:t> si può scrivere come</a:t>
                </a:r>
              </a:p>
              <a:p>
                <a:pPr/>
                <a14:m>
                  <m:oMathPara xmlns:m="http://schemas.openxmlformats.org/officeDocument/2006/math">
                    <m:oMathParaPr>
                      <m:jc m:val="centerGroup"/>
                    </m:oMathParaPr>
                    <m:oMath xmlns:m="http://schemas.openxmlformats.org/officeDocument/2006/math">
                      <m:r>
                        <a:rPr lang="it-IT" sz="3000" b="0" i="1" smtClean="0">
                          <a:latin typeface="Cambria Math" panose="02040503050406030204" pitchFamily="18" charset="0"/>
                        </a:rPr>
                        <m:t>𝑑</m:t>
                      </m:r>
                      <m:r>
                        <a:rPr lang="it-IT" sz="3000" b="0" i="1" smtClean="0">
                          <a:latin typeface="Cambria Math" panose="02040503050406030204" pitchFamily="18" charset="0"/>
                        </a:rPr>
                        <m:t>=</m:t>
                      </m:r>
                      <m:sSub>
                        <m:sSubPr>
                          <m:ctrlPr>
                            <a:rPr lang="it-IT" sz="3000" b="0" i="1" smtClean="0">
                              <a:latin typeface="Cambria Math" panose="02040503050406030204" pitchFamily="18" charset="0"/>
                            </a:rPr>
                          </m:ctrlPr>
                        </m:sSubPr>
                        <m:e>
                          <m:r>
                            <a:rPr lang="it-IT" sz="3000" b="0" i="1" smtClean="0">
                              <a:latin typeface="Cambria Math" panose="02040503050406030204" pitchFamily="18" charset="0"/>
                            </a:rPr>
                            <m:t>𝑑</m:t>
                          </m:r>
                        </m:e>
                        <m:sub>
                          <m:r>
                            <a:rPr lang="it-IT" sz="3000" b="0" i="1" smtClean="0">
                              <a:latin typeface="Cambria Math" panose="02040503050406030204" pitchFamily="18" charset="0"/>
                            </a:rPr>
                            <m:t>0</m:t>
                          </m:r>
                        </m:sub>
                      </m:sSub>
                      <m:r>
                        <a:rPr lang="it-IT" sz="3000" b="0" i="1" smtClean="0">
                          <a:latin typeface="Cambria Math" panose="02040503050406030204" pitchFamily="18" charset="0"/>
                        </a:rPr>
                        <m:t>+</m:t>
                      </m:r>
                      <m:nary>
                        <m:naryPr>
                          <m:chr m:val="∑"/>
                          <m:supHide m:val="on"/>
                          <m:ctrlPr>
                            <a:rPr lang="it-IT" sz="3000" b="0" i="1" smtClean="0">
                              <a:latin typeface="Cambria Math" panose="02040503050406030204" pitchFamily="18" charset="0"/>
                            </a:rPr>
                          </m:ctrlPr>
                        </m:naryPr>
                        <m:sub>
                          <m:r>
                            <m:rPr>
                              <m:brk m:alnAt="7"/>
                            </m:rPr>
                            <a:rPr lang="it-IT" sz="3000" b="0" i="1" smtClean="0">
                              <a:latin typeface="Cambria Math" panose="02040503050406030204" pitchFamily="18" charset="0"/>
                            </a:rPr>
                            <m:t>𝐴</m:t>
                          </m:r>
                          <m:r>
                            <a:rPr lang="it-IT" sz="3000" b="0" i="1" smtClean="0">
                              <a:latin typeface="Cambria Math" panose="02040503050406030204" pitchFamily="18" charset="0"/>
                            </a:rPr>
                            <m:t>|</m:t>
                          </m:r>
                          <m:r>
                            <a:rPr lang="it-IT" sz="3000" b="0" i="1" smtClean="0">
                              <a:latin typeface="Cambria Math" panose="02040503050406030204" pitchFamily="18" charset="0"/>
                            </a:rPr>
                            <m:t>𝐵</m:t>
                          </m:r>
                        </m:sub>
                        <m:sup/>
                        <m:e>
                          <m:sSub>
                            <m:sSubPr>
                              <m:ctrlPr>
                                <a:rPr lang="it-IT" sz="3000" b="0" i="1" smtClean="0">
                                  <a:latin typeface="Cambria Math" panose="02040503050406030204" pitchFamily="18" charset="0"/>
                                </a:rPr>
                              </m:ctrlPr>
                            </m:sSubPr>
                            <m:e>
                              <m:r>
                                <a:rPr lang="it-IT" sz="3000" b="0" i="1" smtClean="0">
                                  <a:latin typeface="Cambria Math" panose="02040503050406030204" pitchFamily="18" charset="0"/>
                                </a:rPr>
                                <m:t>𝛼</m:t>
                              </m:r>
                            </m:e>
                            <m:sub>
                              <m:r>
                                <a:rPr lang="it-IT" sz="3000" b="0" i="1" smtClean="0">
                                  <a:latin typeface="Cambria Math" panose="02040503050406030204" pitchFamily="18" charset="0"/>
                                </a:rPr>
                                <m:t>𝐴</m:t>
                              </m:r>
                              <m:r>
                                <a:rPr lang="it-IT" sz="3000" b="0" i="1" smtClean="0">
                                  <a:latin typeface="Cambria Math" panose="02040503050406030204" pitchFamily="18" charset="0"/>
                                </a:rPr>
                                <m:t>|</m:t>
                              </m:r>
                              <m:r>
                                <a:rPr lang="it-IT" sz="3000" b="0" i="1" smtClean="0">
                                  <a:latin typeface="Cambria Math" panose="02040503050406030204" pitchFamily="18" charset="0"/>
                                </a:rPr>
                                <m:t>𝐵</m:t>
                              </m:r>
                            </m:sub>
                          </m:sSub>
                          <m:r>
                            <a:rPr lang="it-IT" sz="3000" b="0" i="1" smtClean="0">
                              <a:latin typeface="Cambria Math" panose="02040503050406030204" pitchFamily="18" charset="0"/>
                            </a:rPr>
                            <m:t>⋅</m:t>
                          </m:r>
                          <m:sSub>
                            <m:sSubPr>
                              <m:ctrlPr>
                                <a:rPr lang="it-IT" sz="3000" b="0" i="1" smtClean="0">
                                  <a:latin typeface="Cambria Math" panose="02040503050406030204" pitchFamily="18" charset="0"/>
                                </a:rPr>
                              </m:ctrlPr>
                            </m:sSubPr>
                            <m:e>
                              <m:r>
                                <a:rPr lang="it-IT" sz="3000" b="0" i="1" smtClean="0">
                                  <a:latin typeface="Cambria Math" panose="02040503050406030204" pitchFamily="18" charset="0"/>
                                </a:rPr>
                                <m:t>𝛿</m:t>
                              </m:r>
                            </m:e>
                            <m:sub>
                              <m:r>
                                <a:rPr lang="it-IT" sz="3000" b="0" i="1" smtClean="0">
                                  <a:latin typeface="Cambria Math" panose="02040503050406030204" pitchFamily="18" charset="0"/>
                                </a:rPr>
                                <m:t>𝐴</m:t>
                              </m:r>
                              <m:r>
                                <a:rPr lang="it-IT" sz="3000" b="0" i="1" smtClean="0">
                                  <a:latin typeface="Cambria Math" panose="02040503050406030204" pitchFamily="18" charset="0"/>
                                </a:rPr>
                                <m:t>|</m:t>
                              </m:r>
                              <m:r>
                                <a:rPr lang="it-IT" sz="3000" b="0" i="1" smtClean="0">
                                  <a:latin typeface="Cambria Math" panose="02040503050406030204" pitchFamily="18" charset="0"/>
                                </a:rPr>
                                <m:t>𝐵</m:t>
                              </m:r>
                            </m:sub>
                          </m:sSub>
                        </m:e>
                      </m:nary>
                    </m:oMath>
                  </m:oMathPara>
                </a14:m>
                <a:endParaRPr lang="it-IT" sz="3000" dirty="0"/>
              </a:p>
            </p:txBody>
          </p:sp>
        </mc:Choice>
        <mc:Fallback xmlns="">
          <p:sp>
            <p:nvSpPr>
              <p:cNvPr id="3" name="CasellaDiTesto 2">
                <a:extLst>
                  <a:ext uri="{FF2B5EF4-FFF2-40B4-BE49-F238E27FC236}">
                    <a16:creationId xmlns:a16="http://schemas.microsoft.com/office/drawing/2014/main" id="{099178AF-B2AD-3734-07DB-BA2E46F85704}"/>
                  </a:ext>
                </a:extLst>
              </p:cNvPr>
              <p:cNvSpPr txBox="1">
                <a:spLocks noRot="1" noChangeAspect="1" noMove="1" noResize="1" noEditPoints="1" noAdjustHandles="1" noChangeArrowheads="1" noChangeShapeType="1" noTextEdit="1"/>
              </p:cNvSpPr>
              <p:nvPr/>
            </p:nvSpPr>
            <p:spPr>
              <a:xfrm>
                <a:off x="838200" y="1998617"/>
                <a:ext cx="10515600" cy="2171300"/>
              </a:xfrm>
              <a:prstGeom prst="rect">
                <a:avLst/>
              </a:prstGeom>
              <a:blipFill>
                <a:blip r:embed="rId3"/>
                <a:stretch>
                  <a:fillRect l="-1391" t="-337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CD5F08D8-6941-02D8-26E1-5E9AAC1DFE57}"/>
                  </a:ext>
                </a:extLst>
              </p:cNvPr>
              <p:cNvSpPr txBox="1"/>
              <p:nvPr/>
            </p:nvSpPr>
            <p:spPr>
              <a:xfrm>
                <a:off x="4335533" y="4976950"/>
                <a:ext cx="7018267" cy="11221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sz="3000" i="1" smtClean="0">
                              <a:latin typeface="Cambria Math" panose="02040503050406030204" pitchFamily="18" charset="0"/>
                            </a:rPr>
                          </m:ctrlPr>
                        </m:sSubPr>
                        <m:e>
                          <m:r>
                            <a:rPr lang="it-IT" sz="3000" i="1">
                              <a:latin typeface="Cambria Math" panose="02040503050406030204" pitchFamily="18" charset="0"/>
                            </a:rPr>
                            <m:t>𝛿</m:t>
                          </m:r>
                        </m:e>
                        <m:sub>
                          <m:r>
                            <a:rPr lang="it-IT" sz="3000" i="1">
                              <a:latin typeface="Cambria Math" panose="02040503050406030204" pitchFamily="18" charset="0"/>
                            </a:rPr>
                            <m:t>𝐴</m:t>
                          </m:r>
                          <m:r>
                            <a:rPr lang="it-IT" sz="3000" i="1">
                              <a:latin typeface="Cambria Math" panose="02040503050406030204" pitchFamily="18" charset="0"/>
                            </a:rPr>
                            <m:t>|</m:t>
                          </m:r>
                          <m:r>
                            <a:rPr lang="it-IT" sz="3000" i="1">
                              <a:latin typeface="Cambria Math" panose="02040503050406030204" pitchFamily="18" charset="0"/>
                            </a:rPr>
                            <m:t>𝐵</m:t>
                          </m:r>
                        </m:sub>
                      </m:sSub>
                      <m:r>
                        <a:rPr lang="it-IT" sz="3000" b="0" i="1" smtClean="0">
                          <a:latin typeface="Cambria Math" panose="02040503050406030204" pitchFamily="18" charset="0"/>
                        </a:rPr>
                        <m:t>(</m:t>
                      </m:r>
                      <m:r>
                        <a:rPr lang="it-IT" sz="3000" b="0" i="1" smtClean="0">
                          <a:latin typeface="Cambria Math" panose="02040503050406030204" pitchFamily="18" charset="0"/>
                        </a:rPr>
                        <m:t>𝑥</m:t>
                      </m:r>
                      <m:r>
                        <a:rPr lang="it-IT" sz="3000" b="0" i="1" smtClean="0">
                          <a:latin typeface="Cambria Math" panose="02040503050406030204" pitchFamily="18" charset="0"/>
                        </a:rPr>
                        <m:t>,</m:t>
                      </m:r>
                      <m:r>
                        <a:rPr lang="it-IT" sz="3000" b="0" i="1" smtClean="0">
                          <a:latin typeface="Cambria Math" panose="02040503050406030204" pitchFamily="18" charset="0"/>
                        </a:rPr>
                        <m:t>𝑦</m:t>
                      </m:r>
                      <m:r>
                        <a:rPr lang="it-IT" sz="3000" b="0" i="1" smtClean="0">
                          <a:latin typeface="Cambria Math" panose="02040503050406030204" pitchFamily="18" charset="0"/>
                        </a:rPr>
                        <m:t>)=</m:t>
                      </m:r>
                      <m:d>
                        <m:dPr>
                          <m:begChr m:val="{"/>
                          <m:endChr m:val=""/>
                          <m:ctrlPr>
                            <a:rPr lang="it-IT" sz="3000" b="0" i="1" smtClean="0">
                              <a:latin typeface="Cambria Math" panose="02040503050406030204" pitchFamily="18" charset="0"/>
                            </a:rPr>
                          </m:ctrlPr>
                        </m:dPr>
                        <m:e>
                          <m:r>
                            <a:rPr lang="it-IT" sz="3000" b="0" i="1" smtClean="0">
                              <a:latin typeface="Cambria Math" panose="02040503050406030204" pitchFamily="18" charset="0"/>
                            </a:rPr>
                            <m:t> </m:t>
                          </m:r>
                          <m:m>
                            <m:mPr>
                              <m:mcs>
                                <m:mc>
                                  <m:mcPr>
                                    <m:count m:val="2"/>
                                    <m:mcJc m:val="center"/>
                                  </m:mcPr>
                                </m:mc>
                              </m:mcs>
                              <m:ctrlPr>
                                <a:rPr lang="it-IT" sz="3000" b="0" i="1" smtClean="0">
                                  <a:latin typeface="Cambria Math" panose="02040503050406030204" pitchFamily="18" charset="0"/>
                                </a:rPr>
                              </m:ctrlPr>
                            </m:mPr>
                            <m:mr>
                              <m:e>
                                <m:r>
                                  <m:rPr>
                                    <m:brk m:alnAt="7"/>
                                  </m:rPr>
                                  <a:rPr lang="it-IT" sz="3000" b="0" i="1" smtClean="0">
                                    <a:latin typeface="Cambria Math" panose="02040503050406030204" pitchFamily="18" charset="0"/>
                                  </a:rPr>
                                  <m:t>0</m:t>
                                </m:r>
                                <m:r>
                                  <a:rPr lang="it-IT" sz="3000" b="0" i="1" smtClean="0">
                                    <a:latin typeface="Cambria Math" panose="02040503050406030204" pitchFamily="18" charset="0"/>
                                  </a:rPr>
                                  <m:t> ,</m:t>
                                </m:r>
                              </m:e>
                              <m:e>
                                <m:r>
                                  <m:rPr>
                                    <m:sty m:val="p"/>
                                  </m:rPr>
                                  <a:rPr lang="it-IT" sz="3000" b="0" i="0" smtClean="0">
                                    <a:latin typeface="Cambria Math" panose="02040503050406030204" pitchFamily="18" charset="0"/>
                                  </a:rPr>
                                  <m:t>se</m:t>
                                </m:r>
                                <m:r>
                                  <a:rPr lang="it-IT" sz="3000" b="0" i="0" smtClean="0">
                                    <a:latin typeface="Cambria Math" panose="02040503050406030204" pitchFamily="18" charset="0"/>
                                  </a:rPr>
                                  <m:t> </m:t>
                                </m:r>
                                <m:r>
                                  <a:rPr lang="it-IT" sz="3000" b="0" i="1" smtClean="0">
                                    <a:latin typeface="Cambria Math" panose="02040503050406030204" pitchFamily="18" charset="0"/>
                                  </a:rPr>
                                  <m:t> </m:t>
                                </m:r>
                                <m:r>
                                  <a:rPr lang="it-IT" sz="3000" b="0" i="1" smtClean="0">
                                    <a:latin typeface="Cambria Math" panose="02040503050406030204" pitchFamily="18" charset="0"/>
                                  </a:rPr>
                                  <m:t>𝑥</m:t>
                                </m:r>
                                <m:r>
                                  <a:rPr lang="it-IT" sz="3000" b="0" i="1" smtClean="0">
                                    <a:latin typeface="Cambria Math" panose="02040503050406030204" pitchFamily="18" charset="0"/>
                                  </a:rPr>
                                  <m:t>,</m:t>
                                </m:r>
                                <m:r>
                                  <a:rPr lang="it-IT" sz="3000" b="0" i="1" smtClean="0">
                                    <a:latin typeface="Cambria Math" panose="02040503050406030204" pitchFamily="18" charset="0"/>
                                  </a:rPr>
                                  <m:t>𝑦</m:t>
                                </m:r>
                                <m:r>
                                  <a:rPr lang="it-IT" sz="3000" b="0" i="1" smtClean="0">
                                    <a:latin typeface="Cambria Math" panose="02040503050406030204" pitchFamily="18" charset="0"/>
                                  </a:rPr>
                                  <m:t>∈</m:t>
                                </m:r>
                                <m:r>
                                  <a:rPr lang="it-IT" sz="3000" b="0" i="1" smtClean="0">
                                    <a:latin typeface="Cambria Math" panose="02040503050406030204" pitchFamily="18" charset="0"/>
                                  </a:rPr>
                                  <m:t>𝐴</m:t>
                                </m:r>
                                <m:r>
                                  <a:rPr lang="it-IT" sz="3000" b="0" i="1" smtClean="0">
                                    <a:latin typeface="Cambria Math" panose="02040503050406030204" pitchFamily="18" charset="0"/>
                                  </a:rPr>
                                  <m:t> </m:t>
                                </m:r>
                                <m:r>
                                  <a:rPr lang="it-IT" sz="3000" b="0" i="0" smtClean="0">
                                    <a:latin typeface="Cambria Math" panose="02040503050406030204" pitchFamily="18" charset="0"/>
                                  </a:rPr>
                                  <m:t> </m:t>
                                </m:r>
                                <m:r>
                                  <m:rPr>
                                    <m:sty m:val="p"/>
                                  </m:rPr>
                                  <a:rPr lang="it-IT" sz="3000" b="0" i="0" smtClean="0">
                                    <a:latin typeface="Cambria Math" panose="02040503050406030204" pitchFamily="18" charset="0"/>
                                  </a:rPr>
                                  <m:t>o</m:t>
                                </m:r>
                                <m:r>
                                  <a:rPr lang="it-IT" sz="3000" b="0" i="0" smtClean="0">
                                    <a:latin typeface="Cambria Math" panose="02040503050406030204" pitchFamily="18" charset="0"/>
                                  </a:rPr>
                                  <m:t> </m:t>
                                </m:r>
                                <m:r>
                                  <a:rPr lang="it-IT" sz="3000" b="0" i="1" smtClean="0">
                                    <a:latin typeface="Cambria Math" panose="02040503050406030204" pitchFamily="18" charset="0"/>
                                  </a:rPr>
                                  <m:t> </m:t>
                                </m:r>
                                <m:r>
                                  <a:rPr lang="it-IT" sz="3000" b="0" i="1" smtClean="0">
                                    <a:latin typeface="Cambria Math" panose="02040503050406030204" pitchFamily="18" charset="0"/>
                                  </a:rPr>
                                  <m:t>𝑥</m:t>
                                </m:r>
                                <m:r>
                                  <a:rPr lang="it-IT" sz="3000" b="0" i="1" smtClean="0">
                                    <a:latin typeface="Cambria Math" panose="02040503050406030204" pitchFamily="18" charset="0"/>
                                  </a:rPr>
                                  <m:t>,</m:t>
                                </m:r>
                                <m:r>
                                  <a:rPr lang="it-IT" sz="3000" b="0" i="1" smtClean="0">
                                    <a:latin typeface="Cambria Math" panose="02040503050406030204" pitchFamily="18" charset="0"/>
                                  </a:rPr>
                                  <m:t>𝑦</m:t>
                                </m:r>
                                <m:r>
                                  <a:rPr lang="it-IT" sz="3000" b="0" i="1" smtClean="0">
                                    <a:latin typeface="Cambria Math" panose="02040503050406030204" pitchFamily="18" charset="0"/>
                                  </a:rPr>
                                  <m:t>∈</m:t>
                                </m:r>
                                <m:r>
                                  <a:rPr lang="it-IT" sz="3000" b="0" i="1" smtClean="0">
                                    <a:latin typeface="Cambria Math" panose="02040503050406030204" pitchFamily="18" charset="0"/>
                                  </a:rPr>
                                  <m:t>𝐵</m:t>
                                </m:r>
                              </m:e>
                            </m:mr>
                            <m:mr>
                              <m:e>
                                <m:r>
                                  <a:rPr lang="it-IT" sz="3000" b="0" i="1" smtClean="0">
                                    <a:latin typeface="Cambria Math" panose="02040503050406030204" pitchFamily="18" charset="0"/>
                                  </a:rPr>
                                  <m:t>1 ,</m:t>
                                </m:r>
                              </m:e>
                              <m:e>
                                <m:r>
                                  <m:rPr>
                                    <m:sty m:val="p"/>
                                  </m:rPr>
                                  <a:rPr lang="it-IT" sz="3000" b="0" i="0" smtClean="0">
                                    <a:latin typeface="Cambria Math" panose="02040503050406030204" pitchFamily="18" charset="0"/>
                                  </a:rPr>
                                  <m:t>altrimenti</m:t>
                                </m:r>
                              </m:e>
                            </m:mr>
                          </m:m>
                        </m:e>
                      </m:d>
                    </m:oMath>
                  </m:oMathPara>
                </a14:m>
                <a:endParaRPr lang="it-IT" sz="3000" dirty="0"/>
              </a:p>
            </p:txBody>
          </p:sp>
        </mc:Choice>
        <mc:Fallback xmlns="">
          <p:sp>
            <p:nvSpPr>
              <p:cNvPr id="4" name="CasellaDiTesto 3">
                <a:extLst>
                  <a:ext uri="{FF2B5EF4-FFF2-40B4-BE49-F238E27FC236}">
                    <a16:creationId xmlns:a16="http://schemas.microsoft.com/office/drawing/2014/main" id="{CD5F08D8-6941-02D8-26E1-5E9AAC1DFE57}"/>
                  </a:ext>
                </a:extLst>
              </p:cNvPr>
              <p:cNvSpPr txBox="1">
                <a:spLocks noRot="1" noChangeAspect="1" noMove="1" noResize="1" noEditPoints="1" noAdjustHandles="1" noChangeArrowheads="1" noChangeShapeType="1" noTextEdit="1"/>
              </p:cNvSpPr>
              <p:nvPr/>
            </p:nvSpPr>
            <p:spPr>
              <a:xfrm>
                <a:off x="4335533" y="4976950"/>
                <a:ext cx="7018267" cy="1122167"/>
              </a:xfrm>
              <a:prstGeom prst="rect">
                <a:avLst/>
              </a:prstGeom>
              <a:blipFill>
                <a:blip r:embed="rId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420044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670A52-CDC6-5C71-2355-F925AE149441}"/>
              </a:ext>
            </a:extLst>
          </p:cNvPr>
          <p:cNvSpPr>
            <a:spLocks noGrp="1"/>
          </p:cNvSpPr>
          <p:nvPr>
            <p:ph type="title"/>
          </p:nvPr>
        </p:nvSpPr>
        <p:spPr/>
        <p:txBody>
          <a:bodyPr/>
          <a:lstStyle/>
          <a:p>
            <a:r>
              <a:rPr lang="it-IT" dirty="0"/>
              <a:t>Metodo della </a:t>
            </a:r>
            <a:r>
              <a:rPr lang="it-IT" i="1" dirty="0"/>
              <a:t>Split </a:t>
            </a:r>
            <a:r>
              <a:rPr lang="it-IT" i="1" dirty="0" err="1"/>
              <a:t>Decomposition</a:t>
            </a:r>
            <a:endParaRPr lang="it-IT" i="1" dirty="0"/>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BBCE3246-243B-176D-81D8-E904FFE0FE71}"/>
                  </a:ext>
                </a:extLst>
              </p:cNvPr>
              <p:cNvSpPr txBox="1"/>
              <p:nvPr/>
            </p:nvSpPr>
            <p:spPr>
              <a:xfrm>
                <a:off x="838200" y="1690688"/>
                <a:ext cx="6216061" cy="1477328"/>
              </a:xfrm>
              <a:prstGeom prst="rect">
                <a:avLst/>
              </a:prstGeom>
              <a:noFill/>
            </p:spPr>
            <p:txBody>
              <a:bodyPr wrap="none" rtlCol="0">
                <a:spAutoFit/>
              </a:bodyPr>
              <a:lstStyle/>
              <a:p>
                <a:pPr marL="285750" indent="-285750">
                  <a:buFont typeface="Arial" panose="020B0604020202020204" pitchFamily="34" charset="0"/>
                  <a:buChar char="•"/>
                </a:pPr>
                <a:r>
                  <a:rPr lang="it-IT" sz="3000" dirty="0"/>
                  <a:t>calcolare la decomposizione di </a:t>
                </a:r>
                <a14:m>
                  <m:oMath xmlns:m="http://schemas.openxmlformats.org/officeDocument/2006/math">
                    <m:r>
                      <a:rPr lang="it-IT" sz="3000" b="0" i="1" smtClean="0">
                        <a:latin typeface="Cambria Math" panose="02040503050406030204" pitchFamily="18" charset="0"/>
                      </a:rPr>
                      <m:t>𝑑</m:t>
                    </m:r>
                  </m:oMath>
                </a14:m>
                <a:endParaRPr lang="it-IT" sz="3000" dirty="0"/>
              </a:p>
              <a:p>
                <a:pPr marL="285750" indent="-285750">
                  <a:buFont typeface="Arial" panose="020B0604020202020204" pitchFamily="34" charset="0"/>
                  <a:buChar char="•"/>
                </a:pPr>
                <a:r>
                  <a:rPr lang="it-IT" sz="3000" dirty="0"/>
                  <a:t>tenere gli split con indice non nullo</a:t>
                </a:r>
              </a:p>
              <a:p>
                <a:pPr marL="285750" indent="-285750">
                  <a:buFont typeface="Arial" panose="020B0604020202020204" pitchFamily="34" charset="0"/>
                  <a:buChar char="•"/>
                </a:pPr>
                <a:r>
                  <a:rPr lang="it-IT" sz="3000" dirty="0"/>
                  <a:t>costruire lo split network</a:t>
                </a:r>
              </a:p>
            </p:txBody>
          </p:sp>
        </mc:Choice>
        <mc:Fallback xmlns="">
          <p:sp>
            <p:nvSpPr>
              <p:cNvPr id="3" name="CasellaDiTesto 2">
                <a:extLst>
                  <a:ext uri="{FF2B5EF4-FFF2-40B4-BE49-F238E27FC236}">
                    <a16:creationId xmlns:a16="http://schemas.microsoft.com/office/drawing/2014/main" id="{BBCE3246-243B-176D-81D8-E904FFE0FE71}"/>
                  </a:ext>
                </a:extLst>
              </p:cNvPr>
              <p:cNvSpPr txBox="1">
                <a:spLocks noRot="1" noChangeAspect="1" noMove="1" noResize="1" noEditPoints="1" noAdjustHandles="1" noChangeArrowheads="1" noChangeShapeType="1" noTextEdit="1"/>
              </p:cNvSpPr>
              <p:nvPr/>
            </p:nvSpPr>
            <p:spPr>
              <a:xfrm>
                <a:off x="838200" y="1690688"/>
                <a:ext cx="6216061" cy="1477328"/>
              </a:xfrm>
              <a:prstGeom prst="rect">
                <a:avLst/>
              </a:prstGeom>
              <a:blipFill>
                <a:blip r:embed="rId3"/>
                <a:stretch>
                  <a:fillRect l="-2061" t="-4938" r="-1472" b="-11934"/>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4C256D58-7146-7CCF-3D0A-D21755F0B0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9767" y="3429000"/>
            <a:ext cx="9032466" cy="3240000"/>
          </a:xfrm>
          <a:prstGeom prst="rect">
            <a:avLst/>
          </a:prstGeom>
          <a:ln>
            <a:solidFill>
              <a:schemeClr val="accent1"/>
            </a:solidFill>
          </a:ln>
        </p:spPr>
      </p:pic>
    </p:spTree>
    <p:extLst>
      <p:ext uri="{BB962C8B-B14F-4D97-AF65-F5344CB8AC3E}">
        <p14:creationId xmlns:p14="http://schemas.microsoft.com/office/powerpoint/2010/main" val="858594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0E39B1A-5D6C-7B8F-77A1-5259F736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02" y="189000"/>
            <a:ext cx="10867395" cy="6480000"/>
          </a:xfrm>
          <a:prstGeom prst="rect">
            <a:avLst/>
          </a:prstGeom>
          <a:ln>
            <a:noFill/>
          </a:ln>
        </p:spPr>
      </p:pic>
    </p:spTree>
    <p:extLst>
      <p:ext uri="{BB962C8B-B14F-4D97-AF65-F5344CB8AC3E}">
        <p14:creationId xmlns:p14="http://schemas.microsoft.com/office/powerpoint/2010/main" val="3684819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175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470CE18C-2F56-4545-70DE-DA5C69332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196" y="218304"/>
            <a:ext cx="8269173" cy="2700000"/>
          </a:xfrm>
          <a:prstGeom prst="rect">
            <a:avLst/>
          </a:prstGeom>
          <a:ln>
            <a:solidFill>
              <a:schemeClr val="accent1"/>
            </a:solidFill>
          </a:ln>
        </p:spPr>
      </p:pic>
      <p:pic>
        <p:nvPicPr>
          <p:cNvPr id="5" name="Immagine 4">
            <a:extLst>
              <a:ext uri="{FF2B5EF4-FFF2-40B4-BE49-F238E27FC236}">
                <a16:creationId xmlns:a16="http://schemas.microsoft.com/office/drawing/2014/main" id="{05E1481D-7B75-DC6D-2112-1EA6B47A5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196" y="2957112"/>
            <a:ext cx="6557143" cy="3780000"/>
          </a:xfrm>
          <a:prstGeom prst="rect">
            <a:avLst/>
          </a:prstGeom>
          <a:ln>
            <a:solidFill>
              <a:schemeClr val="accent1"/>
            </a:solidFill>
          </a:ln>
        </p:spPr>
      </p:pic>
      <p:pic>
        <p:nvPicPr>
          <p:cNvPr id="7" name="Immagine 6">
            <a:extLst>
              <a:ext uri="{FF2B5EF4-FFF2-40B4-BE49-F238E27FC236}">
                <a16:creationId xmlns:a16="http://schemas.microsoft.com/office/drawing/2014/main" id="{34628E19-441A-0374-A72D-D526BA3FFE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8304" y="3062367"/>
            <a:ext cx="4000500" cy="3286125"/>
          </a:xfrm>
          <a:prstGeom prst="rect">
            <a:avLst/>
          </a:prstGeom>
          <a:ln>
            <a:solidFill>
              <a:schemeClr val="accent1"/>
            </a:solidFill>
          </a:ln>
        </p:spPr>
      </p:pic>
      <p:sp>
        <p:nvSpPr>
          <p:cNvPr id="8" name="CasellaDiTesto 7">
            <a:extLst>
              <a:ext uri="{FF2B5EF4-FFF2-40B4-BE49-F238E27FC236}">
                <a16:creationId xmlns:a16="http://schemas.microsoft.com/office/drawing/2014/main" id="{1D839ABC-1C83-FB17-DE67-4879B6EC3BEA}"/>
              </a:ext>
            </a:extLst>
          </p:cNvPr>
          <p:cNvSpPr txBox="1"/>
          <p:nvPr/>
        </p:nvSpPr>
        <p:spPr>
          <a:xfrm>
            <a:off x="7957605" y="1152805"/>
            <a:ext cx="3136564" cy="830997"/>
          </a:xfrm>
          <a:prstGeom prst="rect">
            <a:avLst/>
          </a:prstGeom>
          <a:noFill/>
        </p:spPr>
        <p:txBody>
          <a:bodyPr wrap="none" rtlCol="0">
            <a:spAutoFit/>
          </a:bodyPr>
          <a:lstStyle/>
          <a:p>
            <a:r>
              <a:rPr lang="it-IT" sz="2400" b="1" i="0" dirty="0">
                <a:solidFill>
                  <a:srgbClr val="202122"/>
                </a:solidFill>
                <a:effectLst/>
                <a:highlight>
                  <a:srgbClr val="FFFFFF"/>
                </a:highlight>
              </a:rPr>
              <a:t>trasferimento di geni </a:t>
            </a:r>
          </a:p>
          <a:p>
            <a:pPr algn="ctr"/>
            <a:r>
              <a:rPr lang="it-IT" sz="2400" b="1" i="0" dirty="0">
                <a:solidFill>
                  <a:srgbClr val="202122"/>
                </a:solidFill>
                <a:effectLst/>
                <a:highlight>
                  <a:srgbClr val="FFFFFF"/>
                </a:highlight>
              </a:rPr>
              <a:t>orizzontale</a:t>
            </a:r>
            <a:endParaRPr lang="it-IT" sz="2400" dirty="0"/>
          </a:p>
        </p:txBody>
      </p:sp>
      <p:sp>
        <p:nvSpPr>
          <p:cNvPr id="10" name="CasellaDiTesto 9">
            <a:extLst>
              <a:ext uri="{FF2B5EF4-FFF2-40B4-BE49-F238E27FC236}">
                <a16:creationId xmlns:a16="http://schemas.microsoft.com/office/drawing/2014/main" id="{6324CE91-CEAA-0CED-0B47-4C1061B54848}"/>
              </a:ext>
            </a:extLst>
          </p:cNvPr>
          <p:cNvSpPr txBox="1"/>
          <p:nvPr/>
        </p:nvSpPr>
        <p:spPr>
          <a:xfrm>
            <a:off x="7957605" y="6348492"/>
            <a:ext cx="3911199" cy="461665"/>
          </a:xfrm>
          <a:prstGeom prst="rect">
            <a:avLst/>
          </a:prstGeom>
          <a:noFill/>
        </p:spPr>
        <p:txBody>
          <a:bodyPr wrap="none" rtlCol="0">
            <a:spAutoFit/>
          </a:bodyPr>
          <a:lstStyle/>
          <a:p>
            <a:r>
              <a:rPr lang="it-IT" sz="2400" b="1" dirty="0">
                <a:solidFill>
                  <a:srgbClr val="202122"/>
                </a:solidFill>
                <a:highlight>
                  <a:srgbClr val="FFFFFF"/>
                </a:highlight>
              </a:rPr>
              <a:t>incomplete </a:t>
            </a:r>
            <a:r>
              <a:rPr lang="it-IT" sz="2400" b="1" dirty="0" err="1">
                <a:solidFill>
                  <a:srgbClr val="202122"/>
                </a:solidFill>
                <a:highlight>
                  <a:srgbClr val="FFFFFF"/>
                </a:highlight>
              </a:rPr>
              <a:t>lineage</a:t>
            </a:r>
            <a:r>
              <a:rPr lang="it-IT" sz="2400" b="1" dirty="0">
                <a:solidFill>
                  <a:srgbClr val="202122"/>
                </a:solidFill>
                <a:highlight>
                  <a:srgbClr val="FFFFFF"/>
                </a:highlight>
              </a:rPr>
              <a:t> </a:t>
            </a:r>
            <a:r>
              <a:rPr lang="it-IT" sz="2400" b="1" dirty="0" err="1">
                <a:solidFill>
                  <a:srgbClr val="202122"/>
                </a:solidFill>
                <a:highlight>
                  <a:srgbClr val="FFFFFF"/>
                </a:highlight>
              </a:rPr>
              <a:t>sorting</a:t>
            </a:r>
            <a:endParaRPr lang="it-IT" sz="2400" b="1" dirty="0">
              <a:solidFill>
                <a:srgbClr val="202122"/>
              </a:solidFill>
              <a:highlight>
                <a:srgbClr val="FFFFFF"/>
              </a:highlight>
            </a:endParaRPr>
          </a:p>
        </p:txBody>
      </p:sp>
    </p:spTree>
    <p:extLst>
      <p:ext uri="{BB962C8B-B14F-4D97-AF65-F5344CB8AC3E}">
        <p14:creationId xmlns:p14="http://schemas.microsoft.com/office/powerpoint/2010/main" val="283222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39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20DF13-6338-5ECF-4FC0-563C0F5A4533}"/>
              </a:ext>
            </a:extLst>
          </p:cNvPr>
          <p:cNvSpPr>
            <a:spLocks noGrp="1"/>
          </p:cNvSpPr>
          <p:nvPr>
            <p:ph type="title"/>
          </p:nvPr>
        </p:nvSpPr>
        <p:spPr/>
        <p:txBody>
          <a:bodyPr/>
          <a:lstStyle/>
          <a:p>
            <a:pPr algn="r"/>
            <a:r>
              <a:rPr lang="it-IT" dirty="0"/>
              <a:t>Evoluzione</a:t>
            </a:r>
          </a:p>
        </p:txBody>
      </p:sp>
      <p:pic>
        <p:nvPicPr>
          <p:cNvPr id="4" name="Immagine 3">
            <a:extLst>
              <a:ext uri="{FF2B5EF4-FFF2-40B4-BE49-F238E27FC236}">
                <a16:creationId xmlns:a16="http://schemas.microsoft.com/office/drawing/2014/main" id="{2FB2F3A9-2B2D-3E92-98C9-7F5B34423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909" y="682772"/>
            <a:ext cx="3351835" cy="4401908"/>
          </a:xfrm>
          <a:prstGeom prst="rect">
            <a:avLst/>
          </a:prstGeom>
          <a:ln>
            <a:solidFill>
              <a:schemeClr val="accent1"/>
            </a:solidFill>
          </a:ln>
        </p:spPr>
      </p:pic>
      <p:sp>
        <p:nvSpPr>
          <p:cNvPr id="5" name="CasellaDiTesto 4">
            <a:extLst>
              <a:ext uri="{FF2B5EF4-FFF2-40B4-BE49-F238E27FC236}">
                <a16:creationId xmlns:a16="http://schemas.microsoft.com/office/drawing/2014/main" id="{8F427BD5-0434-C352-9B98-8C389DCDAA6C}"/>
              </a:ext>
            </a:extLst>
          </p:cNvPr>
          <p:cNvSpPr txBox="1"/>
          <p:nvPr/>
        </p:nvSpPr>
        <p:spPr>
          <a:xfrm>
            <a:off x="3008553" y="5143895"/>
            <a:ext cx="1212191" cy="369332"/>
          </a:xfrm>
          <a:prstGeom prst="rect">
            <a:avLst/>
          </a:prstGeom>
          <a:noFill/>
        </p:spPr>
        <p:txBody>
          <a:bodyPr wrap="none" rtlCol="0">
            <a:spAutoFit/>
          </a:bodyPr>
          <a:lstStyle/>
          <a:p>
            <a:r>
              <a:rPr lang="it-IT" dirty="0"/>
              <a:t>Llull, 1305</a:t>
            </a:r>
          </a:p>
        </p:txBody>
      </p:sp>
      <p:sp>
        <p:nvSpPr>
          <p:cNvPr id="6" name="CasellaDiTesto 5">
            <a:extLst>
              <a:ext uri="{FF2B5EF4-FFF2-40B4-BE49-F238E27FC236}">
                <a16:creationId xmlns:a16="http://schemas.microsoft.com/office/drawing/2014/main" id="{ECCC446F-F5B4-C040-F211-8854FAE1C6D3}"/>
              </a:ext>
            </a:extLst>
          </p:cNvPr>
          <p:cNvSpPr txBox="1"/>
          <p:nvPr/>
        </p:nvSpPr>
        <p:spPr>
          <a:xfrm>
            <a:off x="868909" y="5539542"/>
            <a:ext cx="2090765" cy="461665"/>
          </a:xfrm>
          <a:prstGeom prst="rect">
            <a:avLst/>
          </a:prstGeom>
          <a:noFill/>
        </p:spPr>
        <p:txBody>
          <a:bodyPr wrap="none" rtlCol="0">
            <a:spAutoFit/>
          </a:bodyPr>
          <a:lstStyle/>
          <a:p>
            <a:r>
              <a:rPr lang="it-IT" sz="2400" b="1" i="1" dirty="0"/>
              <a:t>scala </a:t>
            </a:r>
            <a:r>
              <a:rPr lang="it-IT" sz="2400" b="1" i="1" dirty="0" err="1"/>
              <a:t>naturae</a:t>
            </a:r>
            <a:endParaRPr lang="it-IT" sz="2400" b="1" i="1" dirty="0"/>
          </a:p>
        </p:txBody>
      </p:sp>
      <p:pic>
        <p:nvPicPr>
          <p:cNvPr id="8" name="Immagine 7">
            <a:extLst>
              <a:ext uri="{FF2B5EF4-FFF2-40B4-BE49-F238E27FC236}">
                <a16:creationId xmlns:a16="http://schemas.microsoft.com/office/drawing/2014/main" id="{42FAB4F3-F1CE-A37A-EFAD-8E404E74AD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2872" y="1519757"/>
            <a:ext cx="4800928" cy="3624138"/>
          </a:xfrm>
          <a:prstGeom prst="rect">
            <a:avLst/>
          </a:prstGeom>
          <a:ln>
            <a:solidFill>
              <a:schemeClr val="accent1"/>
            </a:solidFill>
          </a:ln>
        </p:spPr>
      </p:pic>
      <p:sp>
        <p:nvSpPr>
          <p:cNvPr id="9" name="CasellaDiTesto 8">
            <a:extLst>
              <a:ext uri="{FF2B5EF4-FFF2-40B4-BE49-F238E27FC236}">
                <a16:creationId xmlns:a16="http://schemas.microsoft.com/office/drawing/2014/main" id="{C3D03335-B067-A392-B4FC-8D69E5C692F6}"/>
              </a:ext>
            </a:extLst>
          </p:cNvPr>
          <p:cNvSpPr txBox="1"/>
          <p:nvPr/>
        </p:nvSpPr>
        <p:spPr>
          <a:xfrm>
            <a:off x="6680831" y="5521784"/>
            <a:ext cx="1701876" cy="461665"/>
          </a:xfrm>
          <a:prstGeom prst="rect">
            <a:avLst/>
          </a:prstGeom>
          <a:noFill/>
        </p:spPr>
        <p:txBody>
          <a:bodyPr wrap="none" rtlCol="0">
            <a:spAutoFit/>
          </a:bodyPr>
          <a:lstStyle/>
          <a:p>
            <a:r>
              <a:rPr lang="it-IT" sz="2400" b="1" dirty="0"/>
              <a:t>evoluzione</a:t>
            </a:r>
          </a:p>
        </p:txBody>
      </p:sp>
      <p:sp>
        <p:nvSpPr>
          <p:cNvPr id="10" name="CasellaDiTesto 9">
            <a:extLst>
              <a:ext uri="{FF2B5EF4-FFF2-40B4-BE49-F238E27FC236}">
                <a16:creationId xmlns:a16="http://schemas.microsoft.com/office/drawing/2014/main" id="{D8CE938E-FD04-AEC0-9849-44584242BE67}"/>
              </a:ext>
            </a:extLst>
          </p:cNvPr>
          <p:cNvSpPr txBox="1"/>
          <p:nvPr/>
        </p:nvSpPr>
        <p:spPr>
          <a:xfrm>
            <a:off x="1135697" y="5971126"/>
            <a:ext cx="2926379" cy="400110"/>
          </a:xfrm>
          <a:prstGeom prst="rect">
            <a:avLst/>
          </a:prstGeom>
          <a:noFill/>
        </p:spPr>
        <p:txBody>
          <a:bodyPr wrap="none" rtlCol="0">
            <a:spAutoFit/>
          </a:bodyPr>
          <a:lstStyle/>
          <a:p>
            <a:r>
              <a:rPr lang="it-IT" sz="2000" dirty="0"/>
              <a:t>specie fisse e immutabili</a:t>
            </a:r>
          </a:p>
        </p:txBody>
      </p:sp>
      <p:sp>
        <p:nvSpPr>
          <p:cNvPr id="12" name="CasellaDiTesto 11">
            <a:extLst>
              <a:ext uri="{FF2B5EF4-FFF2-40B4-BE49-F238E27FC236}">
                <a16:creationId xmlns:a16="http://schemas.microsoft.com/office/drawing/2014/main" id="{40D7528E-2D20-0E46-C702-875CB95A59BF}"/>
              </a:ext>
            </a:extLst>
          </p:cNvPr>
          <p:cNvSpPr txBox="1"/>
          <p:nvPr/>
        </p:nvSpPr>
        <p:spPr>
          <a:xfrm>
            <a:off x="6944810" y="5953369"/>
            <a:ext cx="3284682" cy="400110"/>
          </a:xfrm>
          <a:prstGeom prst="rect">
            <a:avLst/>
          </a:prstGeom>
          <a:noFill/>
        </p:spPr>
        <p:txBody>
          <a:bodyPr wrap="none" rtlCol="0">
            <a:spAutoFit/>
          </a:bodyPr>
          <a:lstStyle/>
          <a:p>
            <a:r>
              <a:rPr lang="it-IT" sz="2000" dirty="0"/>
              <a:t>le specie possono cambiare</a:t>
            </a:r>
          </a:p>
        </p:txBody>
      </p:sp>
      <p:sp>
        <p:nvSpPr>
          <p:cNvPr id="13" name="CasellaDiTesto 12">
            <a:extLst>
              <a:ext uri="{FF2B5EF4-FFF2-40B4-BE49-F238E27FC236}">
                <a16:creationId xmlns:a16="http://schemas.microsoft.com/office/drawing/2014/main" id="{401E7FF6-A594-255A-132C-8E8F674B8BA8}"/>
              </a:ext>
            </a:extLst>
          </p:cNvPr>
          <p:cNvSpPr txBox="1"/>
          <p:nvPr/>
        </p:nvSpPr>
        <p:spPr>
          <a:xfrm>
            <a:off x="9853068" y="5169550"/>
            <a:ext cx="1500732" cy="369332"/>
          </a:xfrm>
          <a:prstGeom prst="rect">
            <a:avLst/>
          </a:prstGeom>
          <a:noFill/>
        </p:spPr>
        <p:txBody>
          <a:bodyPr wrap="none" rtlCol="0">
            <a:spAutoFit/>
          </a:bodyPr>
          <a:lstStyle/>
          <a:p>
            <a:r>
              <a:rPr lang="it-IT" dirty="0"/>
              <a:t>Darwin, 1845</a:t>
            </a:r>
          </a:p>
        </p:txBody>
      </p:sp>
    </p:spTree>
    <p:extLst>
      <p:ext uri="{BB962C8B-B14F-4D97-AF65-F5344CB8AC3E}">
        <p14:creationId xmlns:p14="http://schemas.microsoft.com/office/powerpoint/2010/main" val="3451565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23340E7-0058-7972-FDF5-2F6D9C8D0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809" y="570911"/>
            <a:ext cx="9480381" cy="2058045"/>
          </a:xfrm>
          <a:prstGeom prst="rect">
            <a:avLst/>
          </a:prstGeom>
          <a:ln>
            <a:solidFill>
              <a:schemeClr val="accent1"/>
            </a:solidFill>
          </a:ln>
        </p:spPr>
      </p:pic>
      <p:pic>
        <p:nvPicPr>
          <p:cNvPr id="5" name="Immagine 4">
            <a:extLst>
              <a:ext uri="{FF2B5EF4-FFF2-40B4-BE49-F238E27FC236}">
                <a16:creationId xmlns:a16="http://schemas.microsoft.com/office/drawing/2014/main" id="{EE33E1E4-73C7-88AF-0628-54C95FA43C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5808" y="3017520"/>
            <a:ext cx="9480382" cy="3269569"/>
          </a:xfrm>
          <a:prstGeom prst="rect">
            <a:avLst/>
          </a:prstGeom>
          <a:ln>
            <a:solidFill>
              <a:schemeClr val="accent1"/>
            </a:solidFill>
          </a:ln>
        </p:spPr>
      </p:pic>
    </p:spTree>
    <p:extLst>
      <p:ext uri="{BB962C8B-B14F-4D97-AF65-F5344CB8AC3E}">
        <p14:creationId xmlns:p14="http://schemas.microsoft.com/office/powerpoint/2010/main" val="4227142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6BCBB3-BB22-EDD4-1757-F7BA8233A2F8}"/>
              </a:ext>
            </a:extLst>
          </p:cNvPr>
          <p:cNvSpPr txBox="1">
            <a:spLocks/>
          </p:cNvSpPr>
          <p:nvPr/>
        </p:nvSpPr>
        <p:spPr>
          <a:xfrm>
            <a:off x="1524000" y="1122363"/>
            <a:ext cx="9144000" cy="2387600"/>
          </a:xfrm>
          <a:prstGeom prst="rect">
            <a:avLst/>
          </a:prstGeom>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000" dirty="0"/>
              <a:t>Grazie</a:t>
            </a:r>
          </a:p>
        </p:txBody>
      </p:sp>
    </p:spTree>
    <p:extLst>
      <p:ext uri="{BB962C8B-B14F-4D97-AF65-F5344CB8AC3E}">
        <p14:creationId xmlns:p14="http://schemas.microsoft.com/office/powerpoint/2010/main" val="285961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4D5054C-976C-DE68-3AD3-16A6A50A48C8}"/>
              </a:ext>
            </a:extLst>
          </p:cNvPr>
          <p:cNvSpPr>
            <a:spLocks noGrp="1"/>
          </p:cNvSpPr>
          <p:nvPr>
            <p:ph type="title"/>
          </p:nvPr>
        </p:nvSpPr>
        <p:spPr/>
        <p:txBody>
          <a:bodyPr/>
          <a:lstStyle/>
          <a:p>
            <a:r>
              <a:rPr lang="it-IT" dirty="0"/>
              <a:t>Filogenetica</a:t>
            </a:r>
          </a:p>
        </p:txBody>
      </p:sp>
      <p:pic>
        <p:nvPicPr>
          <p:cNvPr id="6" name="Immagine 5">
            <a:extLst>
              <a:ext uri="{FF2B5EF4-FFF2-40B4-BE49-F238E27FC236}">
                <a16:creationId xmlns:a16="http://schemas.microsoft.com/office/drawing/2014/main" id="{D2B7CF60-E98E-5207-9594-F33B76419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625230" cy="4732224"/>
          </a:xfrm>
          <a:prstGeom prst="rect">
            <a:avLst/>
          </a:prstGeom>
          <a:ln>
            <a:solidFill>
              <a:schemeClr val="accent1"/>
            </a:solidFill>
          </a:ln>
        </p:spPr>
      </p:pic>
      <p:pic>
        <p:nvPicPr>
          <p:cNvPr id="8" name="Immagine 7">
            <a:extLst>
              <a:ext uri="{FF2B5EF4-FFF2-40B4-BE49-F238E27FC236}">
                <a16:creationId xmlns:a16="http://schemas.microsoft.com/office/drawing/2014/main" id="{18C97740-36B5-E968-383B-DF39F0692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2677" y="869837"/>
            <a:ext cx="3571875" cy="5553075"/>
          </a:xfrm>
          <a:prstGeom prst="rect">
            <a:avLst/>
          </a:prstGeom>
          <a:ln>
            <a:solidFill>
              <a:schemeClr val="accent1"/>
            </a:solidFill>
          </a:ln>
        </p:spPr>
      </p:pic>
      <p:sp>
        <p:nvSpPr>
          <p:cNvPr id="9" name="CasellaDiTesto 8">
            <a:extLst>
              <a:ext uri="{FF2B5EF4-FFF2-40B4-BE49-F238E27FC236}">
                <a16:creationId xmlns:a16="http://schemas.microsoft.com/office/drawing/2014/main" id="{ECC08D61-B186-9753-E683-95BDF9008A4E}"/>
              </a:ext>
            </a:extLst>
          </p:cNvPr>
          <p:cNvSpPr txBox="1"/>
          <p:nvPr/>
        </p:nvSpPr>
        <p:spPr>
          <a:xfrm>
            <a:off x="9085522" y="6422912"/>
            <a:ext cx="1609030" cy="369332"/>
          </a:xfrm>
          <a:prstGeom prst="rect">
            <a:avLst/>
          </a:prstGeom>
          <a:noFill/>
        </p:spPr>
        <p:txBody>
          <a:bodyPr wrap="none" rtlCol="0">
            <a:spAutoFit/>
          </a:bodyPr>
          <a:lstStyle/>
          <a:p>
            <a:r>
              <a:rPr lang="it-IT" dirty="0"/>
              <a:t>Haeckel, 1866</a:t>
            </a:r>
          </a:p>
        </p:txBody>
      </p:sp>
    </p:spTree>
    <p:extLst>
      <p:ext uri="{BB962C8B-B14F-4D97-AF65-F5344CB8AC3E}">
        <p14:creationId xmlns:p14="http://schemas.microsoft.com/office/powerpoint/2010/main" val="93842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2D1A19D8-04DD-EE21-ACE8-790D30B92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47" y="581270"/>
            <a:ext cx="5571853" cy="2220781"/>
          </a:xfrm>
          <a:prstGeom prst="rect">
            <a:avLst/>
          </a:prstGeom>
          <a:ln>
            <a:solidFill>
              <a:schemeClr val="accent1"/>
            </a:solidFill>
          </a:ln>
        </p:spPr>
      </p:pic>
      <p:sp>
        <p:nvSpPr>
          <p:cNvPr id="6" name="CasellaDiTesto 5">
            <a:extLst>
              <a:ext uri="{FF2B5EF4-FFF2-40B4-BE49-F238E27FC236}">
                <a16:creationId xmlns:a16="http://schemas.microsoft.com/office/drawing/2014/main" id="{CE335FDE-E89F-C548-2B4E-75C00FA4A3E5}"/>
              </a:ext>
            </a:extLst>
          </p:cNvPr>
          <p:cNvSpPr txBox="1"/>
          <p:nvPr/>
        </p:nvSpPr>
        <p:spPr>
          <a:xfrm>
            <a:off x="872645" y="2932679"/>
            <a:ext cx="1636987" cy="400110"/>
          </a:xfrm>
          <a:prstGeom prst="rect">
            <a:avLst/>
          </a:prstGeom>
          <a:noFill/>
        </p:spPr>
        <p:txBody>
          <a:bodyPr wrap="none" rtlCol="0">
            <a:spAutoFit/>
          </a:bodyPr>
          <a:lstStyle/>
          <a:p>
            <a:r>
              <a:rPr lang="it-IT" sz="2000" dirty="0"/>
              <a:t>amminoacidi</a:t>
            </a:r>
          </a:p>
        </p:txBody>
      </p:sp>
      <p:sp>
        <p:nvSpPr>
          <p:cNvPr id="7" name="CasellaDiTesto 6">
            <a:extLst>
              <a:ext uri="{FF2B5EF4-FFF2-40B4-BE49-F238E27FC236}">
                <a16:creationId xmlns:a16="http://schemas.microsoft.com/office/drawing/2014/main" id="{5FBB52E6-4970-F0BD-5FE1-2E3BC184E031}"/>
              </a:ext>
            </a:extLst>
          </p:cNvPr>
          <p:cNvSpPr txBox="1"/>
          <p:nvPr/>
        </p:nvSpPr>
        <p:spPr>
          <a:xfrm>
            <a:off x="4377507" y="2802051"/>
            <a:ext cx="1361142" cy="461665"/>
          </a:xfrm>
          <a:prstGeom prst="rect">
            <a:avLst/>
          </a:prstGeom>
          <a:noFill/>
        </p:spPr>
        <p:txBody>
          <a:bodyPr wrap="none" rtlCol="0">
            <a:spAutoFit/>
          </a:bodyPr>
          <a:lstStyle/>
          <a:p>
            <a:r>
              <a:rPr lang="it-IT" sz="2400" b="1" dirty="0"/>
              <a:t>proteina</a:t>
            </a:r>
          </a:p>
        </p:txBody>
      </p:sp>
      <p:pic>
        <p:nvPicPr>
          <p:cNvPr id="9" name="Immagine 8">
            <a:extLst>
              <a:ext uri="{FF2B5EF4-FFF2-40B4-BE49-F238E27FC236}">
                <a16:creationId xmlns:a16="http://schemas.microsoft.com/office/drawing/2014/main" id="{50DA1AEA-C642-44D2-0464-E3EA11899E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139" y="3664332"/>
            <a:ext cx="8848910" cy="2612390"/>
          </a:xfrm>
          <a:prstGeom prst="rect">
            <a:avLst/>
          </a:prstGeom>
        </p:spPr>
      </p:pic>
      <p:cxnSp>
        <p:nvCxnSpPr>
          <p:cNvPr id="11" name="Connettore diritto 10">
            <a:extLst>
              <a:ext uri="{FF2B5EF4-FFF2-40B4-BE49-F238E27FC236}">
                <a16:creationId xmlns:a16="http://schemas.microsoft.com/office/drawing/2014/main" id="{A66AC5D3-E039-CB10-EC19-5095054C64B5}"/>
              </a:ext>
            </a:extLst>
          </p:cNvPr>
          <p:cNvCxnSpPr/>
          <p:nvPr/>
        </p:nvCxnSpPr>
        <p:spPr>
          <a:xfrm>
            <a:off x="328748" y="3533703"/>
            <a:ext cx="11534503"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4" name="Freccia a destra 13">
            <a:extLst>
              <a:ext uri="{FF2B5EF4-FFF2-40B4-BE49-F238E27FC236}">
                <a16:creationId xmlns:a16="http://schemas.microsoft.com/office/drawing/2014/main" id="{B26778FA-F55F-83C2-AB0A-AA95B30AA36D}"/>
              </a:ext>
            </a:extLst>
          </p:cNvPr>
          <p:cNvSpPr/>
          <p:nvPr/>
        </p:nvSpPr>
        <p:spPr>
          <a:xfrm>
            <a:off x="4811186" y="4817073"/>
            <a:ext cx="1854926" cy="3069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7260AE7E-E959-0190-6321-064DF4ED2425}"/>
              </a:ext>
            </a:extLst>
          </p:cNvPr>
          <p:cNvSpPr txBox="1"/>
          <p:nvPr/>
        </p:nvSpPr>
        <p:spPr>
          <a:xfrm>
            <a:off x="1902278" y="5976463"/>
            <a:ext cx="2475229" cy="430887"/>
          </a:xfrm>
          <a:prstGeom prst="rect">
            <a:avLst/>
          </a:prstGeom>
          <a:noFill/>
        </p:spPr>
        <p:txBody>
          <a:bodyPr wrap="none" rtlCol="0">
            <a:spAutoFit/>
          </a:bodyPr>
          <a:lstStyle/>
          <a:p>
            <a:r>
              <a:rPr lang="it-IT" sz="2200" dirty="0"/>
              <a:t>sequenze allineate</a:t>
            </a:r>
          </a:p>
        </p:txBody>
      </p:sp>
      <p:sp>
        <p:nvSpPr>
          <p:cNvPr id="16" name="CasellaDiTesto 15">
            <a:extLst>
              <a:ext uri="{FF2B5EF4-FFF2-40B4-BE49-F238E27FC236}">
                <a16:creationId xmlns:a16="http://schemas.microsoft.com/office/drawing/2014/main" id="{B795DAAA-396D-862A-1307-5D4F78AE445E}"/>
              </a:ext>
            </a:extLst>
          </p:cNvPr>
          <p:cNvSpPr txBox="1"/>
          <p:nvPr/>
        </p:nvSpPr>
        <p:spPr>
          <a:xfrm>
            <a:off x="7461376" y="6061278"/>
            <a:ext cx="2869760" cy="430887"/>
          </a:xfrm>
          <a:prstGeom prst="rect">
            <a:avLst/>
          </a:prstGeom>
          <a:noFill/>
        </p:spPr>
        <p:txBody>
          <a:bodyPr wrap="none" rtlCol="0">
            <a:spAutoFit/>
          </a:bodyPr>
          <a:lstStyle/>
          <a:p>
            <a:r>
              <a:rPr lang="it-IT" sz="2200" dirty="0"/>
              <a:t>matrice delle distanze</a:t>
            </a:r>
          </a:p>
        </p:txBody>
      </p:sp>
      <p:pic>
        <p:nvPicPr>
          <p:cNvPr id="18" name="Immagine 17">
            <a:extLst>
              <a:ext uri="{FF2B5EF4-FFF2-40B4-BE49-F238E27FC236}">
                <a16:creationId xmlns:a16="http://schemas.microsoft.com/office/drawing/2014/main" id="{B06A8C83-1FF5-69C3-4300-F93B481154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6112" y="581278"/>
            <a:ext cx="5001741" cy="2220773"/>
          </a:xfrm>
          <a:prstGeom prst="rect">
            <a:avLst/>
          </a:prstGeom>
          <a:ln>
            <a:solidFill>
              <a:schemeClr val="accent1"/>
            </a:solidFill>
          </a:ln>
        </p:spPr>
      </p:pic>
      <p:sp>
        <p:nvSpPr>
          <p:cNvPr id="19" name="CasellaDiTesto 18">
            <a:extLst>
              <a:ext uri="{FF2B5EF4-FFF2-40B4-BE49-F238E27FC236}">
                <a16:creationId xmlns:a16="http://schemas.microsoft.com/office/drawing/2014/main" id="{7AD527AC-8559-8163-E659-2371B97FEF57}"/>
              </a:ext>
            </a:extLst>
          </p:cNvPr>
          <p:cNvSpPr txBox="1"/>
          <p:nvPr/>
        </p:nvSpPr>
        <p:spPr>
          <a:xfrm>
            <a:off x="8519208" y="2857715"/>
            <a:ext cx="1295547" cy="400110"/>
          </a:xfrm>
          <a:prstGeom prst="rect">
            <a:avLst/>
          </a:prstGeom>
          <a:noFill/>
        </p:spPr>
        <p:txBody>
          <a:bodyPr wrap="none" rtlCol="0">
            <a:spAutoFit/>
          </a:bodyPr>
          <a:lstStyle/>
          <a:p>
            <a:r>
              <a:rPr lang="it-IT" sz="2000" dirty="0"/>
              <a:t>nucleotidi</a:t>
            </a:r>
          </a:p>
        </p:txBody>
      </p:sp>
    </p:spTree>
    <p:extLst>
      <p:ext uri="{BB962C8B-B14F-4D97-AF65-F5344CB8AC3E}">
        <p14:creationId xmlns:p14="http://schemas.microsoft.com/office/powerpoint/2010/main" val="306053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D86F1-8578-05E6-AAA7-B1212D42D79B}"/>
              </a:ext>
            </a:extLst>
          </p:cNvPr>
          <p:cNvSpPr>
            <a:spLocks noGrp="1"/>
          </p:cNvSpPr>
          <p:nvPr>
            <p:ph type="title"/>
          </p:nvPr>
        </p:nvSpPr>
        <p:spPr/>
        <p:txBody>
          <a:bodyPr/>
          <a:lstStyle/>
          <a:p>
            <a:r>
              <a:rPr lang="it-IT" dirty="0"/>
              <a:t>Problema:</a:t>
            </a:r>
          </a:p>
        </p:txBody>
      </p:sp>
      <p:sp>
        <p:nvSpPr>
          <p:cNvPr id="3" name="CasellaDiTesto 2">
            <a:extLst>
              <a:ext uri="{FF2B5EF4-FFF2-40B4-BE49-F238E27FC236}">
                <a16:creationId xmlns:a16="http://schemas.microsoft.com/office/drawing/2014/main" id="{B803A135-1278-F9CB-217C-28DB964BE3ED}"/>
              </a:ext>
            </a:extLst>
          </p:cNvPr>
          <p:cNvSpPr txBox="1"/>
          <p:nvPr/>
        </p:nvSpPr>
        <p:spPr>
          <a:xfrm>
            <a:off x="838200" y="1416368"/>
            <a:ext cx="7597401" cy="1477328"/>
          </a:xfrm>
          <a:prstGeom prst="rect">
            <a:avLst/>
          </a:prstGeom>
          <a:noFill/>
        </p:spPr>
        <p:txBody>
          <a:bodyPr wrap="none" rtlCol="0">
            <a:spAutoFit/>
          </a:bodyPr>
          <a:lstStyle/>
          <a:p>
            <a:r>
              <a:rPr lang="it-IT" sz="3000" dirty="0"/>
              <a:t>a partire da una matrice di distanze,</a:t>
            </a:r>
            <a:br>
              <a:rPr lang="it-IT" sz="3000" dirty="0"/>
            </a:br>
            <a:r>
              <a:rPr lang="it-IT" sz="3000" dirty="0"/>
              <a:t>ricostruire l’albero filogenetico che le induce</a:t>
            </a:r>
          </a:p>
          <a:p>
            <a:r>
              <a:rPr lang="it-IT" sz="3000" dirty="0"/>
              <a:t>(o una sua approssimazione)</a:t>
            </a:r>
          </a:p>
        </p:txBody>
      </p:sp>
      <p:pic>
        <p:nvPicPr>
          <p:cNvPr id="6" name="Immagine 5">
            <a:extLst>
              <a:ext uri="{FF2B5EF4-FFF2-40B4-BE49-F238E27FC236}">
                <a16:creationId xmlns:a16="http://schemas.microsoft.com/office/drawing/2014/main" id="{CB005DBE-D304-7C54-5E39-63723B1B2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002" y="3193986"/>
            <a:ext cx="8076522" cy="3240000"/>
          </a:xfrm>
          <a:prstGeom prst="rect">
            <a:avLst/>
          </a:prstGeom>
          <a:ln>
            <a:solidFill>
              <a:schemeClr val="accent1"/>
            </a:solidFill>
          </a:ln>
        </p:spPr>
      </p:pic>
      <p:pic>
        <p:nvPicPr>
          <p:cNvPr id="8" name="Immagine 7">
            <a:extLst>
              <a:ext uri="{FF2B5EF4-FFF2-40B4-BE49-F238E27FC236}">
                <a16:creationId xmlns:a16="http://schemas.microsoft.com/office/drawing/2014/main" id="{5F288F51-951E-884C-1F6A-709632A314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135" y="3818617"/>
            <a:ext cx="831893" cy="666784"/>
          </a:xfrm>
          <a:prstGeom prst="rect">
            <a:avLst/>
          </a:prstGeom>
          <a:ln>
            <a:solidFill>
              <a:schemeClr val="accent1"/>
            </a:solidFill>
          </a:ln>
        </p:spPr>
      </p:pic>
      <p:pic>
        <p:nvPicPr>
          <p:cNvPr id="14" name="Immagine 13" descr="Immagine che contiene silhouette, mammifero, cane&#10;&#10;Descrizione generata automaticamente">
            <a:extLst>
              <a:ext uri="{FF2B5EF4-FFF2-40B4-BE49-F238E27FC236}">
                <a16:creationId xmlns:a16="http://schemas.microsoft.com/office/drawing/2014/main" id="{BAFB1646-95EB-B655-752E-FF4B2800E9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887811"/>
            <a:ext cx="1625391" cy="1107642"/>
          </a:xfrm>
          <a:prstGeom prst="rect">
            <a:avLst/>
          </a:prstGeom>
          <a:ln>
            <a:solidFill>
              <a:schemeClr val="accent1"/>
            </a:solidFill>
          </a:ln>
        </p:spPr>
      </p:pic>
      <p:pic>
        <p:nvPicPr>
          <p:cNvPr id="16" name="Immagine 15" descr="Immagine che contiene simbolo, Carattere, bianco, design&#10;&#10;Descrizione generata automaticamente">
            <a:extLst>
              <a:ext uri="{FF2B5EF4-FFF2-40B4-BE49-F238E27FC236}">
                <a16:creationId xmlns:a16="http://schemas.microsoft.com/office/drawing/2014/main" id="{B8289A2A-64E0-DD65-F24C-FD983A6456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565" y="4813986"/>
            <a:ext cx="577880" cy="1193861"/>
          </a:xfrm>
          <a:prstGeom prst="rect">
            <a:avLst/>
          </a:prstGeom>
          <a:ln>
            <a:solidFill>
              <a:schemeClr val="accent1"/>
            </a:solidFill>
          </a:ln>
        </p:spPr>
      </p:pic>
      <p:sp>
        <p:nvSpPr>
          <p:cNvPr id="17" name="CasellaDiTesto 16">
            <a:extLst>
              <a:ext uri="{FF2B5EF4-FFF2-40B4-BE49-F238E27FC236}">
                <a16:creationId xmlns:a16="http://schemas.microsoft.com/office/drawing/2014/main" id="{527530F5-80A3-C4B7-4D3B-C68EC9FFE041}"/>
              </a:ext>
            </a:extLst>
          </p:cNvPr>
          <p:cNvSpPr txBox="1"/>
          <p:nvPr/>
        </p:nvSpPr>
        <p:spPr>
          <a:xfrm>
            <a:off x="1167525" y="3921176"/>
            <a:ext cx="966740" cy="461665"/>
          </a:xfrm>
          <a:prstGeom prst="rect">
            <a:avLst/>
          </a:prstGeom>
          <a:noFill/>
          <a:ln>
            <a:solidFill>
              <a:srgbClr val="0070C0"/>
            </a:solidFill>
          </a:ln>
        </p:spPr>
        <p:txBody>
          <a:bodyPr wrap="none" rtlCol="0">
            <a:spAutoFit/>
          </a:bodyPr>
          <a:lstStyle/>
          <a:p>
            <a:r>
              <a:rPr lang="it-IT" sz="2400" dirty="0"/>
              <a:t>CANE</a:t>
            </a:r>
          </a:p>
        </p:txBody>
      </p:sp>
    </p:spTree>
    <p:extLst>
      <p:ext uri="{BB962C8B-B14F-4D97-AF65-F5344CB8AC3E}">
        <p14:creationId xmlns:p14="http://schemas.microsoft.com/office/powerpoint/2010/main" val="236462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35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magine 24">
            <a:extLst>
              <a:ext uri="{FF2B5EF4-FFF2-40B4-BE49-F238E27FC236}">
                <a16:creationId xmlns:a16="http://schemas.microsoft.com/office/drawing/2014/main" id="{8C5E974B-0CC2-8618-1055-4C12D66B0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966" y="729000"/>
            <a:ext cx="7014833" cy="5400000"/>
          </a:xfrm>
          <a:prstGeom prst="rect">
            <a:avLst/>
          </a:prstGeom>
          <a:ln>
            <a:solidFill>
              <a:schemeClr val="accent1"/>
            </a:solidFill>
          </a:ln>
        </p:spPr>
      </p:pic>
      <p:pic>
        <p:nvPicPr>
          <p:cNvPr id="27" name="Immagine 26">
            <a:extLst>
              <a:ext uri="{FF2B5EF4-FFF2-40B4-BE49-F238E27FC236}">
                <a16:creationId xmlns:a16="http://schemas.microsoft.com/office/drawing/2014/main" id="{EBB2AE43-367A-F048-1AFF-0B7B90481C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8965" y="729000"/>
            <a:ext cx="7014833" cy="5400000"/>
          </a:xfrm>
          <a:prstGeom prst="rect">
            <a:avLst/>
          </a:prstGeom>
          <a:ln>
            <a:solidFill>
              <a:schemeClr val="accent1"/>
            </a:solidFill>
          </a:ln>
        </p:spPr>
      </p:pic>
      <p:sp>
        <p:nvSpPr>
          <p:cNvPr id="2" name="Titolo 1">
            <a:extLst>
              <a:ext uri="{FF2B5EF4-FFF2-40B4-BE49-F238E27FC236}">
                <a16:creationId xmlns:a16="http://schemas.microsoft.com/office/drawing/2014/main" id="{C8FD7C20-D7CB-3364-BB36-6363CCA9FC8E}"/>
              </a:ext>
            </a:extLst>
          </p:cNvPr>
          <p:cNvSpPr>
            <a:spLocks noGrp="1"/>
          </p:cNvSpPr>
          <p:nvPr>
            <p:ph type="title"/>
          </p:nvPr>
        </p:nvSpPr>
        <p:spPr/>
        <p:txBody>
          <a:bodyPr/>
          <a:lstStyle/>
          <a:p>
            <a:r>
              <a:rPr lang="it-IT" dirty="0"/>
              <a:t>Split</a:t>
            </a:r>
          </a:p>
        </p:txBody>
      </p:sp>
      <p:cxnSp>
        <p:nvCxnSpPr>
          <p:cNvPr id="8" name="Connettore diritto 7">
            <a:extLst>
              <a:ext uri="{FF2B5EF4-FFF2-40B4-BE49-F238E27FC236}">
                <a16:creationId xmlns:a16="http://schemas.microsoft.com/office/drawing/2014/main" id="{39B77152-80B9-C346-1D15-F1ACB459BAFB}"/>
              </a:ext>
            </a:extLst>
          </p:cNvPr>
          <p:cNvCxnSpPr/>
          <p:nvPr/>
        </p:nvCxnSpPr>
        <p:spPr>
          <a:xfrm flipH="1">
            <a:off x="6096000" y="2349000"/>
            <a:ext cx="2160000" cy="2160000"/>
          </a:xfrm>
          <a:prstGeom prst="line">
            <a:avLst/>
          </a:prstGeom>
          <a:ln w="38100">
            <a:solidFill>
              <a:srgbClr val="0070C0"/>
            </a:solidFill>
            <a:prstDash val="dash"/>
          </a:ln>
        </p:spPr>
        <p:style>
          <a:lnRef idx="2">
            <a:schemeClr val="accent1"/>
          </a:lnRef>
          <a:fillRef idx="0">
            <a:schemeClr val="accent1"/>
          </a:fillRef>
          <a:effectRef idx="1">
            <a:schemeClr val="accent1"/>
          </a:effectRef>
          <a:fontRef idx="minor">
            <a:schemeClr val="tx1"/>
          </a:fontRef>
        </p:style>
      </p:cxnSp>
      <p:sp>
        <p:nvSpPr>
          <p:cNvPr id="15" name="Figura a mano libera: forma 14">
            <a:extLst>
              <a:ext uri="{FF2B5EF4-FFF2-40B4-BE49-F238E27FC236}">
                <a16:creationId xmlns:a16="http://schemas.microsoft.com/office/drawing/2014/main" id="{873C37C3-40B4-941C-8022-0B736233FFDC}"/>
              </a:ext>
            </a:extLst>
          </p:cNvPr>
          <p:cNvSpPr/>
          <p:nvPr/>
        </p:nvSpPr>
        <p:spPr>
          <a:xfrm>
            <a:off x="4552057" y="808756"/>
            <a:ext cx="2596443" cy="2321082"/>
          </a:xfrm>
          <a:custGeom>
            <a:avLst/>
            <a:gdLst>
              <a:gd name="connsiteX0" fmla="*/ 1927120 w 2596443"/>
              <a:gd name="connsiteY0" fmla="*/ 66455 h 2321082"/>
              <a:gd name="connsiteX1" fmla="*/ 189760 w 2596443"/>
              <a:gd name="connsiteY1" fmla="*/ 1529495 h 2321082"/>
              <a:gd name="connsiteX2" fmla="*/ 307326 w 2596443"/>
              <a:gd name="connsiteY2" fmla="*/ 2287141 h 2321082"/>
              <a:gd name="connsiteX3" fmla="*/ 2514949 w 2596443"/>
              <a:gd name="connsiteY3" fmla="*/ 458341 h 2321082"/>
              <a:gd name="connsiteX4" fmla="*/ 1927120 w 2596443"/>
              <a:gd name="connsiteY4" fmla="*/ 66455 h 2321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6443" h="2321082">
                <a:moveTo>
                  <a:pt x="1927120" y="66455"/>
                </a:moveTo>
                <a:cubicBezTo>
                  <a:pt x="1539588" y="244981"/>
                  <a:pt x="459726" y="1159381"/>
                  <a:pt x="189760" y="1529495"/>
                </a:cubicBezTo>
                <a:cubicBezTo>
                  <a:pt x="-80206" y="1899609"/>
                  <a:pt x="-80206" y="2465667"/>
                  <a:pt x="307326" y="2287141"/>
                </a:cubicBezTo>
                <a:cubicBezTo>
                  <a:pt x="694858" y="2108615"/>
                  <a:pt x="2240629" y="830632"/>
                  <a:pt x="2514949" y="458341"/>
                </a:cubicBezTo>
                <a:cubicBezTo>
                  <a:pt x="2789269" y="86050"/>
                  <a:pt x="2314652" y="-112071"/>
                  <a:pt x="1927120" y="66455"/>
                </a:cubicBezTo>
                <a:close/>
              </a:path>
            </a:pathLst>
          </a:cu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Figura a mano libera: forma 18">
            <a:extLst>
              <a:ext uri="{FF2B5EF4-FFF2-40B4-BE49-F238E27FC236}">
                <a16:creationId xmlns:a16="http://schemas.microsoft.com/office/drawing/2014/main" id="{D71F8DB3-EA06-E1DD-79C7-CAB440D6E407}"/>
              </a:ext>
            </a:extLst>
          </p:cNvPr>
          <p:cNvSpPr/>
          <p:nvPr/>
        </p:nvSpPr>
        <p:spPr>
          <a:xfrm>
            <a:off x="6195460" y="2998198"/>
            <a:ext cx="4777962" cy="3073966"/>
          </a:xfrm>
          <a:custGeom>
            <a:avLst/>
            <a:gdLst>
              <a:gd name="connsiteX0" fmla="*/ 296780 w 4777962"/>
              <a:gd name="connsiteY0" fmla="*/ 2383699 h 3073966"/>
              <a:gd name="connsiteX1" fmla="*/ 649477 w 4777962"/>
              <a:gd name="connsiteY1" fmla="*/ 2906213 h 3073966"/>
              <a:gd name="connsiteX2" fmla="*/ 4189511 w 4777962"/>
              <a:gd name="connsiteY2" fmla="*/ 2840899 h 3073966"/>
              <a:gd name="connsiteX3" fmla="*/ 4777340 w 4777962"/>
              <a:gd name="connsiteY3" fmla="*/ 293642 h 3073966"/>
              <a:gd name="connsiteX4" fmla="*/ 4294014 w 4777962"/>
              <a:gd name="connsiteY4" fmla="*/ 293642 h 3073966"/>
              <a:gd name="connsiteX5" fmla="*/ 3889066 w 4777962"/>
              <a:gd name="connsiteY5" fmla="*/ 2435951 h 3073966"/>
              <a:gd name="connsiteX6" fmla="*/ 296780 w 4777962"/>
              <a:gd name="connsiteY6" fmla="*/ 2383699 h 307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7962" h="3073966">
                <a:moveTo>
                  <a:pt x="296780" y="2383699"/>
                </a:moveTo>
                <a:cubicBezTo>
                  <a:pt x="-243152" y="2462076"/>
                  <a:pt x="689" y="2830013"/>
                  <a:pt x="649477" y="2906213"/>
                </a:cubicBezTo>
                <a:cubicBezTo>
                  <a:pt x="1298265" y="2982413"/>
                  <a:pt x="3501534" y="3276327"/>
                  <a:pt x="4189511" y="2840899"/>
                </a:cubicBezTo>
                <a:cubicBezTo>
                  <a:pt x="4877488" y="2405471"/>
                  <a:pt x="4759923" y="718185"/>
                  <a:pt x="4777340" y="293642"/>
                </a:cubicBezTo>
                <a:cubicBezTo>
                  <a:pt x="4794757" y="-130901"/>
                  <a:pt x="4442060" y="-63409"/>
                  <a:pt x="4294014" y="293642"/>
                </a:cubicBezTo>
                <a:cubicBezTo>
                  <a:pt x="4145968" y="650693"/>
                  <a:pt x="4553094" y="2083254"/>
                  <a:pt x="3889066" y="2435951"/>
                </a:cubicBezTo>
                <a:cubicBezTo>
                  <a:pt x="3225038" y="2788648"/>
                  <a:pt x="836712" y="2305322"/>
                  <a:pt x="296780" y="2383699"/>
                </a:cubicBezTo>
                <a:close/>
              </a:path>
            </a:pathLst>
          </a:cu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381809ED-9ADC-4622-A188-58C8F6053A34}"/>
                  </a:ext>
                </a:extLst>
              </p:cNvPr>
              <p:cNvSpPr txBox="1"/>
              <p:nvPr/>
            </p:nvSpPr>
            <p:spPr>
              <a:xfrm>
                <a:off x="838200" y="1693852"/>
                <a:ext cx="2220480" cy="1477328"/>
              </a:xfrm>
              <a:prstGeom prst="rect">
                <a:avLst/>
              </a:prstGeom>
              <a:noFill/>
            </p:spPr>
            <p:txBody>
              <a:bodyPr wrap="none" rtlCol="0">
                <a:spAutoFit/>
              </a:bodyPr>
              <a:lstStyle/>
              <a:p>
                <a:r>
                  <a:rPr lang="it-IT" sz="3000" dirty="0"/>
                  <a:t>bipartizione</a:t>
                </a:r>
                <a:br>
                  <a:rPr lang="it-IT" sz="3000" dirty="0"/>
                </a:br>
                <a:r>
                  <a:rPr lang="it-IT" sz="3000" dirty="0"/>
                  <a:t>dell’insieme</a:t>
                </a:r>
                <a:br>
                  <a:rPr lang="it-IT" sz="3000" dirty="0"/>
                </a:br>
                <a:r>
                  <a:rPr lang="it-IT" sz="3000" dirty="0"/>
                  <a:t>dei taxa </a:t>
                </a:r>
                <a14:m>
                  <m:oMath xmlns:m="http://schemas.openxmlformats.org/officeDocument/2006/math">
                    <m:r>
                      <a:rPr lang="it-IT" sz="3000" b="0" i="1" smtClean="0">
                        <a:latin typeface="Cambria Math" panose="02040503050406030204" pitchFamily="18" charset="0"/>
                      </a:rPr>
                      <m:t>𝑋</m:t>
                    </m:r>
                  </m:oMath>
                </a14:m>
                <a:endParaRPr lang="it-IT" sz="3000" dirty="0"/>
              </a:p>
            </p:txBody>
          </p:sp>
        </mc:Choice>
        <mc:Fallback xmlns="">
          <p:sp>
            <p:nvSpPr>
              <p:cNvPr id="20" name="CasellaDiTesto 19">
                <a:extLst>
                  <a:ext uri="{FF2B5EF4-FFF2-40B4-BE49-F238E27FC236}">
                    <a16:creationId xmlns:a16="http://schemas.microsoft.com/office/drawing/2014/main" id="{381809ED-9ADC-4622-A188-58C8F6053A34}"/>
                  </a:ext>
                </a:extLst>
              </p:cNvPr>
              <p:cNvSpPr txBox="1">
                <a:spLocks noRot="1" noChangeAspect="1" noMove="1" noResize="1" noEditPoints="1" noAdjustHandles="1" noChangeArrowheads="1" noChangeShapeType="1" noTextEdit="1"/>
              </p:cNvSpPr>
              <p:nvPr/>
            </p:nvSpPr>
            <p:spPr>
              <a:xfrm>
                <a:off x="838200" y="1693852"/>
                <a:ext cx="2220480" cy="1477328"/>
              </a:xfrm>
              <a:prstGeom prst="rect">
                <a:avLst/>
              </a:prstGeom>
              <a:blipFill>
                <a:blip r:embed="rId5"/>
                <a:stretch>
                  <a:fillRect l="-6593" t="-4959" r="-6044" b="-1239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3804EF3E-B3F5-3CD8-CE96-27B5EB6327BA}"/>
                  </a:ext>
                </a:extLst>
              </p:cNvPr>
              <p:cNvSpPr txBox="1"/>
              <p:nvPr/>
            </p:nvSpPr>
            <p:spPr>
              <a:xfrm>
                <a:off x="838200" y="4001168"/>
                <a:ext cx="3120389" cy="1938992"/>
              </a:xfrm>
              <a:prstGeom prst="rect">
                <a:avLst/>
              </a:prstGeom>
              <a:noFill/>
            </p:spPr>
            <p:txBody>
              <a:bodyPr wrap="square" rtlCol="0">
                <a:spAutoFit/>
              </a:bodyPr>
              <a:lstStyle/>
              <a:p>
                <a:r>
                  <a:rPr lang="it-IT" sz="3000" b="1" dirty="0"/>
                  <a:t>es.</a:t>
                </a:r>
              </a:p>
              <a:p>
                <a:pPr/>
                <a14:m>
                  <m:oMathPara xmlns:m="http://schemas.openxmlformats.org/officeDocument/2006/math">
                    <m:oMathParaPr>
                      <m:jc m:val="centerGroup"/>
                    </m:oMathParaPr>
                    <m:oMath xmlns:m="http://schemas.openxmlformats.org/officeDocument/2006/math">
                      <m:r>
                        <a:rPr lang="it-IT" sz="3000" i="1" dirty="0" smtClean="0">
                          <a:latin typeface="Cambria Math" panose="02040503050406030204" pitchFamily="18" charset="0"/>
                        </a:rPr>
                        <m:t>𝑢𝑣</m:t>
                      </m:r>
                      <m:r>
                        <a:rPr lang="it-IT" sz="3000" i="1" dirty="0" smtClean="0">
                          <a:latin typeface="Cambria Math" panose="02040503050406030204" pitchFamily="18" charset="0"/>
                        </a:rPr>
                        <m:t> | </m:t>
                      </m:r>
                      <m:r>
                        <a:rPr lang="it-IT" sz="3000" i="1" dirty="0" err="1" smtClean="0">
                          <a:latin typeface="Cambria Math" panose="02040503050406030204" pitchFamily="18" charset="0"/>
                        </a:rPr>
                        <m:t>𝑥𝑦𝑧</m:t>
                      </m:r>
                    </m:oMath>
                  </m:oMathPara>
                </a14:m>
                <a:endParaRPr lang="it-IT" sz="3000" dirty="0"/>
              </a:p>
              <a:p>
                <a:endParaRPr lang="it-IT" sz="3000" dirty="0"/>
              </a:p>
              <a:p>
                <a:pPr/>
                <a14:m>
                  <m:oMathPara xmlns:m="http://schemas.openxmlformats.org/officeDocument/2006/math">
                    <m:oMathParaPr>
                      <m:jc m:val="centerGroup"/>
                    </m:oMathParaPr>
                    <m:oMath xmlns:m="http://schemas.openxmlformats.org/officeDocument/2006/math">
                      <m:r>
                        <a:rPr lang="it-IT" sz="3000" b="0" i="1" smtClean="0">
                          <a:latin typeface="Cambria Math" panose="02040503050406030204" pitchFamily="18" charset="0"/>
                        </a:rPr>
                        <m:t>𝑋</m:t>
                      </m:r>
                      <m:r>
                        <a:rPr lang="it-IT" sz="3000" b="0" i="1" smtClean="0">
                          <a:latin typeface="Cambria Math" panose="02040503050406030204" pitchFamily="18" charset="0"/>
                        </a:rPr>
                        <m:t>={</m:t>
                      </m:r>
                      <m:r>
                        <a:rPr lang="it-IT" sz="3000" b="0" i="1" smtClean="0">
                          <a:latin typeface="Cambria Math" panose="02040503050406030204" pitchFamily="18" charset="0"/>
                        </a:rPr>
                        <m:t>𝑢</m:t>
                      </m:r>
                      <m:r>
                        <a:rPr lang="it-IT" sz="3000" b="0" i="1" smtClean="0">
                          <a:latin typeface="Cambria Math" panose="02040503050406030204" pitchFamily="18" charset="0"/>
                        </a:rPr>
                        <m:t>,</m:t>
                      </m:r>
                      <m:r>
                        <a:rPr lang="it-IT" sz="3000" b="0" i="1" smtClean="0">
                          <a:latin typeface="Cambria Math" panose="02040503050406030204" pitchFamily="18" charset="0"/>
                        </a:rPr>
                        <m:t>𝑣</m:t>
                      </m:r>
                      <m:r>
                        <a:rPr lang="it-IT" sz="3000" b="0" i="1" smtClean="0">
                          <a:latin typeface="Cambria Math" panose="02040503050406030204" pitchFamily="18" charset="0"/>
                        </a:rPr>
                        <m:t>,</m:t>
                      </m:r>
                      <m:r>
                        <a:rPr lang="it-IT" sz="3000" b="0" i="1" smtClean="0">
                          <a:latin typeface="Cambria Math" panose="02040503050406030204" pitchFamily="18" charset="0"/>
                        </a:rPr>
                        <m:t>𝑥</m:t>
                      </m:r>
                      <m:r>
                        <a:rPr lang="it-IT" sz="3000" b="0" i="1" smtClean="0">
                          <a:latin typeface="Cambria Math" panose="02040503050406030204" pitchFamily="18" charset="0"/>
                        </a:rPr>
                        <m:t>,</m:t>
                      </m:r>
                      <m:r>
                        <a:rPr lang="it-IT" sz="3000" b="0" i="1" smtClean="0">
                          <a:latin typeface="Cambria Math" panose="02040503050406030204" pitchFamily="18" charset="0"/>
                        </a:rPr>
                        <m:t>𝑦</m:t>
                      </m:r>
                      <m:r>
                        <a:rPr lang="it-IT" sz="3000" b="0" i="1" smtClean="0">
                          <a:latin typeface="Cambria Math" panose="02040503050406030204" pitchFamily="18" charset="0"/>
                        </a:rPr>
                        <m:t>,</m:t>
                      </m:r>
                      <m:r>
                        <a:rPr lang="it-IT" sz="3000" b="0" i="1" smtClean="0">
                          <a:latin typeface="Cambria Math" panose="02040503050406030204" pitchFamily="18" charset="0"/>
                        </a:rPr>
                        <m:t>𝑧</m:t>
                      </m:r>
                      <m:r>
                        <a:rPr lang="it-IT" sz="3000" b="0" i="1" smtClean="0">
                          <a:latin typeface="Cambria Math" panose="02040503050406030204" pitchFamily="18" charset="0"/>
                        </a:rPr>
                        <m:t>}</m:t>
                      </m:r>
                    </m:oMath>
                  </m:oMathPara>
                </a14:m>
                <a:endParaRPr lang="it-IT" sz="3000" dirty="0"/>
              </a:p>
            </p:txBody>
          </p:sp>
        </mc:Choice>
        <mc:Fallback xmlns="">
          <p:sp>
            <p:nvSpPr>
              <p:cNvPr id="21" name="CasellaDiTesto 20">
                <a:extLst>
                  <a:ext uri="{FF2B5EF4-FFF2-40B4-BE49-F238E27FC236}">
                    <a16:creationId xmlns:a16="http://schemas.microsoft.com/office/drawing/2014/main" id="{3804EF3E-B3F5-3CD8-CE96-27B5EB6327BA}"/>
                  </a:ext>
                </a:extLst>
              </p:cNvPr>
              <p:cNvSpPr txBox="1">
                <a:spLocks noRot="1" noChangeAspect="1" noMove="1" noResize="1" noEditPoints="1" noAdjustHandles="1" noChangeArrowheads="1" noChangeShapeType="1" noTextEdit="1"/>
              </p:cNvSpPr>
              <p:nvPr/>
            </p:nvSpPr>
            <p:spPr>
              <a:xfrm>
                <a:off x="838200" y="4001168"/>
                <a:ext cx="3120389" cy="1938992"/>
              </a:xfrm>
              <a:prstGeom prst="rect">
                <a:avLst/>
              </a:prstGeom>
              <a:blipFill>
                <a:blip r:embed="rId6"/>
                <a:stretch>
                  <a:fillRect l="-4697" t="-377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EBC3F918-6841-99BC-842A-37E3EF62C096}"/>
                  </a:ext>
                </a:extLst>
              </p:cNvPr>
              <p:cNvSpPr txBox="1"/>
              <p:nvPr/>
            </p:nvSpPr>
            <p:spPr>
              <a:xfrm>
                <a:off x="6241262" y="960126"/>
                <a:ext cx="545534" cy="6309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3500" i="1" dirty="0" smtClean="0">
                          <a:latin typeface="Cambria Math" panose="02040503050406030204" pitchFamily="18" charset="0"/>
                        </a:rPr>
                        <m:t>𝑢</m:t>
                      </m:r>
                    </m:oMath>
                  </m:oMathPara>
                </a14:m>
                <a:endParaRPr lang="it-IT" sz="3500" dirty="0"/>
              </a:p>
            </p:txBody>
          </p:sp>
        </mc:Choice>
        <mc:Fallback xmlns="">
          <p:sp>
            <p:nvSpPr>
              <p:cNvPr id="28" name="CasellaDiTesto 27">
                <a:extLst>
                  <a:ext uri="{FF2B5EF4-FFF2-40B4-BE49-F238E27FC236}">
                    <a16:creationId xmlns:a16="http://schemas.microsoft.com/office/drawing/2014/main" id="{EBC3F918-6841-99BC-842A-37E3EF62C096}"/>
                  </a:ext>
                </a:extLst>
              </p:cNvPr>
              <p:cNvSpPr txBox="1">
                <a:spLocks noRot="1" noChangeAspect="1" noMove="1" noResize="1" noEditPoints="1" noAdjustHandles="1" noChangeArrowheads="1" noChangeShapeType="1" noTextEdit="1"/>
              </p:cNvSpPr>
              <p:nvPr/>
            </p:nvSpPr>
            <p:spPr>
              <a:xfrm>
                <a:off x="6241262" y="960126"/>
                <a:ext cx="545534" cy="630942"/>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8E4E1441-CC0C-CF72-0B22-9D7C2EAE86E8}"/>
                  </a:ext>
                </a:extLst>
              </p:cNvPr>
              <p:cNvSpPr txBox="1"/>
              <p:nvPr/>
            </p:nvSpPr>
            <p:spPr>
              <a:xfrm>
                <a:off x="4722081" y="2349000"/>
                <a:ext cx="532838" cy="6309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3500" i="1" dirty="0" smtClean="0">
                          <a:latin typeface="Cambria Math" panose="02040503050406030204" pitchFamily="18" charset="0"/>
                        </a:rPr>
                        <m:t>𝑣</m:t>
                      </m:r>
                    </m:oMath>
                  </m:oMathPara>
                </a14:m>
                <a:endParaRPr lang="it-IT" sz="3500" dirty="0"/>
              </a:p>
            </p:txBody>
          </p:sp>
        </mc:Choice>
        <mc:Fallback xmlns="">
          <p:sp>
            <p:nvSpPr>
              <p:cNvPr id="29" name="CasellaDiTesto 28">
                <a:extLst>
                  <a:ext uri="{FF2B5EF4-FFF2-40B4-BE49-F238E27FC236}">
                    <a16:creationId xmlns:a16="http://schemas.microsoft.com/office/drawing/2014/main" id="{8E4E1441-CC0C-CF72-0B22-9D7C2EAE86E8}"/>
                  </a:ext>
                </a:extLst>
              </p:cNvPr>
              <p:cNvSpPr txBox="1">
                <a:spLocks noRot="1" noChangeAspect="1" noMove="1" noResize="1" noEditPoints="1" noAdjustHandles="1" noChangeArrowheads="1" noChangeShapeType="1" noTextEdit="1"/>
              </p:cNvSpPr>
              <p:nvPr/>
            </p:nvSpPr>
            <p:spPr>
              <a:xfrm>
                <a:off x="4722081" y="2349000"/>
                <a:ext cx="532838" cy="630942"/>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1B15D988-3DC9-2771-2942-FD3B51F3B37C}"/>
                  </a:ext>
                </a:extLst>
              </p:cNvPr>
              <p:cNvSpPr txBox="1"/>
              <p:nvPr/>
            </p:nvSpPr>
            <p:spPr>
              <a:xfrm>
                <a:off x="6664776" y="5275935"/>
                <a:ext cx="528478" cy="6309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3500" i="1" dirty="0" smtClean="0">
                          <a:latin typeface="Cambria Math" panose="02040503050406030204" pitchFamily="18" charset="0"/>
                        </a:rPr>
                        <m:t>𝑥</m:t>
                      </m:r>
                    </m:oMath>
                  </m:oMathPara>
                </a14:m>
                <a:endParaRPr lang="it-IT" sz="3500" dirty="0"/>
              </a:p>
            </p:txBody>
          </p:sp>
        </mc:Choice>
        <mc:Fallback xmlns="">
          <p:sp>
            <p:nvSpPr>
              <p:cNvPr id="30" name="CasellaDiTesto 29">
                <a:extLst>
                  <a:ext uri="{FF2B5EF4-FFF2-40B4-BE49-F238E27FC236}">
                    <a16:creationId xmlns:a16="http://schemas.microsoft.com/office/drawing/2014/main" id="{1B15D988-3DC9-2771-2942-FD3B51F3B37C}"/>
                  </a:ext>
                </a:extLst>
              </p:cNvPr>
              <p:cNvSpPr txBox="1">
                <a:spLocks noRot="1" noChangeAspect="1" noMove="1" noResize="1" noEditPoints="1" noAdjustHandles="1" noChangeArrowheads="1" noChangeShapeType="1" noTextEdit="1"/>
              </p:cNvSpPr>
              <p:nvPr/>
            </p:nvSpPr>
            <p:spPr>
              <a:xfrm>
                <a:off x="6664776" y="5275935"/>
                <a:ext cx="528478" cy="630942"/>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20EDED96-4419-7F73-5B7B-3D1E81B1E42F}"/>
                  </a:ext>
                </a:extLst>
              </p:cNvPr>
              <p:cNvSpPr txBox="1"/>
              <p:nvPr/>
            </p:nvSpPr>
            <p:spPr>
              <a:xfrm>
                <a:off x="9968162" y="5236061"/>
                <a:ext cx="535403" cy="6309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3500" i="1" dirty="0" smtClean="0">
                          <a:latin typeface="Cambria Math" panose="02040503050406030204" pitchFamily="18" charset="0"/>
                        </a:rPr>
                        <m:t>𝑦</m:t>
                      </m:r>
                    </m:oMath>
                  </m:oMathPara>
                </a14:m>
                <a:endParaRPr lang="it-IT" sz="3500" dirty="0"/>
              </a:p>
            </p:txBody>
          </p:sp>
        </mc:Choice>
        <mc:Fallback xmlns="">
          <p:sp>
            <p:nvSpPr>
              <p:cNvPr id="31" name="CasellaDiTesto 30">
                <a:extLst>
                  <a:ext uri="{FF2B5EF4-FFF2-40B4-BE49-F238E27FC236}">
                    <a16:creationId xmlns:a16="http://schemas.microsoft.com/office/drawing/2014/main" id="{20EDED96-4419-7F73-5B7B-3D1E81B1E42F}"/>
                  </a:ext>
                </a:extLst>
              </p:cNvPr>
              <p:cNvSpPr txBox="1">
                <a:spLocks noRot="1" noChangeAspect="1" noMove="1" noResize="1" noEditPoints="1" noAdjustHandles="1" noChangeArrowheads="1" noChangeShapeType="1" noTextEdit="1"/>
              </p:cNvSpPr>
              <p:nvPr/>
            </p:nvSpPr>
            <p:spPr>
              <a:xfrm>
                <a:off x="9968162" y="5236061"/>
                <a:ext cx="535403" cy="630942"/>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D6C91A6F-1265-6D4F-41D0-EDE1EC81EA2D}"/>
                  </a:ext>
                </a:extLst>
              </p:cNvPr>
              <p:cNvSpPr txBox="1"/>
              <p:nvPr/>
            </p:nvSpPr>
            <p:spPr>
              <a:xfrm>
                <a:off x="10413405" y="3285145"/>
                <a:ext cx="500137" cy="6309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3500" i="1" dirty="0" smtClean="0">
                          <a:latin typeface="Cambria Math" panose="02040503050406030204" pitchFamily="18" charset="0"/>
                        </a:rPr>
                        <m:t>𝑧</m:t>
                      </m:r>
                    </m:oMath>
                  </m:oMathPara>
                </a14:m>
                <a:endParaRPr lang="it-IT" sz="3500" dirty="0"/>
              </a:p>
            </p:txBody>
          </p:sp>
        </mc:Choice>
        <mc:Fallback xmlns="">
          <p:sp>
            <p:nvSpPr>
              <p:cNvPr id="32" name="CasellaDiTesto 31">
                <a:extLst>
                  <a:ext uri="{FF2B5EF4-FFF2-40B4-BE49-F238E27FC236}">
                    <a16:creationId xmlns:a16="http://schemas.microsoft.com/office/drawing/2014/main" id="{D6C91A6F-1265-6D4F-41D0-EDE1EC81EA2D}"/>
                  </a:ext>
                </a:extLst>
              </p:cNvPr>
              <p:cNvSpPr txBox="1">
                <a:spLocks noRot="1" noChangeAspect="1" noMove="1" noResize="1" noEditPoints="1" noAdjustHandles="1" noChangeArrowheads="1" noChangeShapeType="1" noTextEdit="1"/>
              </p:cNvSpPr>
              <p:nvPr/>
            </p:nvSpPr>
            <p:spPr>
              <a:xfrm>
                <a:off x="10413405" y="3285145"/>
                <a:ext cx="500137" cy="630942"/>
              </a:xfrm>
              <a:prstGeom prst="rect">
                <a:avLst/>
              </a:prstGeom>
              <a:blipFill>
                <a:blip r:embed="rId11"/>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74192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3D5FDAF-590F-1448-C79B-D5A2DE720C5D}"/>
              </a:ext>
            </a:extLst>
          </p:cNvPr>
          <p:cNvSpPr txBox="1"/>
          <p:nvPr/>
        </p:nvSpPr>
        <p:spPr>
          <a:xfrm>
            <a:off x="1018903" y="878120"/>
            <a:ext cx="1085875" cy="553998"/>
          </a:xfrm>
          <a:prstGeom prst="rect">
            <a:avLst/>
          </a:prstGeom>
          <a:noFill/>
        </p:spPr>
        <p:txBody>
          <a:bodyPr wrap="none" rtlCol="0">
            <a:spAutoFit/>
          </a:bodyPr>
          <a:lstStyle/>
          <a:p>
            <a:r>
              <a:rPr lang="it-IT" sz="3000" b="1" dirty="0"/>
              <a:t>Fatto</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D46BEA40-CBFE-C19C-7CAE-5FFB82C90DEA}"/>
                  </a:ext>
                </a:extLst>
              </p:cNvPr>
              <p:cNvSpPr txBox="1"/>
              <p:nvPr/>
            </p:nvSpPr>
            <p:spPr>
              <a:xfrm>
                <a:off x="2104777" y="878120"/>
                <a:ext cx="9068320" cy="2169825"/>
              </a:xfrm>
              <a:prstGeom prst="rect">
                <a:avLst/>
              </a:prstGeom>
              <a:noFill/>
            </p:spPr>
            <p:txBody>
              <a:bodyPr wrap="square" rtlCol="0">
                <a:spAutoFit/>
              </a:bodyPr>
              <a:lstStyle/>
              <a:p>
                <a:r>
                  <a:rPr lang="it-IT" sz="3000" dirty="0"/>
                  <a:t>Sia </a:t>
                </a:r>
                <a14:m>
                  <m:oMath xmlns:m="http://schemas.openxmlformats.org/officeDocument/2006/math">
                    <m:r>
                      <a:rPr lang="it-IT" sz="3000" b="0" i="1" smtClean="0">
                        <a:latin typeface="Cambria Math" panose="02040503050406030204" pitchFamily="18" charset="0"/>
                      </a:rPr>
                      <m:t>𝑑</m:t>
                    </m:r>
                  </m:oMath>
                </a14:m>
                <a:r>
                  <a:rPr lang="it-IT" sz="3000" dirty="0"/>
                  <a:t> una distanza indotta da un albero.</a:t>
                </a:r>
              </a:p>
              <a:p>
                <a:r>
                  <a:rPr lang="it-IT" sz="3000" dirty="0"/>
                  <a:t>Allora uno split </a:t>
                </a:r>
                <a14:m>
                  <m:oMath xmlns:m="http://schemas.openxmlformats.org/officeDocument/2006/math">
                    <m:r>
                      <a:rPr lang="it-IT" sz="3000" b="0" i="1" smtClean="0">
                        <a:latin typeface="Cambria Math" panose="02040503050406030204" pitchFamily="18" charset="0"/>
                      </a:rPr>
                      <m:t>𝐴</m:t>
                    </m:r>
                    <m:r>
                      <a:rPr lang="it-IT" sz="3000" b="0" i="1" smtClean="0">
                        <a:latin typeface="Cambria Math" panose="02040503050406030204" pitchFamily="18" charset="0"/>
                      </a:rPr>
                      <m:t>|</m:t>
                    </m:r>
                    <m:r>
                      <a:rPr lang="it-IT" sz="3000" b="0" i="1" smtClean="0">
                        <a:latin typeface="Cambria Math" panose="02040503050406030204" pitchFamily="18" charset="0"/>
                      </a:rPr>
                      <m:t>𝐵</m:t>
                    </m:r>
                  </m:oMath>
                </a14:m>
                <a:r>
                  <a:rPr lang="it-IT" sz="3000" dirty="0"/>
                  <a:t> fa parte dell’albero</a:t>
                </a:r>
                <a:br>
                  <a:rPr lang="it-IT" sz="3000" dirty="0"/>
                </a:br>
                <a:r>
                  <a:rPr lang="it-IT" sz="3000" dirty="0"/>
                  <a:t> se e solo se per ogni  </a:t>
                </a:r>
                <a14:m>
                  <m:oMath xmlns:m="http://schemas.openxmlformats.org/officeDocument/2006/math">
                    <m:r>
                      <a:rPr lang="it-IT" sz="3000" b="0" i="1" smtClean="0">
                        <a:latin typeface="Cambria Math" panose="02040503050406030204" pitchFamily="18" charset="0"/>
                      </a:rPr>
                      <m:t>𝑎</m:t>
                    </m:r>
                    <m:r>
                      <a:rPr lang="it-IT" sz="3000" b="0" i="1" smtClean="0">
                        <a:latin typeface="Cambria Math" panose="02040503050406030204" pitchFamily="18" charset="0"/>
                      </a:rPr>
                      <m:t>,</m:t>
                    </m:r>
                    <m:sSup>
                      <m:sSupPr>
                        <m:ctrlPr>
                          <a:rPr lang="it-IT" sz="3000" b="0" i="1" smtClean="0">
                            <a:latin typeface="Cambria Math" panose="02040503050406030204" pitchFamily="18" charset="0"/>
                          </a:rPr>
                        </m:ctrlPr>
                      </m:sSupPr>
                      <m:e>
                        <m:r>
                          <a:rPr lang="it-IT" sz="3000" b="0" i="1" smtClean="0">
                            <a:latin typeface="Cambria Math" panose="02040503050406030204" pitchFamily="18" charset="0"/>
                          </a:rPr>
                          <m:t>𝑎</m:t>
                        </m:r>
                      </m:e>
                      <m:sup>
                        <m:r>
                          <a:rPr lang="it-IT" sz="3000" b="0" i="1" smtClean="0">
                            <a:latin typeface="Cambria Math" panose="02040503050406030204" pitchFamily="18" charset="0"/>
                          </a:rPr>
                          <m:t>′</m:t>
                        </m:r>
                      </m:sup>
                    </m:sSup>
                    <m:r>
                      <a:rPr lang="it-IT" sz="3000" b="0" i="1" smtClean="0">
                        <a:latin typeface="Cambria Math" panose="02040503050406030204" pitchFamily="18" charset="0"/>
                      </a:rPr>
                      <m:t>∈</m:t>
                    </m:r>
                    <m:r>
                      <a:rPr lang="it-IT" sz="3000" b="0" i="1" smtClean="0">
                        <a:latin typeface="Cambria Math" panose="02040503050406030204" pitchFamily="18" charset="0"/>
                      </a:rPr>
                      <m:t>𝐴</m:t>
                    </m:r>
                  </m:oMath>
                </a14:m>
                <a:r>
                  <a:rPr lang="it-IT" sz="3000" dirty="0"/>
                  <a:t>  e  </a:t>
                </a:r>
                <a14:m>
                  <m:oMath xmlns:m="http://schemas.openxmlformats.org/officeDocument/2006/math">
                    <m:r>
                      <a:rPr lang="it-IT" sz="3000" b="0" i="1" smtClean="0">
                        <a:latin typeface="Cambria Math" panose="02040503050406030204" pitchFamily="18" charset="0"/>
                      </a:rPr>
                      <m:t>𝑏</m:t>
                    </m:r>
                    <m:r>
                      <a:rPr lang="it-IT" sz="3000" b="0" i="1" smtClean="0">
                        <a:latin typeface="Cambria Math" panose="02040503050406030204" pitchFamily="18" charset="0"/>
                      </a:rPr>
                      <m:t>,</m:t>
                    </m:r>
                    <m:sSup>
                      <m:sSupPr>
                        <m:ctrlPr>
                          <a:rPr lang="it-IT" sz="3000" b="0" i="1" smtClean="0">
                            <a:latin typeface="Cambria Math" panose="02040503050406030204" pitchFamily="18" charset="0"/>
                          </a:rPr>
                        </m:ctrlPr>
                      </m:sSupPr>
                      <m:e>
                        <m:r>
                          <a:rPr lang="it-IT" sz="3000" b="0" i="1" smtClean="0">
                            <a:latin typeface="Cambria Math" panose="02040503050406030204" pitchFamily="18" charset="0"/>
                          </a:rPr>
                          <m:t>𝑏</m:t>
                        </m:r>
                      </m:e>
                      <m:sup>
                        <m:r>
                          <a:rPr lang="it-IT" sz="3000" b="0" i="1" smtClean="0">
                            <a:latin typeface="Cambria Math" panose="02040503050406030204" pitchFamily="18" charset="0"/>
                          </a:rPr>
                          <m:t>′</m:t>
                        </m:r>
                      </m:sup>
                    </m:sSup>
                    <m:r>
                      <a:rPr lang="it-IT" sz="3000" b="0" i="1" smtClean="0">
                        <a:latin typeface="Cambria Math" panose="02040503050406030204" pitchFamily="18" charset="0"/>
                      </a:rPr>
                      <m:t>∈</m:t>
                    </m:r>
                    <m:r>
                      <a:rPr lang="it-IT" sz="3000" b="0" i="1" smtClean="0">
                        <a:latin typeface="Cambria Math" panose="02040503050406030204" pitchFamily="18" charset="0"/>
                      </a:rPr>
                      <m:t>𝐵</m:t>
                    </m:r>
                  </m:oMath>
                </a14:m>
                <a:endParaRPr lang="it-IT" sz="3000" dirty="0"/>
              </a:p>
              <a:p>
                <a:pPr>
                  <a:lnSpc>
                    <a:spcPct val="150000"/>
                  </a:lnSpc>
                </a:pPr>
                <a14:m>
                  <m:oMathPara xmlns:m="http://schemas.openxmlformats.org/officeDocument/2006/math">
                    <m:oMathParaPr>
                      <m:jc m:val="centerGroup"/>
                    </m:oMathParaPr>
                    <m:oMath xmlns:m="http://schemas.openxmlformats.org/officeDocument/2006/math">
                      <m:r>
                        <a:rPr lang="it-IT" sz="3000" b="0" i="1" smtClean="0">
                          <a:solidFill>
                            <a:srgbClr val="0070C0"/>
                          </a:solidFill>
                          <a:latin typeface="Cambria Math" panose="02040503050406030204" pitchFamily="18" charset="0"/>
                        </a:rPr>
                        <m:t>𝑎</m:t>
                      </m:r>
                      <m:sSup>
                        <m:sSupPr>
                          <m:ctrlPr>
                            <a:rPr lang="it-IT" sz="3000" b="0" i="1" smtClean="0">
                              <a:solidFill>
                                <a:srgbClr val="0070C0"/>
                              </a:solidFill>
                              <a:latin typeface="Cambria Math" panose="02040503050406030204" pitchFamily="18" charset="0"/>
                            </a:rPr>
                          </m:ctrlPr>
                        </m:sSupPr>
                        <m:e>
                          <m:r>
                            <a:rPr lang="it-IT" sz="3000" b="0" i="1" smtClean="0">
                              <a:solidFill>
                                <a:srgbClr val="0070C0"/>
                              </a:solidFill>
                              <a:latin typeface="Cambria Math" panose="02040503050406030204" pitchFamily="18" charset="0"/>
                            </a:rPr>
                            <m:t>𝑎</m:t>
                          </m:r>
                        </m:e>
                        <m:sup>
                          <m:r>
                            <a:rPr lang="it-IT" sz="3000" b="0" i="1" smtClean="0">
                              <a:solidFill>
                                <a:srgbClr val="0070C0"/>
                              </a:solidFill>
                              <a:latin typeface="Cambria Math" panose="02040503050406030204" pitchFamily="18" charset="0"/>
                            </a:rPr>
                            <m:t>′</m:t>
                          </m:r>
                        </m:sup>
                      </m:sSup>
                      <m:r>
                        <a:rPr lang="it-IT" sz="3000" b="0" i="1" smtClean="0">
                          <a:solidFill>
                            <a:srgbClr val="0070C0"/>
                          </a:solidFill>
                          <a:latin typeface="Cambria Math" panose="02040503050406030204" pitchFamily="18" charset="0"/>
                        </a:rPr>
                        <m:t>+</m:t>
                      </m:r>
                      <m:r>
                        <a:rPr lang="it-IT" sz="3000" b="0" i="1" smtClean="0">
                          <a:solidFill>
                            <a:srgbClr val="0070C0"/>
                          </a:solidFill>
                          <a:latin typeface="Cambria Math" panose="02040503050406030204" pitchFamily="18" charset="0"/>
                        </a:rPr>
                        <m:t>𝑏</m:t>
                      </m:r>
                      <m:sSup>
                        <m:sSupPr>
                          <m:ctrlPr>
                            <a:rPr lang="it-IT" sz="3000" b="0" i="1" smtClean="0">
                              <a:solidFill>
                                <a:srgbClr val="0070C0"/>
                              </a:solidFill>
                              <a:latin typeface="Cambria Math" panose="02040503050406030204" pitchFamily="18" charset="0"/>
                            </a:rPr>
                          </m:ctrlPr>
                        </m:sSupPr>
                        <m:e>
                          <m:r>
                            <a:rPr lang="it-IT" sz="3000" b="0" i="1" smtClean="0">
                              <a:solidFill>
                                <a:srgbClr val="0070C0"/>
                              </a:solidFill>
                              <a:latin typeface="Cambria Math" panose="02040503050406030204" pitchFamily="18" charset="0"/>
                            </a:rPr>
                            <m:t>𝑏</m:t>
                          </m:r>
                        </m:e>
                        <m:sup>
                          <m:r>
                            <a:rPr lang="it-IT" sz="3000" b="0" i="1" smtClean="0">
                              <a:solidFill>
                                <a:srgbClr val="0070C0"/>
                              </a:solidFill>
                              <a:latin typeface="Cambria Math" panose="02040503050406030204" pitchFamily="18" charset="0"/>
                            </a:rPr>
                            <m:t>′</m:t>
                          </m:r>
                        </m:sup>
                      </m:sSup>
                      <m:r>
                        <a:rPr lang="it-IT" sz="3000" b="0" i="1" smtClean="0">
                          <a:solidFill>
                            <a:srgbClr val="0070C0"/>
                          </a:solidFill>
                          <a:latin typeface="Cambria Math" panose="02040503050406030204" pitchFamily="18" charset="0"/>
                        </a:rPr>
                        <m:t>&lt;</m:t>
                      </m:r>
                      <m:r>
                        <a:rPr lang="it-IT" sz="3000" b="0" i="1" smtClean="0">
                          <a:solidFill>
                            <a:srgbClr val="0070C0"/>
                          </a:solidFill>
                          <a:latin typeface="Cambria Math" panose="02040503050406030204" pitchFamily="18" charset="0"/>
                        </a:rPr>
                        <m:t>𝑎𝑏</m:t>
                      </m:r>
                      <m:r>
                        <a:rPr lang="it-IT" sz="3000" b="0" i="1" smtClean="0">
                          <a:solidFill>
                            <a:srgbClr val="0070C0"/>
                          </a:solidFill>
                          <a:latin typeface="Cambria Math" panose="02040503050406030204" pitchFamily="18" charset="0"/>
                        </a:rPr>
                        <m:t>+</m:t>
                      </m:r>
                      <m:sSup>
                        <m:sSupPr>
                          <m:ctrlPr>
                            <a:rPr lang="it-IT" sz="3000" b="0" i="1" smtClean="0">
                              <a:solidFill>
                                <a:srgbClr val="0070C0"/>
                              </a:solidFill>
                              <a:latin typeface="Cambria Math" panose="02040503050406030204" pitchFamily="18" charset="0"/>
                            </a:rPr>
                          </m:ctrlPr>
                        </m:sSupPr>
                        <m:e>
                          <m:r>
                            <a:rPr lang="it-IT" sz="3000" b="0" i="1" smtClean="0">
                              <a:solidFill>
                                <a:srgbClr val="0070C0"/>
                              </a:solidFill>
                              <a:latin typeface="Cambria Math" panose="02040503050406030204" pitchFamily="18" charset="0"/>
                            </a:rPr>
                            <m:t>𝑎</m:t>
                          </m:r>
                        </m:e>
                        <m:sup>
                          <m:r>
                            <a:rPr lang="it-IT" sz="3000" b="0" i="1" smtClean="0">
                              <a:solidFill>
                                <a:srgbClr val="0070C0"/>
                              </a:solidFill>
                              <a:latin typeface="Cambria Math" panose="02040503050406030204" pitchFamily="18" charset="0"/>
                            </a:rPr>
                            <m:t>′</m:t>
                          </m:r>
                        </m:sup>
                      </m:sSup>
                      <m:sSup>
                        <m:sSupPr>
                          <m:ctrlPr>
                            <a:rPr lang="it-IT" sz="3000" b="0" i="1" smtClean="0">
                              <a:solidFill>
                                <a:srgbClr val="0070C0"/>
                              </a:solidFill>
                              <a:latin typeface="Cambria Math" panose="02040503050406030204" pitchFamily="18" charset="0"/>
                            </a:rPr>
                          </m:ctrlPr>
                        </m:sSupPr>
                        <m:e>
                          <m:r>
                            <a:rPr lang="it-IT" sz="3000" b="0" i="1" smtClean="0">
                              <a:solidFill>
                                <a:srgbClr val="0070C0"/>
                              </a:solidFill>
                              <a:latin typeface="Cambria Math" panose="02040503050406030204" pitchFamily="18" charset="0"/>
                            </a:rPr>
                            <m:t>𝑏</m:t>
                          </m:r>
                        </m:e>
                        <m:sup>
                          <m:r>
                            <a:rPr lang="it-IT" sz="3000" b="0" i="1" smtClean="0">
                              <a:solidFill>
                                <a:srgbClr val="0070C0"/>
                              </a:solidFill>
                              <a:latin typeface="Cambria Math" panose="02040503050406030204" pitchFamily="18" charset="0"/>
                            </a:rPr>
                            <m:t>′</m:t>
                          </m:r>
                        </m:sup>
                      </m:sSup>
                      <m:r>
                        <a:rPr lang="it-IT" sz="3000" b="0" i="1" smtClean="0">
                          <a:solidFill>
                            <a:srgbClr val="0070C0"/>
                          </a:solidFill>
                          <a:latin typeface="Cambria Math" panose="02040503050406030204" pitchFamily="18" charset="0"/>
                        </a:rPr>
                        <m:t>=</m:t>
                      </m:r>
                      <m:r>
                        <a:rPr lang="it-IT" sz="3000" b="0" i="1" smtClean="0">
                          <a:solidFill>
                            <a:srgbClr val="0070C0"/>
                          </a:solidFill>
                          <a:latin typeface="Cambria Math" panose="02040503050406030204" pitchFamily="18" charset="0"/>
                        </a:rPr>
                        <m:t>𝑎</m:t>
                      </m:r>
                      <m:sSup>
                        <m:sSupPr>
                          <m:ctrlPr>
                            <a:rPr lang="it-IT" sz="3000" b="0" i="1" smtClean="0">
                              <a:solidFill>
                                <a:srgbClr val="0070C0"/>
                              </a:solidFill>
                              <a:latin typeface="Cambria Math" panose="02040503050406030204" pitchFamily="18" charset="0"/>
                            </a:rPr>
                          </m:ctrlPr>
                        </m:sSupPr>
                        <m:e>
                          <m:r>
                            <a:rPr lang="it-IT" sz="3000" b="0" i="1" smtClean="0">
                              <a:solidFill>
                                <a:srgbClr val="0070C0"/>
                              </a:solidFill>
                              <a:latin typeface="Cambria Math" panose="02040503050406030204" pitchFamily="18" charset="0"/>
                            </a:rPr>
                            <m:t>𝑏</m:t>
                          </m:r>
                        </m:e>
                        <m:sup>
                          <m:r>
                            <a:rPr lang="it-IT" sz="3000" b="0" i="1" smtClean="0">
                              <a:solidFill>
                                <a:srgbClr val="0070C0"/>
                              </a:solidFill>
                              <a:latin typeface="Cambria Math" panose="02040503050406030204" pitchFamily="18" charset="0"/>
                            </a:rPr>
                            <m:t>′</m:t>
                          </m:r>
                        </m:sup>
                      </m:sSup>
                      <m:r>
                        <a:rPr lang="it-IT" sz="3000" b="0" i="1" smtClean="0">
                          <a:solidFill>
                            <a:srgbClr val="0070C0"/>
                          </a:solidFill>
                          <a:latin typeface="Cambria Math" panose="02040503050406030204" pitchFamily="18" charset="0"/>
                        </a:rPr>
                        <m:t>+</m:t>
                      </m:r>
                      <m:sSup>
                        <m:sSupPr>
                          <m:ctrlPr>
                            <a:rPr lang="it-IT" sz="3000" b="0" i="1" smtClean="0">
                              <a:solidFill>
                                <a:srgbClr val="0070C0"/>
                              </a:solidFill>
                              <a:latin typeface="Cambria Math" panose="02040503050406030204" pitchFamily="18" charset="0"/>
                            </a:rPr>
                          </m:ctrlPr>
                        </m:sSupPr>
                        <m:e>
                          <m:r>
                            <a:rPr lang="it-IT" sz="3000" b="0" i="1" smtClean="0">
                              <a:solidFill>
                                <a:srgbClr val="0070C0"/>
                              </a:solidFill>
                              <a:latin typeface="Cambria Math" panose="02040503050406030204" pitchFamily="18" charset="0"/>
                            </a:rPr>
                            <m:t>𝑎</m:t>
                          </m:r>
                        </m:e>
                        <m:sup>
                          <m:r>
                            <a:rPr lang="it-IT" sz="3000" b="0" i="1" smtClean="0">
                              <a:solidFill>
                                <a:srgbClr val="0070C0"/>
                              </a:solidFill>
                              <a:latin typeface="Cambria Math" panose="02040503050406030204" pitchFamily="18" charset="0"/>
                            </a:rPr>
                            <m:t>′</m:t>
                          </m:r>
                        </m:sup>
                      </m:sSup>
                      <m:r>
                        <a:rPr lang="it-IT" sz="3000" b="0" i="1" smtClean="0">
                          <a:solidFill>
                            <a:srgbClr val="0070C0"/>
                          </a:solidFill>
                          <a:latin typeface="Cambria Math" panose="02040503050406030204" pitchFamily="18" charset="0"/>
                        </a:rPr>
                        <m:t>𝑏</m:t>
                      </m:r>
                    </m:oMath>
                  </m:oMathPara>
                </a14:m>
                <a:endParaRPr lang="it-IT" sz="3000" dirty="0">
                  <a:solidFill>
                    <a:srgbClr val="0070C0"/>
                  </a:solidFill>
                </a:endParaRPr>
              </a:p>
            </p:txBody>
          </p:sp>
        </mc:Choice>
        <mc:Fallback xmlns="">
          <p:sp>
            <p:nvSpPr>
              <p:cNvPr id="3" name="CasellaDiTesto 2">
                <a:extLst>
                  <a:ext uri="{FF2B5EF4-FFF2-40B4-BE49-F238E27FC236}">
                    <a16:creationId xmlns:a16="http://schemas.microsoft.com/office/drawing/2014/main" id="{D46BEA40-CBFE-C19C-7CAE-5FFB82C90DEA}"/>
                  </a:ext>
                </a:extLst>
              </p:cNvPr>
              <p:cNvSpPr txBox="1">
                <a:spLocks noRot="1" noChangeAspect="1" noMove="1" noResize="1" noEditPoints="1" noAdjustHandles="1" noChangeArrowheads="1" noChangeShapeType="1" noTextEdit="1"/>
              </p:cNvSpPr>
              <p:nvPr/>
            </p:nvSpPr>
            <p:spPr>
              <a:xfrm>
                <a:off x="2104777" y="878120"/>
                <a:ext cx="9068320" cy="2169825"/>
              </a:xfrm>
              <a:prstGeom prst="rect">
                <a:avLst/>
              </a:prstGeom>
              <a:blipFill>
                <a:blip r:embed="rId3"/>
                <a:stretch>
                  <a:fillRect l="-1546" t="-3371"/>
                </a:stretch>
              </a:blipFill>
            </p:spPr>
            <p:txBody>
              <a:bodyPr/>
              <a:lstStyle/>
              <a:p>
                <a:r>
                  <a:rPr lang="it-IT">
                    <a:noFill/>
                  </a:rPr>
                  <a:t> </a:t>
                </a:r>
              </a:p>
            </p:txBody>
          </p:sp>
        </mc:Fallback>
      </mc:AlternateContent>
      <p:pic>
        <p:nvPicPr>
          <p:cNvPr id="5" name="Immagine 4" descr="Immagine che contiene diagramma, linea, Diagramma, Carattere&#10;&#10;Descrizione generata automaticamente">
            <a:extLst>
              <a:ext uri="{FF2B5EF4-FFF2-40B4-BE49-F238E27FC236}">
                <a16:creationId xmlns:a16="http://schemas.microsoft.com/office/drawing/2014/main" id="{A4891E4D-2406-945E-86A1-CB0786DBDE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000" y="3429000"/>
            <a:ext cx="11520000" cy="2782407"/>
          </a:xfrm>
          <a:prstGeom prst="rect">
            <a:avLst/>
          </a:prstGeom>
          <a:ln>
            <a:solidFill>
              <a:schemeClr val="accent1"/>
            </a:solidFill>
          </a:ln>
        </p:spPr>
      </p:pic>
    </p:spTree>
    <p:extLst>
      <p:ext uri="{BB962C8B-B14F-4D97-AF65-F5344CB8AC3E}">
        <p14:creationId xmlns:p14="http://schemas.microsoft.com/office/powerpoint/2010/main" val="140812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21981F83-729C-CC69-C27B-FAE09770CD6A}"/>
                  </a:ext>
                </a:extLst>
              </p:cNvPr>
              <p:cNvSpPr txBox="1"/>
              <p:nvPr/>
            </p:nvSpPr>
            <p:spPr>
              <a:xfrm>
                <a:off x="1908835" y="797510"/>
                <a:ext cx="9352625" cy="2670988"/>
              </a:xfrm>
              <a:prstGeom prst="rect">
                <a:avLst/>
              </a:prstGeom>
              <a:noFill/>
            </p:spPr>
            <p:txBody>
              <a:bodyPr wrap="none" rtlCol="0">
                <a:spAutoFit/>
              </a:bodyPr>
              <a:lstStyle/>
              <a:p>
                <a:r>
                  <a:rPr lang="it-IT" sz="3000" dirty="0"/>
                  <a:t>Un insieme di split è realizzato da un albero filogenetico</a:t>
                </a:r>
                <a:br>
                  <a:rPr lang="it-IT" sz="3000" dirty="0"/>
                </a:br>
                <a:r>
                  <a:rPr lang="it-IT" sz="3000" dirty="0"/>
                  <a:t> se e solo se è </a:t>
                </a:r>
                <a:r>
                  <a:rPr lang="it-IT" sz="3000" b="1" dirty="0">
                    <a:solidFill>
                      <a:srgbClr val="0070C0"/>
                    </a:solidFill>
                  </a:rPr>
                  <a:t>compatibile</a:t>
                </a:r>
                <a:r>
                  <a:rPr lang="it-IT" sz="3000" dirty="0"/>
                  <a:t>, </a:t>
                </a:r>
              </a:p>
              <a:p>
                <a:r>
                  <a:rPr lang="it-IT" sz="3000" dirty="0"/>
                  <a:t>cioè dati due split  </a:t>
                </a:r>
                <a14:m>
                  <m:oMath xmlns:m="http://schemas.openxmlformats.org/officeDocument/2006/math">
                    <m:sSub>
                      <m:sSubPr>
                        <m:ctrlPr>
                          <a:rPr lang="it-IT" sz="3000" b="0" i="1" dirty="0" smtClean="0">
                            <a:latin typeface="Cambria Math" panose="02040503050406030204" pitchFamily="18" charset="0"/>
                          </a:rPr>
                        </m:ctrlPr>
                      </m:sSubPr>
                      <m:e>
                        <m:r>
                          <a:rPr lang="it-IT" sz="3000" i="1" dirty="0" smtClean="0">
                            <a:latin typeface="Cambria Math" panose="02040503050406030204" pitchFamily="18" charset="0"/>
                          </a:rPr>
                          <m:t>𝐴</m:t>
                        </m:r>
                      </m:e>
                      <m:sub>
                        <m:r>
                          <a:rPr lang="it-IT" sz="3000" b="0" i="1" dirty="0" smtClean="0">
                            <a:latin typeface="Cambria Math" panose="02040503050406030204" pitchFamily="18" charset="0"/>
                          </a:rPr>
                          <m:t>1</m:t>
                        </m:r>
                      </m:sub>
                    </m:sSub>
                    <m:r>
                      <a:rPr lang="it-IT" sz="3000" i="1" dirty="0" smtClean="0">
                        <a:latin typeface="Cambria Math" panose="02040503050406030204" pitchFamily="18" charset="0"/>
                      </a:rPr>
                      <m:t>|</m:t>
                    </m:r>
                    <m:sSub>
                      <m:sSubPr>
                        <m:ctrlPr>
                          <a:rPr lang="it-IT" sz="3000" b="0" i="1" dirty="0" smtClean="0">
                            <a:latin typeface="Cambria Math" panose="02040503050406030204" pitchFamily="18" charset="0"/>
                          </a:rPr>
                        </m:ctrlPr>
                      </m:sSubPr>
                      <m:e>
                        <m:r>
                          <a:rPr lang="it-IT" sz="3000" i="1" dirty="0" smtClean="0">
                            <a:latin typeface="Cambria Math" panose="02040503050406030204" pitchFamily="18" charset="0"/>
                          </a:rPr>
                          <m:t>𝐵</m:t>
                        </m:r>
                      </m:e>
                      <m:sub>
                        <m:r>
                          <a:rPr lang="it-IT" sz="3000" b="0" i="1" dirty="0" smtClean="0">
                            <a:latin typeface="Cambria Math" panose="02040503050406030204" pitchFamily="18" charset="0"/>
                          </a:rPr>
                          <m:t>1</m:t>
                        </m:r>
                      </m:sub>
                    </m:sSub>
                  </m:oMath>
                </a14:m>
                <a:r>
                  <a:rPr lang="it-IT" sz="3000" dirty="0"/>
                  <a:t>  e  </a:t>
                </a:r>
                <a14:m>
                  <m:oMath xmlns:m="http://schemas.openxmlformats.org/officeDocument/2006/math">
                    <m:sSub>
                      <m:sSubPr>
                        <m:ctrlPr>
                          <a:rPr lang="it-IT" sz="3000" b="0" i="1" dirty="0" smtClean="0">
                            <a:latin typeface="Cambria Math" panose="02040503050406030204" pitchFamily="18" charset="0"/>
                          </a:rPr>
                        </m:ctrlPr>
                      </m:sSubPr>
                      <m:e>
                        <m:r>
                          <a:rPr lang="it-IT" sz="3000" b="0" i="1" dirty="0" smtClean="0">
                            <a:latin typeface="Cambria Math" panose="02040503050406030204" pitchFamily="18" charset="0"/>
                          </a:rPr>
                          <m:t>𝐴</m:t>
                        </m:r>
                      </m:e>
                      <m:sub>
                        <m:r>
                          <a:rPr lang="it-IT" sz="3000" b="0" i="1" dirty="0" smtClean="0">
                            <a:latin typeface="Cambria Math" panose="02040503050406030204" pitchFamily="18" charset="0"/>
                          </a:rPr>
                          <m:t>2</m:t>
                        </m:r>
                      </m:sub>
                    </m:sSub>
                    <m:r>
                      <a:rPr lang="it-IT" sz="3000" i="1" dirty="0" smtClean="0">
                        <a:latin typeface="Cambria Math" panose="02040503050406030204" pitchFamily="18" charset="0"/>
                      </a:rPr>
                      <m:t>|</m:t>
                    </m:r>
                    <m:sSub>
                      <m:sSubPr>
                        <m:ctrlPr>
                          <a:rPr lang="it-IT" sz="3000" b="0" i="1" dirty="0" smtClean="0">
                            <a:latin typeface="Cambria Math" panose="02040503050406030204" pitchFamily="18" charset="0"/>
                          </a:rPr>
                        </m:ctrlPr>
                      </m:sSubPr>
                      <m:e>
                        <m:r>
                          <a:rPr lang="it-IT" sz="3000" b="0" i="1" dirty="0" smtClean="0">
                            <a:latin typeface="Cambria Math" panose="02040503050406030204" pitchFamily="18" charset="0"/>
                          </a:rPr>
                          <m:t>𝐵</m:t>
                        </m:r>
                      </m:e>
                      <m:sub>
                        <m:r>
                          <a:rPr lang="it-IT" sz="3000" b="0" i="1" dirty="0" smtClean="0">
                            <a:latin typeface="Cambria Math" panose="02040503050406030204" pitchFamily="18" charset="0"/>
                          </a:rPr>
                          <m:t>2</m:t>
                        </m:r>
                      </m:sub>
                    </m:sSub>
                  </m:oMath>
                </a14:m>
                <a:r>
                  <a:rPr lang="it-IT" sz="3000" dirty="0"/>
                  <a:t> , almeno una tra</a:t>
                </a:r>
              </a:p>
              <a:p>
                <a:pPr>
                  <a:lnSpc>
                    <a:spcPct val="150000"/>
                  </a:lnSpc>
                </a:pPr>
                <a14:m>
                  <m:oMathPara xmlns:m="http://schemas.openxmlformats.org/officeDocument/2006/math">
                    <m:oMathParaPr>
                      <m:jc m:val="centerGroup"/>
                    </m:oMathParaPr>
                    <m:oMath xmlns:m="http://schemas.openxmlformats.org/officeDocument/2006/math">
                      <m:sSub>
                        <m:sSubPr>
                          <m:ctrlPr>
                            <a:rPr lang="it-IT" sz="3000" i="1" dirty="0">
                              <a:latin typeface="Cambria Math" panose="02040503050406030204" pitchFamily="18" charset="0"/>
                            </a:rPr>
                          </m:ctrlPr>
                        </m:sSubPr>
                        <m:e>
                          <m:r>
                            <a:rPr lang="it-IT" sz="3000" i="1" dirty="0">
                              <a:latin typeface="Cambria Math" panose="02040503050406030204" pitchFamily="18" charset="0"/>
                            </a:rPr>
                            <m:t>𝐴</m:t>
                          </m:r>
                        </m:e>
                        <m:sub>
                          <m:r>
                            <a:rPr lang="it-IT" sz="3000" i="1" dirty="0">
                              <a:latin typeface="Cambria Math" panose="02040503050406030204" pitchFamily="18" charset="0"/>
                            </a:rPr>
                            <m:t>1</m:t>
                          </m:r>
                        </m:sub>
                      </m:sSub>
                      <m:r>
                        <a:rPr lang="it-IT" sz="3000" b="0" i="1" smtClean="0">
                          <a:latin typeface="Cambria Math" panose="02040503050406030204" pitchFamily="18" charset="0"/>
                        </a:rPr>
                        <m:t>∩</m:t>
                      </m:r>
                      <m:sSub>
                        <m:sSubPr>
                          <m:ctrlPr>
                            <a:rPr lang="it-IT" sz="3000" i="1" dirty="0">
                              <a:latin typeface="Cambria Math" panose="02040503050406030204" pitchFamily="18" charset="0"/>
                            </a:rPr>
                          </m:ctrlPr>
                        </m:sSubPr>
                        <m:e>
                          <m:r>
                            <a:rPr lang="it-IT" sz="3000" i="1" dirty="0">
                              <a:latin typeface="Cambria Math" panose="02040503050406030204" pitchFamily="18" charset="0"/>
                            </a:rPr>
                            <m:t>𝐴</m:t>
                          </m:r>
                        </m:e>
                        <m:sub>
                          <m:r>
                            <a:rPr lang="it-IT" sz="3000" b="0" i="1" dirty="0" smtClean="0">
                              <a:latin typeface="Cambria Math" panose="02040503050406030204" pitchFamily="18" charset="0"/>
                            </a:rPr>
                            <m:t>2</m:t>
                          </m:r>
                        </m:sub>
                      </m:sSub>
                      <m:r>
                        <a:rPr lang="it-IT" sz="3000" b="0" i="1" dirty="0" smtClean="0">
                          <a:latin typeface="Cambria Math" panose="02040503050406030204" pitchFamily="18" charset="0"/>
                        </a:rPr>
                        <m:t> </m:t>
                      </m:r>
                      <m:r>
                        <a:rPr lang="it-IT" sz="3000" b="0" i="1" smtClean="0">
                          <a:latin typeface="Cambria Math" panose="02040503050406030204" pitchFamily="18" charset="0"/>
                        </a:rPr>
                        <m:t>,  </m:t>
                      </m:r>
                      <m:sSub>
                        <m:sSubPr>
                          <m:ctrlPr>
                            <a:rPr lang="it-IT" sz="3000" i="1" dirty="0">
                              <a:latin typeface="Cambria Math" panose="02040503050406030204" pitchFamily="18" charset="0"/>
                            </a:rPr>
                          </m:ctrlPr>
                        </m:sSubPr>
                        <m:e>
                          <m:r>
                            <a:rPr lang="it-IT" sz="3000" i="1" dirty="0">
                              <a:latin typeface="Cambria Math" panose="02040503050406030204" pitchFamily="18" charset="0"/>
                            </a:rPr>
                            <m:t>𝐴</m:t>
                          </m:r>
                        </m:e>
                        <m:sub>
                          <m:r>
                            <a:rPr lang="it-IT" sz="3000" i="1" dirty="0">
                              <a:latin typeface="Cambria Math" panose="02040503050406030204" pitchFamily="18" charset="0"/>
                            </a:rPr>
                            <m:t>1</m:t>
                          </m:r>
                        </m:sub>
                      </m:sSub>
                      <m:r>
                        <a:rPr lang="it-IT" sz="3000" b="0" i="1" smtClean="0">
                          <a:latin typeface="Cambria Math" panose="02040503050406030204" pitchFamily="18" charset="0"/>
                        </a:rPr>
                        <m:t>∩</m:t>
                      </m:r>
                      <m:sSub>
                        <m:sSubPr>
                          <m:ctrlPr>
                            <a:rPr lang="it-IT" sz="3000" i="1" dirty="0">
                              <a:latin typeface="Cambria Math" panose="02040503050406030204" pitchFamily="18" charset="0"/>
                            </a:rPr>
                          </m:ctrlPr>
                        </m:sSubPr>
                        <m:e>
                          <m:r>
                            <a:rPr lang="it-IT" sz="3000" i="1" dirty="0">
                              <a:latin typeface="Cambria Math" panose="02040503050406030204" pitchFamily="18" charset="0"/>
                            </a:rPr>
                            <m:t>𝐵</m:t>
                          </m:r>
                        </m:e>
                        <m:sub>
                          <m:r>
                            <a:rPr lang="it-IT" sz="3000" b="0" i="1" dirty="0" smtClean="0">
                              <a:latin typeface="Cambria Math" panose="02040503050406030204" pitchFamily="18" charset="0"/>
                            </a:rPr>
                            <m:t>2</m:t>
                          </m:r>
                        </m:sub>
                      </m:sSub>
                      <m:r>
                        <a:rPr lang="it-IT" sz="3000" b="0" i="1" dirty="0" smtClean="0">
                          <a:latin typeface="Cambria Math" panose="02040503050406030204" pitchFamily="18" charset="0"/>
                        </a:rPr>
                        <m:t> </m:t>
                      </m:r>
                      <m:r>
                        <a:rPr lang="it-IT" sz="3000" b="0" i="1" smtClean="0">
                          <a:latin typeface="Cambria Math" panose="02040503050406030204" pitchFamily="18" charset="0"/>
                        </a:rPr>
                        <m:t>,  </m:t>
                      </m:r>
                      <m:sSub>
                        <m:sSubPr>
                          <m:ctrlPr>
                            <a:rPr lang="it-IT" sz="3000" i="1" dirty="0">
                              <a:latin typeface="Cambria Math" panose="02040503050406030204" pitchFamily="18" charset="0"/>
                            </a:rPr>
                          </m:ctrlPr>
                        </m:sSubPr>
                        <m:e>
                          <m:r>
                            <a:rPr lang="it-IT" sz="3000" i="1" dirty="0">
                              <a:latin typeface="Cambria Math" panose="02040503050406030204" pitchFamily="18" charset="0"/>
                            </a:rPr>
                            <m:t>𝐵</m:t>
                          </m:r>
                        </m:e>
                        <m:sub>
                          <m:r>
                            <a:rPr lang="it-IT" sz="3000" i="1" dirty="0">
                              <a:latin typeface="Cambria Math" panose="02040503050406030204" pitchFamily="18" charset="0"/>
                            </a:rPr>
                            <m:t>1</m:t>
                          </m:r>
                        </m:sub>
                      </m:sSub>
                      <m:r>
                        <a:rPr lang="it-IT" sz="3000" b="0" i="1" smtClean="0">
                          <a:latin typeface="Cambria Math" panose="02040503050406030204" pitchFamily="18" charset="0"/>
                        </a:rPr>
                        <m:t>∩</m:t>
                      </m:r>
                      <m:sSub>
                        <m:sSubPr>
                          <m:ctrlPr>
                            <a:rPr lang="it-IT" sz="3000" i="1" dirty="0">
                              <a:latin typeface="Cambria Math" panose="02040503050406030204" pitchFamily="18" charset="0"/>
                            </a:rPr>
                          </m:ctrlPr>
                        </m:sSubPr>
                        <m:e>
                          <m:r>
                            <a:rPr lang="it-IT" sz="3000" i="1" dirty="0">
                              <a:latin typeface="Cambria Math" panose="02040503050406030204" pitchFamily="18" charset="0"/>
                            </a:rPr>
                            <m:t>𝐴</m:t>
                          </m:r>
                        </m:e>
                        <m:sub>
                          <m:r>
                            <a:rPr lang="it-IT" sz="3000" b="0" i="1" dirty="0" smtClean="0">
                              <a:latin typeface="Cambria Math" panose="02040503050406030204" pitchFamily="18" charset="0"/>
                            </a:rPr>
                            <m:t>2</m:t>
                          </m:r>
                        </m:sub>
                      </m:sSub>
                      <m:r>
                        <a:rPr lang="it-IT" sz="3000" b="0" i="1" dirty="0" smtClean="0">
                          <a:latin typeface="Cambria Math" panose="02040503050406030204" pitchFamily="18" charset="0"/>
                        </a:rPr>
                        <m:t> </m:t>
                      </m:r>
                      <m:r>
                        <a:rPr lang="it-IT" sz="3000" b="0" i="1" smtClean="0">
                          <a:latin typeface="Cambria Math" panose="02040503050406030204" pitchFamily="18" charset="0"/>
                        </a:rPr>
                        <m:t>,  </m:t>
                      </m:r>
                      <m:sSub>
                        <m:sSubPr>
                          <m:ctrlPr>
                            <a:rPr lang="it-IT" sz="3000" b="0" i="1" smtClean="0">
                              <a:latin typeface="Cambria Math" panose="02040503050406030204" pitchFamily="18" charset="0"/>
                            </a:rPr>
                          </m:ctrlPr>
                        </m:sSubPr>
                        <m:e>
                          <m:r>
                            <a:rPr lang="it-IT" sz="3000" b="0" i="1" smtClean="0">
                              <a:latin typeface="Cambria Math" panose="02040503050406030204" pitchFamily="18" charset="0"/>
                            </a:rPr>
                            <m:t>𝐵</m:t>
                          </m:r>
                        </m:e>
                        <m:sub>
                          <m:r>
                            <a:rPr lang="it-IT" sz="3000" b="0" i="1" smtClean="0">
                              <a:latin typeface="Cambria Math" panose="02040503050406030204" pitchFamily="18" charset="0"/>
                            </a:rPr>
                            <m:t>1</m:t>
                          </m:r>
                        </m:sub>
                      </m:sSub>
                      <m:r>
                        <a:rPr lang="it-IT" sz="3000" b="0" i="1" smtClean="0">
                          <a:latin typeface="Cambria Math" panose="02040503050406030204" pitchFamily="18" charset="0"/>
                        </a:rPr>
                        <m:t>∩</m:t>
                      </m:r>
                      <m:sSub>
                        <m:sSubPr>
                          <m:ctrlPr>
                            <a:rPr lang="it-IT" sz="3000" i="1" dirty="0">
                              <a:latin typeface="Cambria Math" panose="02040503050406030204" pitchFamily="18" charset="0"/>
                            </a:rPr>
                          </m:ctrlPr>
                        </m:sSubPr>
                        <m:e>
                          <m:r>
                            <a:rPr lang="it-IT" sz="3000" i="1" dirty="0">
                              <a:latin typeface="Cambria Math" panose="02040503050406030204" pitchFamily="18" charset="0"/>
                            </a:rPr>
                            <m:t>𝐵</m:t>
                          </m:r>
                        </m:e>
                        <m:sub>
                          <m:r>
                            <a:rPr lang="it-IT" sz="3000" b="0" i="1" dirty="0" smtClean="0">
                              <a:latin typeface="Cambria Math" panose="02040503050406030204" pitchFamily="18" charset="0"/>
                            </a:rPr>
                            <m:t>2</m:t>
                          </m:r>
                        </m:sub>
                      </m:sSub>
                    </m:oMath>
                  </m:oMathPara>
                </a14:m>
                <a:endParaRPr lang="it-IT" sz="3000" dirty="0"/>
              </a:p>
              <a:p>
                <a:r>
                  <a:rPr lang="it-IT" sz="3000" dirty="0"/>
                  <a:t>è vuota.</a:t>
                </a:r>
              </a:p>
            </p:txBody>
          </p:sp>
        </mc:Choice>
        <mc:Fallback xmlns="">
          <p:sp>
            <p:nvSpPr>
              <p:cNvPr id="4" name="CasellaDiTesto 3">
                <a:extLst>
                  <a:ext uri="{FF2B5EF4-FFF2-40B4-BE49-F238E27FC236}">
                    <a16:creationId xmlns:a16="http://schemas.microsoft.com/office/drawing/2014/main" id="{21981F83-729C-CC69-C27B-FAE09770CD6A}"/>
                  </a:ext>
                </a:extLst>
              </p:cNvPr>
              <p:cNvSpPr txBox="1">
                <a:spLocks noRot="1" noChangeAspect="1" noMove="1" noResize="1" noEditPoints="1" noAdjustHandles="1" noChangeArrowheads="1" noChangeShapeType="1" noTextEdit="1"/>
              </p:cNvSpPr>
              <p:nvPr/>
            </p:nvSpPr>
            <p:spPr>
              <a:xfrm>
                <a:off x="1908835" y="797510"/>
                <a:ext cx="9352625" cy="2670988"/>
              </a:xfrm>
              <a:prstGeom prst="rect">
                <a:avLst/>
              </a:prstGeom>
              <a:blipFill>
                <a:blip r:embed="rId3"/>
                <a:stretch>
                  <a:fillRect l="-1499" t="-2740" r="-782" b="-4795"/>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A1FB7CCB-229F-A835-0488-85A2919FA9A5}"/>
              </a:ext>
            </a:extLst>
          </p:cNvPr>
          <p:cNvSpPr txBox="1"/>
          <p:nvPr/>
        </p:nvSpPr>
        <p:spPr>
          <a:xfrm>
            <a:off x="822960" y="797510"/>
            <a:ext cx="1085875" cy="553998"/>
          </a:xfrm>
          <a:prstGeom prst="rect">
            <a:avLst/>
          </a:prstGeom>
          <a:noFill/>
        </p:spPr>
        <p:txBody>
          <a:bodyPr wrap="none" rtlCol="0">
            <a:spAutoFit/>
          </a:bodyPr>
          <a:lstStyle/>
          <a:p>
            <a:r>
              <a:rPr lang="it-IT" sz="3000" b="1" dirty="0"/>
              <a:t>Fatto</a:t>
            </a:r>
          </a:p>
        </p:txBody>
      </p:sp>
      <p:pic>
        <p:nvPicPr>
          <p:cNvPr id="3" name="Immagine 2">
            <a:extLst>
              <a:ext uri="{FF2B5EF4-FFF2-40B4-BE49-F238E27FC236}">
                <a16:creationId xmlns:a16="http://schemas.microsoft.com/office/drawing/2014/main" id="{1C145BD5-46D1-69E0-7934-2FB1995FD327}"/>
              </a:ext>
            </a:extLst>
          </p:cNvPr>
          <p:cNvPicPr>
            <a:picLocks noChangeAspect="1"/>
          </p:cNvPicPr>
          <p:nvPr/>
        </p:nvPicPr>
        <p:blipFill>
          <a:blip r:embed="rId4"/>
          <a:stretch>
            <a:fillRect/>
          </a:stretch>
        </p:blipFill>
        <p:spPr>
          <a:xfrm>
            <a:off x="3824480" y="3429000"/>
            <a:ext cx="5039428" cy="3162741"/>
          </a:xfrm>
          <a:prstGeom prst="rect">
            <a:avLst/>
          </a:prstGeom>
          <a:ln>
            <a:solidFill>
              <a:schemeClr val="accent1"/>
            </a:solidFill>
          </a:ln>
        </p:spPr>
      </p:pic>
    </p:spTree>
    <p:extLst>
      <p:ext uri="{BB962C8B-B14F-4D97-AF65-F5344CB8AC3E}">
        <p14:creationId xmlns:p14="http://schemas.microsoft.com/office/powerpoint/2010/main" val="246318062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1520</TotalTime>
  <Words>2238</Words>
  <Application>Microsoft Office PowerPoint</Application>
  <PresentationFormat>Widescreen</PresentationFormat>
  <Paragraphs>172</Paragraphs>
  <Slides>21</Slides>
  <Notes>19</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21</vt:i4>
      </vt:variant>
    </vt:vector>
  </HeadingPairs>
  <TitlesOfParts>
    <vt:vector size="26" baseType="lpstr">
      <vt:lpstr>Aptos</vt:lpstr>
      <vt:lpstr>Aptos Display</vt:lpstr>
      <vt:lpstr>Arial</vt:lpstr>
      <vt:lpstr>Cambria Math</vt:lpstr>
      <vt:lpstr>Tema di Office</vt:lpstr>
      <vt:lpstr>Split Decomposition</vt:lpstr>
      <vt:lpstr>Evoluzione</vt:lpstr>
      <vt:lpstr>Filogenetica</vt:lpstr>
      <vt:lpstr>Presentazione standard di PowerPoint</vt:lpstr>
      <vt:lpstr>Problema:</vt:lpstr>
      <vt:lpstr>Presentazione standard di PowerPoint</vt:lpstr>
      <vt:lpstr>Split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Split Decomposition</vt:lpstr>
      <vt:lpstr>Metodo della Split Decomposition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Alessandro Moretti</dc:creator>
  <cp:lastModifiedBy>Alessandro Moretti</cp:lastModifiedBy>
  <cp:revision>15</cp:revision>
  <dcterms:created xsi:type="dcterms:W3CDTF">2024-07-10T06:38:53Z</dcterms:created>
  <dcterms:modified xsi:type="dcterms:W3CDTF">2024-07-11T16:55:02Z</dcterms:modified>
</cp:coreProperties>
</file>